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02"/>
  </p:handoutMasterIdLst>
  <p:sldIdLst>
    <p:sldId id="270" r:id="rId3"/>
    <p:sldId id="257" r:id="rId5"/>
    <p:sldId id="258" r:id="rId6"/>
    <p:sldId id="768" r:id="rId7"/>
    <p:sldId id="770" r:id="rId8"/>
    <p:sldId id="761" r:id="rId9"/>
    <p:sldId id="767" r:id="rId10"/>
    <p:sldId id="844" r:id="rId11"/>
    <p:sldId id="845" r:id="rId12"/>
    <p:sldId id="847" r:id="rId13"/>
    <p:sldId id="802" r:id="rId14"/>
    <p:sldId id="846" r:id="rId15"/>
    <p:sldId id="801" r:id="rId16"/>
    <p:sldId id="771" r:id="rId17"/>
    <p:sldId id="773" r:id="rId18"/>
    <p:sldId id="853" r:id="rId19"/>
    <p:sldId id="868" r:id="rId20"/>
    <p:sldId id="855" r:id="rId21"/>
    <p:sldId id="857" r:id="rId22"/>
    <p:sldId id="859" r:id="rId23"/>
    <p:sldId id="858" r:id="rId24"/>
    <p:sldId id="856" r:id="rId25"/>
    <p:sldId id="860" r:id="rId26"/>
    <p:sldId id="762" r:id="rId27"/>
    <p:sldId id="772" r:id="rId28"/>
    <p:sldId id="865" r:id="rId29"/>
    <p:sldId id="776" r:id="rId30"/>
    <p:sldId id="777" r:id="rId31"/>
    <p:sldId id="774" r:id="rId32"/>
    <p:sldId id="775" r:id="rId33"/>
    <p:sldId id="778" r:id="rId34"/>
    <p:sldId id="779" r:id="rId35"/>
    <p:sldId id="780" r:id="rId36"/>
    <p:sldId id="786" r:id="rId37"/>
    <p:sldId id="781" r:id="rId38"/>
    <p:sldId id="864" r:id="rId39"/>
    <p:sldId id="782" r:id="rId40"/>
    <p:sldId id="843" r:id="rId41"/>
    <p:sldId id="784" r:id="rId42"/>
    <p:sldId id="785" r:id="rId43"/>
    <p:sldId id="787" r:id="rId44"/>
    <p:sldId id="788" r:id="rId45"/>
    <p:sldId id="789" r:id="rId46"/>
    <p:sldId id="790" r:id="rId47"/>
    <p:sldId id="791" r:id="rId48"/>
    <p:sldId id="792" r:id="rId49"/>
    <p:sldId id="793" r:id="rId50"/>
    <p:sldId id="794" r:id="rId51"/>
    <p:sldId id="795" r:id="rId52"/>
    <p:sldId id="796" r:id="rId53"/>
    <p:sldId id="797" r:id="rId54"/>
    <p:sldId id="798" r:id="rId55"/>
    <p:sldId id="799" r:id="rId56"/>
    <p:sldId id="800" r:id="rId57"/>
    <p:sldId id="848" r:id="rId58"/>
    <p:sldId id="805" r:id="rId59"/>
    <p:sldId id="806" r:id="rId60"/>
    <p:sldId id="807" r:id="rId61"/>
    <p:sldId id="862" r:id="rId62"/>
    <p:sldId id="808" r:id="rId63"/>
    <p:sldId id="952" r:id="rId64"/>
    <p:sldId id="810" r:id="rId65"/>
    <p:sldId id="811" r:id="rId66"/>
    <p:sldId id="812" r:id="rId67"/>
    <p:sldId id="813" r:id="rId68"/>
    <p:sldId id="814" r:id="rId69"/>
    <p:sldId id="815" r:id="rId70"/>
    <p:sldId id="869" r:id="rId71"/>
    <p:sldId id="816" r:id="rId72"/>
    <p:sldId id="817" r:id="rId73"/>
    <p:sldId id="818" r:id="rId74"/>
    <p:sldId id="863" r:id="rId75"/>
    <p:sldId id="951" r:id="rId76"/>
    <p:sldId id="820" r:id="rId77"/>
    <p:sldId id="821" r:id="rId78"/>
    <p:sldId id="822" r:id="rId79"/>
    <p:sldId id="824" r:id="rId80"/>
    <p:sldId id="825" r:id="rId81"/>
    <p:sldId id="870" r:id="rId82"/>
    <p:sldId id="826" r:id="rId83"/>
    <p:sldId id="827" r:id="rId84"/>
    <p:sldId id="828" r:id="rId85"/>
    <p:sldId id="829" r:id="rId86"/>
    <p:sldId id="830" r:id="rId87"/>
    <p:sldId id="866" r:id="rId88"/>
    <p:sldId id="831" r:id="rId89"/>
    <p:sldId id="832" r:id="rId90"/>
    <p:sldId id="833" r:id="rId91"/>
    <p:sldId id="834" r:id="rId92"/>
    <p:sldId id="835" r:id="rId93"/>
    <p:sldId id="836" r:id="rId94"/>
    <p:sldId id="837" r:id="rId95"/>
    <p:sldId id="766" r:id="rId96"/>
    <p:sldId id="840" r:id="rId97"/>
    <p:sldId id="839" r:id="rId98"/>
    <p:sldId id="867" r:id="rId99"/>
    <p:sldId id="279" r:id="rId100"/>
    <p:sldId id="369" r:id="rId10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李 杨" initials="李" lastIdx="1" clrIdx="0"/>
  <p:cmAuthor id="2" name="cc" initials="c"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3864"/>
    <a:srgbClr val="C55A11"/>
    <a:srgbClr val="283565"/>
    <a:srgbClr val="262626"/>
    <a:srgbClr val="FD9E32"/>
    <a:srgbClr val="4D6390"/>
    <a:srgbClr val="002060"/>
    <a:srgbClr val="239DD9"/>
    <a:srgbClr val="CAD2E1"/>
    <a:srgbClr val="121E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4" autoAdjust="0"/>
    <p:restoredTop sz="95837" autoAdjust="0"/>
  </p:normalViewPr>
  <p:slideViewPr>
    <p:cSldViewPr snapToGrid="0">
      <p:cViewPr varScale="1">
        <p:scale>
          <a:sx n="87" d="100"/>
          <a:sy n="87" d="100"/>
        </p:scale>
        <p:origin x="-331" y="-91"/>
      </p:cViewPr>
      <p:guideLst>
        <p:guide orient="horz" pos="2500"/>
        <p:guide orient="horz" pos="1253"/>
        <p:guide orient="horz" pos="1480"/>
        <p:guide orient="horz" pos="975"/>
        <p:guide orient="horz" pos="2069"/>
        <p:guide pos="6425"/>
        <p:guide pos="4566"/>
        <p:guide pos="7473"/>
        <p:guide pos="483"/>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5" d="100"/>
          <a:sy n="95" d="100"/>
        </p:scale>
        <p:origin x="4042" y="6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6" Type="http://schemas.openxmlformats.org/officeDocument/2006/relationships/commentAuthors" Target="commentAuthors.xml"/><Relationship Id="rId105" Type="http://schemas.openxmlformats.org/officeDocument/2006/relationships/tableStyles" Target="tableStyles.xml"/><Relationship Id="rId104" Type="http://schemas.openxmlformats.org/officeDocument/2006/relationships/viewProps" Target="viewProps.xml"/><Relationship Id="rId103" Type="http://schemas.openxmlformats.org/officeDocument/2006/relationships/presProps" Target="presProps.xml"/><Relationship Id="rId102" Type="http://schemas.openxmlformats.org/officeDocument/2006/relationships/handoutMaster" Target="handoutMasters/handoutMaster1.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1-10T17:15:09.001" idx="1">
    <p:pos x="6994" y="849"/>
    <p:text>参照文档修改</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0-11-10T17:26:29.754" idx="4">
    <p:pos x="10" y="10"/>
    <p:text>这个图得换，跟之前的不一致了，现在是志愿者证，后续也得换，好多带志愿者证的，你自己看怎么处理</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0-11-10T17:30:27.082" idx="8">
    <p:pos x="10" y="10"/>
    <p:text>图得换，不是团体了</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F896B8-CC35-4A8A-85AF-0E9917C3FBD2}"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23295-BE9C-4345-A6BB-0B266BE3BA30}"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3BF86-3E33-428E-9838-266B4C34441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85FD9-8666-45A8-A8D0-843446979661}"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6C85FD9-8666-45A8-A8D0-84344697966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面向社会公众、广大志愿者、志愿服务队伍和志愿服务管理部门提供服务，通过信息化手段，社会公众可以便捷注册为志愿者参与志愿服务；志愿者可以参与自己感兴趣的志愿队伍和项目，记录、转移、接续自己的志愿服务时间；志愿服务队伍可以按照规范的流程发布项目、招募管理志愿者、开展服务，实现供需有效对接。</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基于国家电子政务体系架构设计原则，全国志愿服务信息系统采用“四横四纵”设计架构。底层为基础设施层，基础设施层之上是数据资源层，在这之上是业务应用层和门户层。业务应用层包括包括我们今天主要讲解的系统，全国志愿服务信息系统，全国志愿服务信息系统依托门户管理组件集、统一认证组件集、数据共享交换组件集等实现了志愿者管理、志愿队伍管理、志愿项目管理、服务时长管理、统计分析管理以及数据汇聚管理。门户层主要是面向志愿者、民众、民政管理部门、志愿服务队伍的中国志愿</a:t>
            </a:r>
            <a:r>
              <a:rPr lang="en-US" altLang="zh-CN" dirty="0"/>
              <a:t>App</a:t>
            </a:r>
            <a:r>
              <a:rPr lang="zh-CN" altLang="en-US" dirty="0"/>
              <a:t>和中国志愿服务网，可以实现志愿者信息管理、项目</a:t>
            </a:r>
            <a:r>
              <a:rPr lang="en-US" altLang="zh-CN" dirty="0"/>
              <a:t>/</a:t>
            </a:r>
            <a:r>
              <a:rPr lang="zh-CN" altLang="en-US" dirty="0"/>
              <a:t>队伍的查看和参与、政策资讯的查看。四纵层面，系统严格按照标准规范体系、运行维护体系、工程管理体系和安全保障体系来建设系统。</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ea typeface="+mn-ea"/>
              </a:rPr>
              <a:t>志愿服务系统的第二个入口 主要是面向志愿者和志愿服务队伍的，登录中国志愿服务网，选择所在站点，输入账户进行登录</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管理部门登录入口，管理部门人员可登录中国志愿服务网，选择管理部门登录，输入账户进行登录</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接下来给大家展示的是志愿服务管理系统各民政部门工作台以及大数据统计图，其中大数据统计现仅有部级账户拥有，其他民政部门后续开通</a:t>
            </a:r>
            <a:endParaRPr lang="en-US" altLang="zh-CN" dirty="0"/>
          </a:p>
          <a:p>
            <a:r>
              <a:rPr lang="zh-CN" altLang="en-US" dirty="0"/>
              <a:t>部级工作台第一行为全国志愿者数、志愿队伍数、项目数、时长数以及记录时间人数的总数和当日新增数</a:t>
            </a:r>
            <a:endParaRPr lang="en-US" altLang="zh-CN" dirty="0"/>
          </a:p>
          <a:p>
            <a:r>
              <a:rPr lang="zh-CN" altLang="en-US" dirty="0"/>
              <a:t>第二行为全国性组织</a:t>
            </a:r>
            <a:r>
              <a:rPr lang="en-US" altLang="zh-CN" dirty="0"/>
              <a:t>/</a:t>
            </a:r>
            <a:r>
              <a:rPr lang="zh-CN" altLang="en-US" dirty="0"/>
              <a:t>单位审核的待办事项以及管理部门发布的通知公告。</a:t>
            </a:r>
            <a:endParaRPr lang="en-US" altLang="zh-CN" dirty="0"/>
          </a:p>
          <a:p>
            <a:r>
              <a:rPr lang="zh-CN" altLang="en-US" dirty="0"/>
              <a:t>第三列为不同维度的全国各省的柱状数据统计图</a:t>
            </a:r>
            <a:endParaRPr lang="zh-CN" altLang="en-US" dirty="0"/>
          </a:p>
          <a:p>
            <a:endParaRPr lang="en-US" altLang="zh-CN" dirty="0"/>
          </a:p>
          <a:p>
            <a:r>
              <a:rPr lang="en-US" altLang="zh-CN" dirty="0"/>
              <a:t>1.</a:t>
            </a:r>
            <a:r>
              <a:rPr lang="zh-CN" altLang="en-US" dirty="0"/>
              <a:t>大数据统计包括实名志愿者、服务队伍、服务时长</a:t>
            </a:r>
            <a:r>
              <a:rPr lang="en-US" altLang="zh-CN" dirty="0"/>
              <a:t>top5</a:t>
            </a:r>
            <a:r>
              <a:rPr lang="zh-CN" altLang="en-US" dirty="0"/>
              <a:t>的省份排行、活跃志愿者和活跃志愿服务队伍</a:t>
            </a:r>
            <a:r>
              <a:rPr lang="en-US" altLang="zh-CN" dirty="0"/>
              <a:t>top5</a:t>
            </a:r>
            <a:r>
              <a:rPr lang="zh-CN" altLang="en-US" dirty="0"/>
              <a:t>以及各省志愿者和服务队伍情况</a:t>
            </a:r>
            <a:endParaRPr lang="en-US" altLang="zh-CN" dirty="0"/>
          </a:p>
          <a:p>
            <a:r>
              <a:rPr lang="zh-CN" altLang="en-US" dirty="0"/>
              <a:t>此统计图从不同方面展示出了志愿者、志愿服务队伍、志愿服务</a:t>
            </a:r>
            <a:r>
              <a:rPr lang="en-US" altLang="zh-CN" dirty="0" err="1"/>
              <a:t>i</a:t>
            </a:r>
            <a:r>
              <a:rPr lang="zh-CN" altLang="en-US" dirty="0"/>
              <a:t>昂木相关的一系列统计，方便部级管理员掌握全国社工相关的数据</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省级登录系统后，系统首页为系统工作台</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dirty="0"/>
              <a:t>志愿服务队伍登录系统后，系统首页为系统工作台</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志愿者登系统后，系统首页为志愿服务相关信息的展示</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移动端的登录页面、首页、项目和队伍的页面展示</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首先为大家介绍志愿者管理业务，志愿者管理：主要包括一、志愿者注册、审核、实名认证（根据民众提供的身份信息提交人口库进行实名认证，确保人员身份的真实性）；二、志愿者信息管理：志愿者基础信息、特长信息、服务意愿信息、志愿者卡、志愿者培训、表彰信息、服务信息（时长）、项目信息等；三、其他各类志愿服务信息平台，志愿者信息汇集和回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社会公众可填写基本信息，系统会自动提交至人口库进行比对，比对成功即可成为实名志愿者，对于人口库比对失败的社工公众，系统会将基本信息送至所管辖的管理部门进行手动认证</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从</a:t>
            </a:r>
            <a:r>
              <a:rPr lang="en-US" altLang="zh-CN" dirty="0"/>
              <a:t>12</a:t>
            </a:r>
            <a:r>
              <a:rPr lang="zh-CN" altLang="en-US" dirty="0"/>
              <a:t>年</a:t>
            </a:r>
            <a:r>
              <a:rPr lang="en-US" altLang="zh-CN" dirty="0"/>
              <a:t>10</a:t>
            </a:r>
            <a:r>
              <a:rPr lang="zh-CN" altLang="en-US" dirty="0"/>
              <a:t>月到</a:t>
            </a:r>
            <a:r>
              <a:rPr lang="en-US" altLang="zh-CN" dirty="0"/>
              <a:t>20</a:t>
            </a:r>
            <a:r>
              <a:rPr lang="zh-CN" altLang="en-US" dirty="0"/>
              <a:t>年</a:t>
            </a:r>
            <a:r>
              <a:rPr lang="en-US" altLang="zh-CN" dirty="0"/>
              <a:t>3</a:t>
            </a:r>
            <a:r>
              <a:rPr lang="zh-CN" altLang="en-US" dirty="0"/>
              <a:t>月民政部、文明办等政府部门相继发布一些列政策法规来完善志愿服务相关的制度，其中主要政策法规依次为：  </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志愿者注册成功并完善信息后，可申请加入项目，在志愿服务组织审批通过后即可参加志愿服务活动，记录服务记录和服务时长</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进入志愿项目列表，志愿者可通过不同的查询条件：项目区域、服务类别、项目状态、报名范围等进行筛选，以供志愿者选择</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志愿服务项目详情页面，志愿者可联系项目负责人、查看项目地址，报名成功后，项目负责人可针对报名志愿者是否符合岗位进行比对，筛选</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志愿者注册成功并完善信息后，可申请加入队伍，在志愿服务队伍审批通过后即可成功加入队伍，成为队伍成员</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进入志愿队伍列表，志愿者可通过不同的查询条件：队伍属地、服务类别、队伍类型、队伍人数等进行筛选，以供志愿者查看、选择</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志愿服务队伍详情页面，志愿者可联系队伍负责人、查看队伍地址、队伍简介、相关项目、队伍留言信息，报名成功后，队伍负责人可针对报名志愿者是否符合加入本队伍进行筛选</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BB08C9CD-0C07-48BC-8055-ADDA57056EB9}" type="slidenum">
              <a:rPr lang="zh-CN" altLang="en-US" smtClean="0">
                <a:latin typeface="Calibri" panose="020F0502020204030204" charset="0"/>
                <a:ea typeface="宋体" panose="02010600030101010101" pitchFamily="2" charset="-122"/>
              </a:rPr>
            </a:fld>
            <a:endParaRPr lang="zh-CN" altLang="en-US">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a:t>2020/4/23</a:t>
            </a:r>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D69CC6-5216-4E16-84ED-083F6854637B}" type="slidenum">
              <a:rPr lang="zh-CN" altLang="en-US" smtClean="0"/>
            </a:fld>
            <a:endParaRPr lang="zh-CN" altLang="en-US"/>
          </a:p>
        </p:txBody>
      </p:sp>
      <p:pic>
        <p:nvPicPr>
          <p:cNvPr id="7" name="Picture 4" descr="F:\0PPT素材\背景及图片\白麻子.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r>
              <a:rPr lang="en-US" altLang="zh-CN"/>
              <a:t>2020/4/23</a:t>
            </a:r>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r>
              <a:rPr lang="en-US" altLang="zh-CN"/>
              <a:t>2020/4/23</a:t>
            </a:r>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r>
              <a:rPr lang="en-US" altLang="zh-CN"/>
              <a:t>2020/4/23</a:t>
            </a:r>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r>
              <a:rPr lang="en-US" altLang="zh-CN"/>
              <a:t>2020/4/23</a:t>
            </a:r>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r>
              <a:rPr lang="en-US" altLang="zh-CN"/>
              <a:t>2020/4/23</a:t>
            </a:r>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r>
              <a:rPr lang="en-US" altLang="zh-CN"/>
              <a:t>2020/4/23</a:t>
            </a:r>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a:t>2020/4/23</a:t>
            </a:r>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a:t>2020/4/23</a:t>
            </a:r>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r>
              <a:rPr lang="en-US" altLang="zh-CN"/>
              <a:t>2020/4/23</a:t>
            </a:r>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r>
              <a:rPr lang="en-US" altLang="zh-CN"/>
              <a:t>2020/4/23</a:t>
            </a:r>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D69CC6-5216-4E16-84ED-083F685463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2020/4/23</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69CC6-5216-4E16-84ED-083F685463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tags" Target="../tags/tag11.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tags" Target="../tags/tag12.xml"/><Relationship Id="rId2" Type="http://schemas.openxmlformats.org/officeDocument/2006/relationships/image" Target="../media/image12.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tags" Target="../tags/tag13.xml"/><Relationship Id="rId2" Type="http://schemas.openxmlformats.org/officeDocument/2006/relationships/image" Target="../media/image13.jpe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tags" Target="../tags/tag23.xml"/><Relationship Id="rId2" Type="http://schemas.openxmlformats.org/officeDocument/2006/relationships/image" Target="../media/image4.png"/><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tags" Target="../tags/tag25.xml"/><Relationship Id="rId2" Type="http://schemas.openxmlformats.org/officeDocument/2006/relationships/image" Target="../media/image4.png"/><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tags" Target="../tags/tag29.xml"/><Relationship Id="rId2" Type="http://schemas.openxmlformats.org/officeDocument/2006/relationships/image" Target="../media/image4.png"/><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tags" Target="../tags/tag30.xml"/><Relationship Id="rId2" Type="http://schemas.openxmlformats.org/officeDocument/2006/relationships/image" Target="../media/image4.png"/><Relationship Id="rId1" Type="http://schemas.openxmlformats.org/officeDocument/2006/relationships/image" Target="../media/image15.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xml"/><Relationship Id="rId3" Type="http://schemas.openxmlformats.org/officeDocument/2006/relationships/tags" Target="../tags/tag31.xml"/><Relationship Id="rId2" Type="http://schemas.openxmlformats.org/officeDocument/2006/relationships/image" Target="../media/image4.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tags" Target="../tags/tag32.xml"/><Relationship Id="rId2" Type="http://schemas.openxmlformats.org/officeDocument/2006/relationships/image" Target="../media/image17.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tags" Target="../tags/tag33.xml"/><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image" Target="../media/image18.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tags" Target="../tags/tag34.xml"/><Relationship Id="rId2" Type="http://schemas.openxmlformats.org/officeDocument/2006/relationships/image" Target="../media/image20.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xml"/><Relationship Id="rId3" Type="http://schemas.openxmlformats.org/officeDocument/2006/relationships/tags" Target="../tags/tag35.xml"/><Relationship Id="rId2" Type="http://schemas.openxmlformats.org/officeDocument/2006/relationships/image" Target="../media/image21.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1.xml"/><Relationship Id="rId3" Type="http://schemas.openxmlformats.org/officeDocument/2006/relationships/tags" Target="../tags/tag36.xml"/><Relationship Id="rId2" Type="http://schemas.openxmlformats.org/officeDocument/2006/relationships/image" Target="../media/image22.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1.xml"/><Relationship Id="rId6" Type="http://schemas.openxmlformats.org/officeDocument/2006/relationships/tags" Target="../tags/tag37.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xml"/><Relationship Id="rId3" Type="http://schemas.openxmlformats.org/officeDocument/2006/relationships/tags" Target="../tags/tag39.xml"/><Relationship Id="rId2" Type="http://schemas.openxmlformats.org/officeDocument/2006/relationships/image" Target="../media/image27.png"/><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1.xml"/><Relationship Id="rId4" Type="http://schemas.openxmlformats.org/officeDocument/2006/relationships/tags" Target="../tags/tag40.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tags" Target="../tags/tag41.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xml"/><Relationship Id="rId3" Type="http://schemas.openxmlformats.org/officeDocument/2006/relationships/tags" Target="../tags/tag42.xml"/><Relationship Id="rId2" Type="http://schemas.openxmlformats.org/officeDocument/2006/relationships/image" Target="../media/image32.png"/><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1.xml"/><Relationship Id="rId3" Type="http://schemas.openxmlformats.org/officeDocument/2006/relationships/tags" Target="../tags/tag43.xml"/><Relationship Id="rId2" Type="http://schemas.openxmlformats.org/officeDocument/2006/relationships/image" Target="../media/image33.png"/><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6" Type="http://schemas.openxmlformats.org/officeDocument/2006/relationships/comments" Target="../comments/comment2.xml"/><Relationship Id="rId5" Type="http://schemas.openxmlformats.org/officeDocument/2006/relationships/notesSlide" Target="../notesSlides/notesSlide42.xml"/><Relationship Id="rId4" Type="http://schemas.openxmlformats.org/officeDocument/2006/relationships/slideLayout" Target="../slideLayouts/slideLayout1.xml"/><Relationship Id="rId3" Type="http://schemas.openxmlformats.org/officeDocument/2006/relationships/tags" Target="../tags/tag44.xml"/><Relationship Id="rId2" Type="http://schemas.openxmlformats.org/officeDocument/2006/relationships/image" Target="../media/image34.png"/><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1.xml"/><Relationship Id="rId3" Type="http://schemas.openxmlformats.org/officeDocument/2006/relationships/tags" Target="../tags/tag45.xml"/><Relationship Id="rId2" Type="http://schemas.openxmlformats.org/officeDocument/2006/relationships/image" Target="../media/image35.png"/><Relationship Id="rId1" Type="http://schemas.openxmlformats.org/officeDocument/2006/relationships/image" Target="../media/image4.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1.xml"/><Relationship Id="rId3" Type="http://schemas.openxmlformats.org/officeDocument/2006/relationships/tags" Target="../tags/tag46.xml"/><Relationship Id="rId2" Type="http://schemas.openxmlformats.org/officeDocument/2006/relationships/image" Target="../media/image36.png"/><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1.xml"/><Relationship Id="rId3" Type="http://schemas.openxmlformats.org/officeDocument/2006/relationships/tags" Target="../tags/tag47.xml"/><Relationship Id="rId2" Type="http://schemas.openxmlformats.org/officeDocument/2006/relationships/image" Target="../media/image37.png"/><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1.xml"/><Relationship Id="rId3" Type="http://schemas.openxmlformats.org/officeDocument/2006/relationships/tags" Target="../tags/tag48.xml"/><Relationship Id="rId2" Type="http://schemas.openxmlformats.org/officeDocument/2006/relationships/image" Target="../media/image38.png"/><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1.xml"/><Relationship Id="rId3" Type="http://schemas.openxmlformats.org/officeDocument/2006/relationships/tags" Target="../tags/tag49.xml"/><Relationship Id="rId2" Type="http://schemas.openxmlformats.org/officeDocument/2006/relationships/image" Target="../media/image39.pn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1.xml"/><Relationship Id="rId4" Type="http://schemas.openxmlformats.org/officeDocument/2006/relationships/tags" Target="../tags/tag50.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1.xml"/><Relationship Id="rId3" Type="http://schemas.openxmlformats.org/officeDocument/2006/relationships/tags" Target="../tags/tag51.xml"/><Relationship Id="rId2" Type="http://schemas.openxmlformats.org/officeDocument/2006/relationships/image" Target="../media/image42.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1.xml"/><Relationship Id="rId3" Type="http://schemas.openxmlformats.org/officeDocument/2006/relationships/tags" Target="../tags/tag52.xml"/><Relationship Id="rId2" Type="http://schemas.openxmlformats.org/officeDocument/2006/relationships/image" Target="../media/image43.png"/><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1.xml"/><Relationship Id="rId3" Type="http://schemas.openxmlformats.org/officeDocument/2006/relationships/tags" Target="../tags/tag53.xml"/><Relationship Id="rId2" Type="http://schemas.openxmlformats.org/officeDocument/2006/relationships/image" Target="../media/image28.png"/><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1.xml"/><Relationship Id="rId3" Type="http://schemas.openxmlformats.org/officeDocument/2006/relationships/tags" Target="../tags/tag54.xml"/><Relationship Id="rId2" Type="http://schemas.openxmlformats.org/officeDocument/2006/relationships/image" Target="../media/image44.png"/><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1.xml"/><Relationship Id="rId3" Type="http://schemas.openxmlformats.org/officeDocument/2006/relationships/tags" Target="../tags/tag55.xml"/><Relationship Id="rId2" Type="http://schemas.openxmlformats.org/officeDocument/2006/relationships/image" Target="../media/image4.png"/><Relationship Id="rId1" Type="http://schemas.openxmlformats.org/officeDocument/2006/relationships/image" Target="../media/image45.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1.xml"/><Relationship Id="rId3" Type="http://schemas.openxmlformats.org/officeDocument/2006/relationships/tags" Target="../tags/tag56.xml"/><Relationship Id="rId2" Type="http://schemas.openxmlformats.org/officeDocument/2006/relationships/image" Target="../media/image46.png"/><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1.xml"/><Relationship Id="rId3" Type="http://schemas.openxmlformats.org/officeDocument/2006/relationships/tags" Target="../tags/tag57.xml"/><Relationship Id="rId2" Type="http://schemas.openxmlformats.org/officeDocument/2006/relationships/image" Target="../media/image28.png"/><Relationship Id="rId1" Type="http://schemas.openxmlformats.org/officeDocument/2006/relationships/image" Target="../media/image4.png"/></Relationships>
</file>

<file path=ppt/slides/_rels/slide56.xml.rels><?xml version="1.0" encoding="UTF-8" standalone="yes"?>
<Relationships xmlns="http://schemas.openxmlformats.org/package/2006/relationships"><Relationship Id="rId6" Type="http://schemas.openxmlformats.org/officeDocument/2006/relationships/comments" Target="../comments/comment3.xml"/><Relationship Id="rId5" Type="http://schemas.openxmlformats.org/officeDocument/2006/relationships/notesSlide" Target="../notesSlides/notesSlide56.xml"/><Relationship Id="rId4" Type="http://schemas.openxmlformats.org/officeDocument/2006/relationships/slideLayout" Target="../slideLayouts/slideLayout1.xml"/><Relationship Id="rId3" Type="http://schemas.openxmlformats.org/officeDocument/2006/relationships/tags" Target="../tags/tag58.xml"/><Relationship Id="rId2" Type="http://schemas.openxmlformats.org/officeDocument/2006/relationships/image" Target="../media/image47.png"/><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1.xml"/><Relationship Id="rId3" Type="http://schemas.openxmlformats.org/officeDocument/2006/relationships/tags" Target="../tags/tag59.xml"/><Relationship Id="rId2" Type="http://schemas.openxmlformats.org/officeDocument/2006/relationships/image" Target="../media/image4.png"/><Relationship Id="rId1" Type="http://schemas.openxmlformats.org/officeDocument/2006/relationships/image" Target="../media/image48.pn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58.xml"/><Relationship Id="rId4" Type="http://schemas.openxmlformats.org/officeDocument/2006/relationships/slideLayout" Target="../slideLayouts/slideLayout1.xml"/><Relationship Id="rId3" Type="http://schemas.openxmlformats.org/officeDocument/2006/relationships/tags" Target="../tags/tag60.xml"/><Relationship Id="rId2" Type="http://schemas.openxmlformats.org/officeDocument/2006/relationships/image" Target="../media/image49.png"/><Relationship Id="rId1" Type="http://schemas.openxmlformats.org/officeDocument/2006/relationships/image" Target="../media/image4.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1.xml"/><Relationship Id="rId2" Type="http://schemas.openxmlformats.org/officeDocument/2006/relationships/tags" Target="../tags/tag6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image" Target="../media/image1.jpe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1.xml"/><Relationship Id="rId3" Type="http://schemas.openxmlformats.org/officeDocument/2006/relationships/tags" Target="../tags/tag62.xml"/><Relationship Id="rId2" Type="http://schemas.openxmlformats.org/officeDocument/2006/relationships/image" Target="../media/image50.png"/><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28.png"/><Relationship Id="rId1" Type="http://schemas.openxmlformats.org/officeDocument/2006/relationships/image" Target="../media/image4.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1.xml"/><Relationship Id="rId3" Type="http://schemas.openxmlformats.org/officeDocument/2006/relationships/tags" Target="../tags/tag64.xml"/><Relationship Id="rId2" Type="http://schemas.openxmlformats.org/officeDocument/2006/relationships/image" Target="../media/image51.png"/><Relationship Id="rId1" Type="http://schemas.openxmlformats.org/officeDocument/2006/relationships/image" Target="../media/image4.png"/></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image" Target="../media/image52.png"/><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1.xml"/><Relationship Id="rId3" Type="http://schemas.openxmlformats.org/officeDocument/2006/relationships/tags" Target="../tags/tag66.xml"/><Relationship Id="rId2" Type="http://schemas.openxmlformats.org/officeDocument/2006/relationships/image" Target="../media/image53.png"/><Relationship Id="rId1" Type="http://schemas.openxmlformats.org/officeDocument/2006/relationships/image" Target="../media/image4.pn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5.xml"/><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image" Target="../media/image4.png"/><Relationship Id="rId1" Type="http://schemas.openxmlformats.org/officeDocument/2006/relationships/image" Target="../media/image54.pn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1.xml"/><Relationship Id="rId3" Type="http://schemas.openxmlformats.org/officeDocument/2006/relationships/tags" Target="../tags/tag68.xml"/><Relationship Id="rId2" Type="http://schemas.openxmlformats.org/officeDocument/2006/relationships/image" Target="../media/image4.png"/><Relationship Id="rId1" Type="http://schemas.openxmlformats.org/officeDocument/2006/relationships/image" Target="../media/image55.png"/></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67.xml"/><Relationship Id="rId4" Type="http://schemas.openxmlformats.org/officeDocument/2006/relationships/slideLayout" Target="../slideLayouts/slideLayout1.xml"/><Relationship Id="rId3" Type="http://schemas.openxmlformats.org/officeDocument/2006/relationships/tags" Target="../tags/tag69.xml"/><Relationship Id="rId2" Type="http://schemas.openxmlformats.org/officeDocument/2006/relationships/image" Target="../media/image56.png"/><Relationship Id="rId1" Type="http://schemas.openxmlformats.org/officeDocument/2006/relationships/image" Target="../media/image4.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1.xml"/><Relationship Id="rId3" Type="http://schemas.openxmlformats.org/officeDocument/2006/relationships/tags" Target="../tags/tag70.xml"/><Relationship Id="rId2" Type="http://schemas.openxmlformats.org/officeDocument/2006/relationships/image" Target="../media/image4.png"/><Relationship Id="rId1" Type="http://schemas.openxmlformats.org/officeDocument/2006/relationships/image" Target="../media/image57.pn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1.xml"/><Relationship Id="rId3" Type="http://schemas.openxmlformats.org/officeDocument/2006/relationships/tags" Target="../tags/tag71.xml"/><Relationship Id="rId2" Type="http://schemas.openxmlformats.org/officeDocument/2006/relationships/image" Target="../media/image4.png"/><Relationship Id="rId1" Type="http://schemas.openxmlformats.org/officeDocument/2006/relationships/image" Target="../media/image58.png"/></Relationships>
</file>

<file path=ppt/slides/_rels/slide7.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70.xml"/><Relationship Id="rId4" Type="http://schemas.openxmlformats.org/officeDocument/2006/relationships/slideLayout" Target="../slideLayouts/slideLayout1.xml"/><Relationship Id="rId3" Type="http://schemas.openxmlformats.org/officeDocument/2006/relationships/tags" Target="../tags/tag72.xml"/><Relationship Id="rId2" Type="http://schemas.openxmlformats.org/officeDocument/2006/relationships/image" Target="../media/image59.png"/><Relationship Id="rId1" Type="http://schemas.openxmlformats.org/officeDocument/2006/relationships/image" Target="../media/image4.png"/></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71.xml"/><Relationship Id="rId4" Type="http://schemas.openxmlformats.org/officeDocument/2006/relationships/slideLayout" Target="../slideLayouts/slideLayout1.xml"/><Relationship Id="rId3" Type="http://schemas.openxmlformats.org/officeDocument/2006/relationships/tags" Target="../tags/tag73.xml"/><Relationship Id="rId2" Type="http://schemas.openxmlformats.org/officeDocument/2006/relationships/image" Target="../media/image60.png"/><Relationship Id="rId1" Type="http://schemas.openxmlformats.org/officeDocument/2006/relationships/image" Target="../media/image4.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image" Target="../media/image4.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1.xml"/><Relationship Id="rId2" Type="http://schemas.openxmlformats.org/officeDocument/2006/relationships/tags" Target="../tags/tag75.xml"/><Relationship Id="rId1" Type="http://schemas.openxmlformats.org/officeDocument/2006/relationships/image" Target="../media/image4.png"/></Relationships>
</file>

<file path=ppt/slides/_rels/slide74.xml.rels><?xml version="1.0" encoding="UTF-8" standalone="yes"?>
<Relationships xmlns="http://schemas.openxmlformats.org/package/2006/relationships"><Relationship Id="rId8" Type="http://schemas.openxmlformats.org/officeDocument/2006/relationships/notesSlide" Target="../notesSlides/notesSlide74.xml"/><Relationship Id="rId7" Type="http://schemas.openxmlformats.org/officeDocument/2006/relationships/slideLayout" Target="../slideLayouts/slideLayout1.xml"/><Relationship Id="rId6" Type="http://schemas.openxmlformats.org/officeDocument/2006/relationships/tags" Target="../tags/tag76.xml"/><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4.png"/></Relationships>
</file>

<file path=ppt/slides/_rels/slide75.xml.rels><?xml version="1.0" encoding="UTF-8" standalone="yes"?>
<Relationships xmlns="http://schemas.openxmlformats.org/package/2006/relationships"><Relationship Id="rId6" Type="http://schemas.openxmlformats.org/officeDocument/2006/relationships/notesSlide" Target="../notesSlides/notesSlide75.xml"/><Relationship Id="rId5" Type="http://schemas.openxmlformats.org/officeDocument/2006/relationships/slideLayout" Target="../slideLayouts/slideLayout1.xml"/><Relationship Id="rId4" Type="http://schemas.openxmlformats.org/officeDocument/2006/relationships/tags" Target="../tags/tag77.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4.png"/></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76.xml"/><Relationship Id="rId4" Type="http://schemas.openxmlformats.org/officeDocument/2006/relationships/slideLayout" Target="../slideLayouts/slideLayout1.xml"/><Relationship Id="rId3" Type="http://schemas.openxmlformats.org/officeDocument/2006/relationships/tags" Target="../tags/tag78.xml"/><Relationship Id="rId2" Type="http://schemas.openxmlformats.org/officeDocument/2006/relationships/image" Target="../media/image67.png"/><Relationship Id="rId1" Type="http://schemas.openxmlformats.org/officeDocument/2006/relationships/image" Target="../media/image4.png"/></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77.xml"/><Relationship Id="rId4" Type="http://schemas.openxmlformats.org/officeDocument/2006/relationships/slideLayout" Target="../slideLayouts/slideLayout1.xml"/><Relationship Id="rId3" Type="http://schemas.openxmlformats.org/officeDocument/2006/relationships/tags" Target="../tags/tag79.xml"/><Relationship Id="rId2" Type="http://schemas.openxmlformats.org/officeDocument/2006/relationships/image" Target="../media/image68.png"/><Relationship Id="rId1" Type="http://schemas.openxmlformats.org/officeDocument/2006/relationships/image" Target="../media/image4.png"/></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78.xml"/><Relationship Id="rId4" Type="http://schemas.openxmlformats.org/officeDocument/2006/relationships/slideLayout" Target="../slideLayouts/slideLayout1.xml"/><Relationship Id="rId3" Type="http://schemas.openxmlformats.org/officeDocument/2006/relationships/tags" Target="../tags/tag80.xml"/><Relationship Id="rId2" Type="http://schemas.openxmlformats.org/officeDocument/2006/relationships/image" Target="../media/image69.png"/><Relationship Id="rId1" Type="http://schemas.openxmlformats.org/officeDocument/2006/relationships/image" Target="../media/image4.png"/></Relationships>
</file>

<file path=ppt/slides/_rels/slide79.xml.rels><?xml version="1.0" encoding="UTF-8" standalone="yes"?>
<Relationships xmlns="http://schemas.openxmlformats.org/package/2006/relationships"><Relationship Id="rId5" Type="http://schemas.openxmlformats.org/officeDocument/2006/relationships/notesSlide" Target="../notesSlides/notesSlide79.xml"/><Relationship Id="rId4" Type="http://schemas.openxmlformats.org/officeDocument/2006/relationships/slideLayout" Target="../slideLayouts/slideLayout1.xml"/><Relationship Id="rId3" Type="http://schemas.openxmlformats.org/officeDocument/2006/relationships/tags" Target="../tags/tag81.xml"/><Relationship Id="rId2" Type="http://schemas.openxmlformats.org/officeDocument/2006/relationships/image" Target="../media/image70.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tags" Target="../tags/tag8.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80.xml.rels><?xml version="1.0" encoding="UTF-8" standalone="yes"?>
<Relationships xmlns="http://schemas.openxmlformats.org/package/2006/relationships"><Relationship Id="rId6" Type="http://schemas.openxmlformats.org/officeDocument/2006/relationships/notesSlide" Target="../notesSlides/notesSlide80.xml"/><Relationship Id="rId5" Type="http://schemas.openxmlformats.org/officeDocument/2006/relationships/slideLayout" Target="../slideLayouts/slideLayout1.xml"/><Relationship Id="rId4" Type="http://schemas.openxmlformats.org/officeDocument/2006/relationships/tags" Target="../tags/tag82.xml"/><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image" Target="../media/image71.png"/></Relationships>
</file>

<file path=ppt/slides/_rels/slide81.xml.rels><?xml version="1.0" encoding="UTF-8" standalone="yes"?>
<Relationships xmlns="http://schemas.openxmlformats.org/package/2006/relationships"><Relationship Id="rId8" Type="http://schemas.openxmlformats.org/officeDocument/2006/relationships/notesSlide" Target="../notesSlides/notesSlide81.xml"/><Relationship Id="rId7" Type="http://schemas.openxmlformats.org/officeDocument/2006/relationships/slideLayout" Target="../slideLayouts/slideLayout1.xml"/><Relationship Id="rId6" Type="http://schemas.openxmlformats.org/officeDocument/2006/relationships/tags" Target="../tags/tag83.xml"/><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4.png"/></Relationships>
</file>

<file path=ppt/slides/_rels/slide82.xml.rels><?xml version="1.0" encoding="UTF-8" standalone="yes"?>
<Relationships xmlns="http://schemas.openxmlformats.org/package/2006/relationships"><Relationship Id="rId7" Type="http://schemas.openxmlformats.org/officeDocument/2006/relationships/notesSlide" Target="../notesSlides/notesSlide82.xml"/><Relationship Id="rId6" Type="http://schemas.openxmlformats.org/officeDocument/2006/relationships/slideLayout" Target="../slideLayouts/slideLayout1.xml"/><Relationship Id="rId5" Type="http://schemas.openxmlformats.org/officeDocument/2006/relationships/tags" Target="../tags/tag84.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4.png"/></Relationships>
</file>

<file path=ppt/slides/_rels/slide83.xml.rels><?xml version="1.0" encoding="UTF-8" standalone="yes"?>
<Relationships xmlns="http://schemas.openxmlformats.org/package/2006/relationships"><Relationship Id="rId6" Type="http://schemas.openxmlformats.org/officeDocument/2006/relationships/notesSlide" Target="../notesSlides/notesSlide83.xml"/><Relationship Id="rId5" Type="http://schemas.openxmlformats.org/officeDocument/2006/relationships/slideLayout" Target="../slideLayouts/slideLayout1.xml"/><Relationship Id="rId4" Type="http://schemas.openxmlformats.org/officeDocument/2006/relationships/tags" Target="../tags/tag85.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4.png"/></Relationships>
</file>

<file path=ppt/slides/_rels/slide84.xml.rels><?xml version="1.0" encoding="UTF-8" standalone="yes"?>
<Relationships xmlns="http://schemas.openxmlformats.org/package/2006/relationships"><Relationship Id="rId6" Type="http://schemas.openxmlformats.org/officeDocument/2006/relationships/notesSlide" Target="../notesSlides/notesSlide84.xml"/><Relationship Id="rId5" Type="http://schemas.openxmlformats.org/officeDocument/2006/relationships/slideLayout" Target="../slideLayouts/slideLayout1.xml"/><Relationship Id="rId4" Type="http://schemas.openxmlformats.org/officeDocument/2006/relationships/tags" Target="../tags/tag86.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4.png"/></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85.xml"/><Relationship Id="rId3" Type="http://schemas.openxmlformats.org/officeDocument/2006/relationships/slideLayout" Target="../slideLayouts/slideLayout1.xml"/><Relationship Id="rId2" Type="http://schemas.openxmlformats.org/officeDocument/2006/relationships/tags" Target="../tags/tag87.xml"/><Relationship Id="rId1" Type="http://schemas.openxmlformats.org/officeDocument/2006/relationships/image" Target="../media/image4.png"/></Relationships>
</file>

<file path=ppt/slides/_rels/slide86.xml.rels><?xml version="1.0" encoding="UTF-8" standalone="yes"?>
<Relationships xmlns="http://schemas.openxmlformats.org/package/2006/relationships"><Relationship Id="rId5" Type="http://schemas.openxmlformats.org/officeDocument/2006/relationships/notesSlide" Target="../notesSlides/notesSlide86.xml"/><Relationship Id="rId4" Type="http://schemas.openxmlformats.org/officeDocument/2006/relationships/slideLayout" Target="../slideLayouts/slideLayout1.xml"/><Relationship Id="rId3" Type="http://schemas.openxmlformats.org/officeDocument/2006/relationships/tags" Target="../tags/tag88.xml"/><Relationship Id="rId2" Type="http://schemas.openxmlformats.org/officeDocument/2006/relationships/image" Target="../media/image84.png"/><Relationship Id="rId1" Type="http://schemas.openxmlformats.org/officeDocument/2006/relationships/image" Target="../media/image4.png"/></Relationships>
</file>

<file path=ppt/slides/_rels/slide87.xml.rels><?xml version="1.0" encoding="UTF-8" standalone="yes"?>
<Relationships xmlns="http://schemas.openxmlformats.org/package/2006/relationships"><Relationship Id="rId7" Type="http://schemas.openxmlformats.org/officeDocument/2006/relationships/notesSlide" Target="../notesSlides/notesSlide87.xml"/><Relationship Id="rId6" Type="http://schemas.openxmlformats.org/officeDocument/2006/relationships/slideLayout" Target="../slideLayouts/slideLayout1.xml"/><Relationship Id="rId5" Type="http://schemas.openxmlformats.org/officeDocument/2006/relationships/tags" Target="../tags/tag89.xml"/><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4.png"/></Relationships>
</file>

<file path=ppt/slides/_rels/slide88.xml.rels><?xml version="1.0" encoding="UTF-8" standalone="yes"?>
<Relationships xmlns="http://schemas.openxmlformats.org/package/2006/relationships"><Relationship Id="rId5" Type="http://schemas.openxmlformats.org/officeDocument/2006/relationships/notesSlide" Target="../notesSlides/notesSlide88.xml"/><Relationship Id="rId4" Type="http://schemas.openxmlformats.org/officeDocument/2006/relationships/slideLayout" Target="../slideLayouts/slideLayout1.xml"/><Relationship Id="rId3" Type="http://schemas.openxmlformats.org/officeDocument/2006/relationships/tags" Target="../tags/tag90.xml"/><Relationship Id="rId2" Type="http://schemas.openxmlformats.org/officeDocument/2006/relationships/image" Target="../media/image88.png"/><Relationship Id="rId1" Type="http://schemas.openxmlformats.org/officeDocument/2006/relationships/image" Target="../media/image4.png"/></Relationships>
</file>

<file path=ppt/slides/_rels/slide89.xml.rels><?xml version="1.0" encoding="UTF-8" standalone="yes"?>
<Relationships xmlns="http://schemas.openxmlformats.org/package/2006/relationships"><Relationship Id="rId5" Type="http://schemas.openxmlformats.org/officeDocument/2006/relationships/notesSlide" Target="../notesSlides/notesSlide89.xml"/><Relationship Id="rId4" Type="http://schemas.openxmlformats.org/officeDocument/2006/relationships/slideLayout" Target="../slideLayouts/slideLayout1.xml"/><Relationship Id="rId3" Type="http://schemas.openxmlformats.org/officeDocument/2006/relationships/tags" Target="../tags/tag91.xml"/><Relationship Id="rId2" Type="http://schemas.openxmlformats.org/officeDocument/2006/relationships/image" Target="../media/image89.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image" Target="../media/image4.png"/></Relationships>
</file>

<file path=ppt/slides/_rels/slide90.xml.rels><?xml version="1.0" encoding="UTF-8" standalone="yes"?>
<Relationships xmlns="http://schemas.openxmlformats.org/package/2006/relationships"><Relationship Id="rId7" Type="http://schemas.openxmlformats.org/officeDocument/2006/relationships/notesSlide" Target="../notesSlides/notesSlide90.xml"/><Relationship Id="rId6" Type="http://schemas.openxmlformats.org/officeDocument/2006/relationships/slideLayout" Target="../slideLayouts/slideLayout1.xml"/><Relationship Id="rId5" Type="http://schemas.openxmlformats.org/officeDocument/2006/relationships/tags" Target="../tags/tag92.xml"/><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4.png"/></Relationships>
</file>

<file path=ppt/slides/_rels/slide91.xml.rels><?xml version="1.0" encoding="UTF-8" standalone="yes"?>
<Relationships xmlns="http://schemas.openxmlformats.org/package/2006/relationships"><Relationship Id="rId5" Type="http://schemas.openxmlformats.org/officeDocument/2006/relationships/notesSlide" Target="../notesSlides/notesSlide91.xml"/><Relationship Id="rId4" Type="http://schemas.openxmlformats.org/officeDocument/2006/relationships/slideLayout" Target="../slideLayouts/slideLayout1.xml"/><Relationship Id="rId3" Type="http://schemas.openxmlformats.org/officeDocument/2006/relationships/tags" Target="../tags/tag93.xml"/><Relationship Id="rId2" Type="http://schemas.openxmlformats.org/officeDocument/2006/relationships/image" Target="../media/image93.png"/><Relationship Id="rId1" Type="http://schemas.openxmlformats.org/officeDocument/2006/relationships/image" Target="../media/image4.png"/></Relationships>
</file>

<file path=ppt/slides/_rels/slide92.xml.rels><?xml version="1.0" encoding="UTF-8" standalone="yes"?>
<Relationships xmlns="http://schemas.openxmlformats.org/package/2006/relationships"><Relationship Id="rId7" Type="http://schemas.openxmlformats.org/officeDocument/2006/relationships/notesSlide" Target="../notesSlides/notesSlide92.xml"/><Relationship Id="rId6" Type="http://schemas.openxmlformats.org/officeDocument/2006/relationships/slideLayout" Target="../slideLayouts/slideLayout1.xml"/><Relationship Id="rId5" Type="http://schemas.openxmlformats.org/officeDocument/2006/relationships/tags" Target="../tags/tag94.xml"/><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4.png"/></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93.xml"/><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image" Target="../media/image1.jpeg"/></Relationships>
</file>

<file path=ppt/slides/_rels/slide94.xml.rels><?xml version="1.0" encoding="UTF-8" standalone="yes"?>
<Relationships xmlns="http://schemas.openxmlformats.org/package/2006/relationships"><Relationship Id="rId4" Type="http://schemas.openxmlformats.org/officeDocument/2006/relationships/notesSlide" Target="../notesSlides/notesSlide94.xml"/><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image" Target="../media/image4.png"/></Relationships>
</file>

<file path=ppt/slides/_rels/slide95.xml.rels><?xml version="1.0" encoding="UTF-8" standalone="yes"?>
<Relationships xmlns="http://schemas.openxmlformats.org/package/2006/relationships"><Relationship Id="rId5" Type="http://schemas.openxmlformats.org/officeDocument/2006/relationships/notesSlide" Target="../notesSlides/notesSlide95.xml"/><Relationship Id="rId4" Type="http://schemas.openxmlformats.org/officeDocument/2006/relationships/slideLayout" Target="../slideLayouts/slideLayout1.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image" Target="../media/image4.png"/></Relationships>
</file>

<file path=ppt/slides/_rels/slide96.xml.rels><?xml version="1.0" encoding="UTF-8" standalone="yes"?>
<Relationships xmlns="http://schemas.openxmlformats.org/package/2006/relationships"><Relationship Id="rId5" Type="http://schemas.openxmlformats.org/officeDocument/2006/relationships/notesSlide" Target="../notesSlides/notesSlide96.xml"/><Relationship Id="rId4" Type="http://schemas.openxmlformats.org/officeDocument/2006/relationships/slideLayout" Target="../slideLayouts/slideLayout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image" Target="../media/image4.png"/></Relationships>
</file>

<file path=ppt/slides/_rels/slide97.xml.rels><?xml version="1.0" encoding="UTF-8" standalone="yes"?>
<Relationships xmlns="http://schemas.openxmlformats.org/package/2006/relationships"><Relationship Id="rId4" Type="http://schemas.openxmlformats.org/officeDocument/2006/relationships/notesSlide" Target="../notesSlides/notesSlide97.xml"/><Relationship Id="rId3" Type="http://schemas.openxmlformats.org/officeDocument/2006/relationships/slideLayout" Target="../slideLayouts/slideLayout1.xml"/><Relationship Id="rId2" Type="http://schemas.openxmlformats.org/officeDocument/2006/relationships/tags" Target="../tags/tag101.xml"/><Relationship Id="rId1" Type="http://schemas.openxmlformats.org/officeDocument/2006/relationships/image" Target="../media/image1.jpeg"/></Relationships>
</file>

<file path=ppt/slides/_rels/slide98.xml.rels><?xml version="1.0" encoding="UTF-8" standalone="yes"?>
<Relationships xmlns="http://schemas.openxmlformats.org/package/2006/relationships"><Relationship Id="rId6" Type="http://schemas.openxmlformats.org/officeDocument/2006/relationships/notesSlide" Target="../notesSlides/notesSlide98.xml"/><Relationship Id="rId5" Type="http://schemas.openxmlformats.org/officeDocument/2006/relationships/slideLayout" Target="../slideLayouts/slideLayout7.xml"/><Relationship Id="rId4" Type="http://schemas.openxmlformats.org/officeDocument/2006/relationships/tags" Target="../tags/tag103.xml"/><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tags" Target="../tags/tag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图片 4" descr="画板 1 拷贝"/>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2986715"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设计原则（二）</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63" name="空心弧 62"/>
          <p:cNvSpPr/>
          <p:nvPr/>
        </p:nvSpPr>
        <p:spPr>
          <a:xfrm>
            <a:off x="3804969" y="3732309"/>
            <a:ext cx="4239295" cy="4239295"/>
          </a:xfrm>
          <a:prstGeom prst="blockArc">
            <a:avLst>
              <a:gd name="adj1" fmla="val 10800000"/>
              <a:gd name="adj2" fmla="val 1"/>
              <a:gd name="adj3" fmla="val 3011"/>
            </a:avLst>
          </a:prstGeom>
          <a:solidFill>
            <a:srgbClr val="EBEBEB"/>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nvGrpSpPr>
          <p:cNvPr id="68" name="组合 67"/>
          <p:cNvGrpSpPr/>
          <p:nvPr/>
        </p:nvGrpSpPr>
        <p:grpSpPr>
          <a:xfrm rot="14502018">
            <a:off x="8072819" y="4233663"/>
            <a:ext cx="1216166" cy="1524710"/>
            <a:chOff x="4020870" y="2194485"/>
            <a:chExt cx="1102258" cy="1432090"/>
          </a:xfrm>
          <a:effectLst>
            <a:outerShdw blurRad="444500" dist="254000" dir="8100000" algn="tr" rotWithShape="0">
              <a:prstClr val="black">
                <a:alpha val="50000"/>
              </a:prstClr>
            </a:outerShdw>
          </a:effectLst>
        </p:grpSpPr>
        <p:sp>
          <p:nvSpPr>
            <p:cNvPr id="7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椭圆 34"/>
          <p:cNvSpPr/>
          <p:nvPr/>
        </p:nvSpPr>
        <p:spPr>
          <a:xfrm rot="13378059">
            <a:off x="7122296" y="2701103"/>
            <a:ext cx="1236977" cy="14988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4863587" y="4344352"/>
            <a:ext cx="2084444" cy="2084449"/>
            <a:chOff x="3851771" y="1163107"/>
            <a:chExt cx="1402358" cy="1402358"/>
          </a:xfrm>
        </p:grpSpPr>
        <p:grpSp>
          <p:nvGrpSpPr>
            <p:cNvPr id="82" name="组合 81"/>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84"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椭圆 84"/>
              <p:cNvSpPr/>
              <p:nvPr/>
            </p:nvSpPr>
            <p:spPr>
              <a:xfrm>
                <a:off x="392109" y="760413"/>
                <a:ext cx="3825874"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TextBox 26"/>
            <p:cNvSpPr txBox="1"/>
            <p:nvPr/>
          </p:nvSpPr>
          <p:spPr>
            <a:xfrm>
              <a:off x="4160427" y="1455543"/>
              <a:ext cx="948508" cy="807547"/>
            </a:xfrm>
            <a:prstGeom prst="rect">
              <a:avLst/>
            </a:prstGeom>
            <a:noFill/>
          </p:spPr>
          <p:txBody>
            <a:bodyPr wrap="square" rtlCol="0">
              <a:spAutoFit/>
            </a:bodyPr>
            <a:lstStyle/>
            <a:p>
              <a:r>
                <a:rPr lang="zh-CN" altLang="en-US" sz="3600" b="1" spc="300" dirty="0">
                  <a:solidFill>
                    <a:schemeClr val="tx1">
                      <a:lumMod val="85000"/>
                      <a:lumOff val="15000"/>
                    </a:schemeClr>
                  </a:solidFill>
                  <a:latin typeface="微软雅黑" panose="020B0503020204020204" pitchFamily="34" charset="-122"/>
                  <a:ea typeface="微软雅黑" panose="020B0503020204020204" pitchFamily="34" charset="-122"/>
                </a:rPr>
                <a:t>五性原则</a:t>
              </a:r>
              <a:endParaRPr lang="zh-CN" altLang="en-US" sz="36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86" name="TextBox 33"/>
          <p:cNvSpPr txBox="1"/>
          <p:nvPr/>
        </p:nvSpPr>
        <p:spPr>
          <a:xfrm>
            <a:off x="3375289" y="4409694"/>
            <a:ext cx="45719" cy="369332"/>
          </a:xfrm>
          <a:prstGeom prst="rect">
            <a:avLst/>
          </a:prstGeom>
          <a:noFill/>
        </p:spPr>
        <p:txBody>
          <a:bodyPr wrap="square" rtlCol="0">
            <a:spAutoFit/>
          </a:bodyPr>
          <a:lstStyle/>
          <a:p>
            <a:endParaRPr lang="zh-CN" altLang="en-US" dirty="0"/>
          </a:p>
        </p:txBody>
      </p:sp>
      <p:sp>
        <p:nvSpPr>
          <p:cNvPr id="96" name="TextBox 40"/>
          <p:cNvSpPr txBox="1"/>
          <p:nvPr/>
        </p:nvSpPr>
        <p:spPr>
          <a:xfrm>
            <a:off x="312420" y="4732752"/>
            <a:ext cx="1931526" cy="523220"/>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引入先进实用的技术、设计方法、管理方法</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
        <p:nvSpPr>
          <p:cNvPr id="97" name="TextBox 41"/>
          <p:cNvSpPr txBox="1"/>
          <p:nvPr/>
        </p:nvSpPr>
        <p:spPr>
          <a:xfrm>
            <a:off x="1175537" y="2858360"/>
            <a:ext cx="2125297" cy="738664"/>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开放的系统架构，开放的技术平台，开放的工具集</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
        <p:nvSpPr>
          <p:cNvPr id="98" name="TextBox 42"/>
          <p:cNvSpPr txBox="1"/>
          <p:nvPr/>
        </p:nvSpPr>
        <p:spPr>
          <a:xfrm>
            <a:off x="5016683" y="1563303"/>
            <a:ext cx="1760772" cy="523220"/>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系统设计符合国家等保三级测评要求</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
        <p:nvSpPr>
          <p:cNvPr id="100" name="TextBox 46"/>
          <p:cNvSpPr txBox="1"/>
          <p:nvPr/>
        </p:nvSpPr>
        <p:spPr>
          <a:xfrm>
            <a:off x="8586294" y="2858360"/>
            <a:ext cx="2485566" cy="738664"/>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从当前和未来投资保护的角 度，综合考虑建设、推广和 维护成本</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
        <p:nvSpPr>
          <p:cNvPr id="101" name="TextBox 47"/>
          <p:cNvSpPr txBox="1"/>
          <p:nvPr/>
        </p:nvSpPr>
        <p:spPr>
          <a:xfrm>
            <a:off x="9605287" y="4732752"/>
            <a:ext cx="1817476" cy="523220"/>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保障系统稳定运行，数据准确、不丢失</a:t>
            </a:r>
            <a:endParaRPr lang="zh-CN" altLang="en-US" sz="1400" dirty="0">
              <a:solidFill>
                <a:schemeClr val="tx2"/>
              </a:solidFill>
              <a:latin typeface="微软雅黑" panose="020B0503020204020204" pitchFamily="34" charset="-122"/>
              <a:ea typeface="微软雅黑" panose="020B0503020204020204" pitchFamily="34" charset="-122"/>
            </a:endParaRPr>
          </a:p>
        </p:txBody>
      </p:sp>
      <p:grpSp>
        <p:nvGrpSpPr>
          <p:cNvPr id="102" name="组合 101"/>
          <p:cNvGrpSpPr/>
          <p:nvPr/>
        </p:nvGrpSpPr>
        <p:grpSpPr>
          <a:xfrm rot="10800000">
            <a:off x="5322369" y="2162105"/>
            <a:ext cx="1216166" cy="1524710"/>
            <a:chOff x="4020870" y="2194485"/>
            <a:chExt cx="1102258" cy="1432090"/>
          </a:xfrm>
          <a:effectLst>
            <a:outerShdw blurRad="444500" dist="254000" dir="8100000" algn="tr" rotWithShape="0">
              <a:prstClr val="black">
                <a:alpha val="50000"/>
              </a:prstClr>
            </a:outerShdw>
          </a:effectLst>
        </p:grpSpPr>
        <p:sp>
          <p:nvSpPr>
            <p:cNvPr id="10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 name="椭圆 34"/>
          <p:cNvSpPr/>
          <p:nvPr/>
        </p:nvSpPr>
        <p:spPr>
          <a:xfrm rot="8506074">
            <a:off x="3448581" y="2764458"/>
            <a:ext cx="1236977" cy="14988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8" name="组合 117"/>
          <p:cNvGrpSpPr/>
          <p:nvPr/>
        </p:nvGrpSpPr>
        <p:grpSpPr>
          <a:xfrm rot="6566286">
            <a:off x="2509373" y="4262475"/>
            <a:ext cx="1216166" cy="1524710"/>
            <a:chOff x="4020870" y="2194485"/>
            <a:chExt cx="1102258" cy="1432090"/>
          </a:xfrm>
          <a:effectLst>
            <a:outerShdw blurRad="444500" dist="254000" dir="8100000" algn="tr" rotWithShape="0">
              <a:prstClr val="black">
                <a:alpha val="50000"/>
              </a:prstClr>
            </a:outerShdw>
          </a:effectLst>
        </p:grpSpPr>
        <p:sp>
          <p:nvSpPr>
            <p:cNvPr id="12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2430858" y="4786613"/>
            <a:ext cx="1098490" cy="400110"/>
          </a:xfrm>
          <a:prstGeom prst="rect">
            <a:avLst/>
          </a:prstGeom>
          <a:noFill/>
        </p:spPr>
        <p:txBody>
          <a:bodyPr wrap="square" rtlCol="0">
            <a:spAutoFit/>
          </a:bodyPr>
          <a:lstStyle/>
          <a:p>
            <a:r>
              <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rPr>
              <a:t>先进性</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4" name="文本框 123"/>
          <p:cNvSpPr txBox="1"/>
          <p:nvPr/>
        </p:nvSpPr>
        <p:spPr>
          <a:xfrm>
            <a:off x="3421008" y="3191253"/>
            <a:ext cx="1098490" cy="400110"/>
          </a:xfrm>
          <a:prstGeom prst="rect">
            <a:avLst/>
          </a:prstGeom>
          <a:noFill/>
        </p:spPr>
        <p:txBody>
          <a:bodyPr wrap="square" rtlCol="0">
            <a:spAutoFit/>
          </a:bodyPr>
          <a:lstStyle/>
          <a:p>
            <a:r>
              <a:rPr lang="zh-CN" altLang="en-US" sz="2000" b="1" spc="300" dirty="0">
                <a:solidFill>
                  <a:schemeClr val="bg1"/>
                </a:solidFill>
                <a:latin typeface="微软雅黑" panose="020B0503020204020204" pitchFamily="34" charset="-122"/>
                <a:ea typeface="微软雅黑" panose="020B0503020204020204" pitchFamily="34" charset="-122"/>
              </a:rPr>
              <a:t>开放性</a:t>
            </a:r>
            <a:endParaRPr lang="zh-CN" altLang="en-US" sz="2000" b="1" spc="300" dirty="0">
              <a:solidFill>
                <a:schemeClr val="bg1"/>
              </a:solidFill>
              <a:latin typeface="微软雅黑" panose="020B0503020204020204" pitchFamily="34" charset="-122"/>
              <a:ea typeface="微软雅黑" panose="020B0503020204020204" pitchFamily="34" charset="-122"/>
            </a:endParaRPr>
          </a:p>
        </p:txBody>
      </p:sp>
      <p:sp>
        <p:nvSpPr>
          <p:cNvPr id="125" name="文本框 124"/>
          <p:cNvSpPr txBox="1"/>
          <p:nvPr/>
        </p:nvSpPr>
        <p:spPr>
          <a:xfrm>
            <a:off x="5375371" y="2565333"/>
            <a:ext cx="1098490" cy="400110"/>
          </a:xfrm>
          <a:prstGeom prst="rect">
            <a:avLst/>
          </a:prstGeom>
          <a:noFill/>
        </p:spPr>
        <p:txBody>
          <a:bodyPr wrap="square" rtlCol="0">
            <a:spAutoFit/>
          </a:bodyPr>
          <a:lstStyle/>
          <a:p>
            <a:r>
              <a:rPr lang="zh-CN" altLang="en-US" sz="2000" b="1" spc="300" dirty="0">
                <a:solidFill>
                  <a:srgbClr val="262626"/>
                </a:solidFill>
                <a:latin typeface="微软雅黑" panose="020B0503020204020204" pitchFamily="34" charset="-122"/>
                <a:ea typeface="微软雅黑" panose="020B0503020204020204" pitchFamily="34" charset="-122"/>
              </a:rPr>
              <a:t>安全性</a:t>
            </a:r>
            <a:endParaRPr lang="zh-CN" altLang="en-US" sz="2000" b="1" spc="300" dirty="0">
              <a:solidFill>
                <a:srgbClr val="262626"/>
              </a:solidFill>
              <a:latin typeface="微软雅黑" panose="020B0503020204020204" pitchFamily="34" charset="-122"/>
              <a:ea typeface="微软雅黑" panose="020B0503020204020204" pitchFamily="34" charset="-122"/>
            </a:endParaRPr>
          </a:p>
        </p:txBody>
      </p:sp>
      <p:sp>
        <p:nvSpPr>
          <p:cNvPr id="126" name="文本框 125"/>
          <p:cNvSpPr txBox="1"/>
          <p:nvPr/>
        </p:nvSpPr>
        <p:spPr>
          <a:xfrm>
            <a:off x="7409702" y="3157904"/>
            <a:ext cx="1098490" cy="400110"/>
          </a:xfrm>
          <a:prstGeom prst="rect">
            <a:avLst/>
          </a:prstGeom>
          <a:noFill/>
        </p:spPr>
        <p:txBody>
          <a:bodyPr wrap="square" rtlCol="0">
            <a:spAutoFit/>
          </a:bodyPr>
          <a:lstStyle/>
          <a:p>
            <a:r>
              <a:rPr lang="zh-CN" altLang="en-US" sz="2000" b="1" spc="300" dirty="0">
                <a:solidFill>
                  <a:schemeClr val="bg1"/>
                </a:solidFill>
                <a:latin typeface="微软雅黑" panose="020B0503020204020204" pitchFamily="34" charset="-122"/>
                <a:ea typeface="微软雅黑" panose="020B0503020204020204" pitchFamily="34" charset="-122"/>
              </a:rPr>
              <a:t>经济性</a:t>
            </a:r>
            <a:endParaRPr lang="zh-CN" altLang="en-US" sz="2000" b="1" spc="300" dirty="0">
              <a:solidFill>
                <a:schemeClr val="bg1"/>
              </a:solidFill>
              <a:latin typeface="微软雅黑" panose="020B0503020204020204" pitchFamily="34" charset="-122"/>
              <a:ea typeface="微软雅黑" panose="020B0503020204020204" pitchFamily="34" charset="-122"/>
            </a:endParaRPr>
          </a:p>
        </p:txBody>
      </p:sp>
      <p:sp>
        <p:nvSpPr>
          <p:cNvPr id="127" name="文本框 126"/>
          <p:cNvSpPr txBox="1"/>
          <p:nvPr/>
        </p:nvSpPr>
        <p:spPr>
          <a:xfrm>
            <a:off x="8330421" y="4756548"/>
            <a:ext cx="1098490" cy="400110"/>
          </a:xfrm>
          <a:prstGeom prst="rect">
            <a:avLst/>
          </a:prstGeom>
          <a:noFill/>
        </p:spPr>
        <p:txBody>
          <a:bodyPr wrap="square" rtlCol="0">
            <a:spAutoFit/>
          </a:bodyPr>
          <a:lstStyle/>
          <a:p>
            <a:r>
              <a:rPr lang="zh-CN" altLang="en-US" sz="2000" b="1" spc="300" dirty="0">
                <a:solidFill>
                  <a:srgbClr val="262626"/>
                </a:solidFill>
                <a:latin typeface="微软雅黑" panose="020B0503020204020204" pitchFamily="34" charset="-122"/>
                <a:ea typeface="微软雅黑" panose="020B0503020204020204" pitchFamily="34" charset="-122"/>
              </a:rPr>
              <a:t>可靠性</a:t>
            </a:r>
            <a:endParaRPr lang="zh-CN" altLang="en-US" sz="2000" b="1" spc="300" dirty="0">
              <a:solidFill>
                <a:srgbClr val="262626"/>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175560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设计思路</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cxnSp>
        <p:nvCxnSpPr>
          <p:cNvPr id="33" name="直接连接符 32"/>
          <p:cNvCxnSpPr/>
          <p:nvPr/>
        </p:nvCxnSpPr>
        <p:spPr>
          <a:xfrm>
            <a:off x="357083" y="669672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631825" y="1111271"/>
            <a:ext cx="10942638" cy="5413377"/>
            <a:chOff x="631825" y="1111271"/>
            <a:chExt cx="10942638" cy="5413377"/>
          </a:xfrm>
        </p:grpSpPr>
        <p:sp>
          <p:nvSpPr>
            <p:cNvPr id="34" name="弧形 30"/>
            <p:cNvSpPr/>
            <p:nvPr/>
          </p:nvSpPr>
          <p:spPr bwMode="auto">
            <a:xfrm rot="5400000" flipH="1">
              <a:off x="5746751" y="-2376465"/>
              <a:ext cx="698500" cy="8829675"/>
            </a:xfrm>
            <a:custGeom>
              <a:avLst/>
              <a:gdLst>
                <a:gd name="T0" fmla="*/ 155570 w 18319"/>
                <a:gd name="T1" fmla="*/ 0 h 21600"/>
                <a:gd name="T2" fmla="*/ 155570 w 18319"/>
                <a:gd name="T3" fmla="*/ 0 h 21600"/>
                <a:gd name="T4" fmla="*/ 24628769 w 18319"/>
                <a:gd name="T5" fmla="*/ 2147483647 h 21600"/>
                <a:gd name="T6" fmla="*/ 0 w 18319"/>
                <a:gd name="T7" fmla="*/ 2147483647 h 21600"/>
                <a:gd name="T8" fmla="*/ 0 60000 65536"/>
                <a:gd name="T9" fmla="*/ 0 60000 65536"/>
                <a:gd name="T10" fmla="*/ 0 60000 65536"/>
                <a:gd name="T11" fmla="*/ 0 60000 65536"/>
                <a:gd name="T12" fmla="*/ 0 w 18319"/>
                <a:gd name="T13" fmla="*/ 0 h 21600"/>
                <a:gd name="T14" fmla="*/ 18319 w 18319"/>
                <a:gd name="T15" fmla="*/ 21600 h 21600"/>
              </a:gdLst>
              <a:ahLst/>
              <a:cxnLst>
                <a:cxn ang="T8">
                  <a:pos x="T0" y="T1"/>
                </a:cxn>
                <a:cxn ang="T9">
                  <a:pos x="T2" y="T3"/>
                </a:cxn>
                <a:cxn ang="T10">
                  <a:pos x="T4" y="T5"/>
                </a:cxn>
                <a:cxn ang="T11">
                  <a:pos x="T6" y="T7"/>
                </a:cxn>
              </a:cxnLst>
              <a:rect l="T12" t="T13" r="T14" b="T15"/>
              <a:pathLst>
                <a:path w="18319" h="21600">
                  <a:moveTo>
                    <a:pt x="107" y="0"/>
                  </a:moveTo>
                  <a:lnTo>
                    <a:pt x="107" y="0"/>
                  </a:lnTo>
                  <a:cubicBezTo>
                    <a:pt x="14064" y="1990"/>
                    <a:pt x="21600" y="8435"/>
                    <a:pt x="16940" y="14396"/>
                  </a:cubicBezTo>
                  <a:cubicBezTo>
                    <a:pt x="14275" y="17805"/>
                    <a:pt x="7994" y="20476"/>
                    <a:pt x="0" y="21600"/>
                  </a:cubicBezTo>
                </a:path>
              </a:pathLst>
            </a:custGeom>
            <a:noFill/>
            <a:ln w="12700" cmpd="sng">
              <a:solidFill>
                <a:srgbClr val="FF99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nchor="ctr"/>
            <a:lstStyle/>
            <a:p>
              <a:endParaRPr lang="zh-CN" altLang="en-US"/>
            </a:p>
          </p:txBody>
        </p:sp>
        <p:sp>
          <p:nvSpPr>
            <p:cNvPr id="35" name="矩形 176"/>
            <p:cNvSpPr>
              <a:spLocks noChangeArrowheads="1"/>
            </p:cNvSpPr>
            <p:nvPr/>
          </p:nvSpPr>
          <p:spPr bwMode="auto">
            <a:xfrm>
              <a:off x="633413" y="6096023"/>
              <a:ext cx="10941050" cy="428625"/>
            </a:xfrm>
            <a:prstGeom prst="rect">
              <a:avLst/>
            </a:prstGeom>
            <a:solidFill>
              <a:srgbClr val="14225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endParaRPr lang="zh-CN" altLang="en-US"/>
            </a:p>
          </p:txBody>
        </p:sp>
        <p:sp>
          <p:nvSpPr>
            <p:cNvPr id="36" name="矩形 2"/>
            <p:cNvSpPr>
              <a:spLocks noChangeArrowheads="1"/>
            </p:cNvSpPr>
            <p:nvPr/>
          </p:nvSpPr>
          <p:spPr bwMode="auto">
            <a:xfrm>
              <a:off x="886620" y="6141743"/>
              <a:ext cx="105592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9" rIns="45719">
              <a:spAutoFit/>
            </a:bodyPr>
            <a:lstStyle/>
            <a:p>
              <a:pPr algn="ctr">
                <a:defRPr b="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6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依托互联网平台打造志愿服务对象与服务提供者之间</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“零门槛、多渠道、精准化”</a:t>
              </a:r>
              <a:r>
                <a:rPr lang="zh-CN" altLang="en-US" sz="16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的供需对接渠道和评价模式</a:t>
              </a:r>
              <a:r>
                <a:rPr sz="1600" dirty="0"/>
                <a:t>。</a:t>
              </a:r>
              <a:endParaRPr sz="1600" dirty="0"/>
            </a:p>
          </p:txBody>
        </p:sp>
        <p:sp>
          <p:nvSpPr>
            <p:cNvPr id="37" name="矩形 176"/>
            <p:cNvSpPr>
              <a:spLocks noChangeArrowheads="1"/>
            </p:cNvSpPr>
            <p:nvPr/>
          </p:nvSpPr>
          <p:spPr bwMode="auto">
            <a:xfrm>
              <a:off x="1558925" y="5237503"/>
              <a:ext cx="9074150" cy="728345"/>
            </a:xfrm>
            <a:prstGeom prst="rect">
              <a:avLst/>
            </a:prstGeom>
            <a:solidFill>
              <a:srgbClr val="DEEBF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endParaRPr lang="zh-CN" altLang="en-US"/>
            </a:p>
          </p:txBody>
        </p:sp>
        <p:grpSp>
          <p:nvGrpSpPr>
            <p:cNvPr id="38" name="组合 37"/>
            <p:cNvGrpSpPr/>
            <p:nvPr/>
          </p:nvGrpSpPr>
          <p:grpSpPr>
            <a:xfrm>
              <a:off x="1813243" y="5397206"/>
              <a:ext cx="8566150" cy="408940"/>
              <a:chOff x="2674" y="8565"/>
              <a:chExt cx="13490" cy="644"/>
            </a:xfrm>
          </p:grpSpPr>
          <p:grpSp>
            <p:nvGrpSpPr>
              <p:cNvPr id="39" name="Group 12"/>
              <p:cNvGrpSpPr/>
              <p:nvPr/>
            </p:nvGrpSpPr>
            <p:grpSpPr bwMode="auto">
              <a:xfrm>
                <a:off x="2674" y="8565"/>
                <a:ext cx="2170" cy="644"/>
                <a:chOff x="0" y="0"/>
                <a:chExt cx="1377950" cy="408940"/>
              </a:xfrm>
            </p:grpSpPr>
            <p:sp>
              <p:nvSpPr>
                <p:cNvPr id="65" name="AutoShape 13"/>
                <p:cNvSpPr>
                  <a:spLocks noChangeArrowheads="1"/>
                </p:cNvSpPr>
                <p:nvPr/>
              </p:nvSpPr>
              <p:spPr bwMode="auto">
                <a:xfrm>
                  <a:off x="0" y="0"/>
                  <a:ext cx="1377950" cy="408940"/>
                </a:xfrm>
                <a:prstGeom prst="roundRect">
                  <a:avLst>
                    <a:gd name="adj" fmla="val 11736"/>
                  </a:avLst>
                </a:prstGeom>
                <a:solidFill>
                  <a:srgbClr val="FF9F1B"/>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6" name="社会工作信息管理"/>
                <p:cNvSpPr>
                  <a:spLocks noChangeArrowheads="1"/>
                </p:cNvSpPr>
                <p:nvPr/>
              </p:nvSpPr>
              <p:spPr bwMode="auto">
                <a:xfrm>
                  <a:off x="38796" y="77514"/>
                  <a:ext cx="1300355"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志愿服务数据</a:t>
                  </a: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管理</a:t>
                  </a:r>
                  <a:endParaRPr lang="zh-CN" dirty="0"/>
                </a:p>
              </p:txBody>
            </p:sp>
          </p:grpSp>
          <p:grpSp>
            <p:nvGrpSpPr>
              <p:cNvPr id="40" name="Group 15"/>
              <p:cNvGrpSpPr/>
              <p:nvPr/>
            </p:nvGrpSpPr>
            <p:grpSpPr bwMode="auto">
              <a:xfrm>
                <a:off x="5475" y="8565"/>
                <a:ext cx="1633" cy="644"/>
                <a:chOff x="0" y="0"/>
                <a:chExt cx="1037074" cy="408939"/>
              </a:xfrm>
            </p:grpSpPr>
            <p:grpSp>
              <p:nvGrpSpPr>
                <p:cNvPr id="61" name="Group 16"/>
                <p:cNvGrpSpPr/>
                <p:nvPr/>
              </p:nvGrpSpPr>
              <p:grpSpPr bwMode="auto">
                <a:xfrm>
                  <a:off x="-1" y="-1"/>
                  <a:ext cx="1037075" cy="408941"/>
                  <a:chOff x="0" y="0"/>
                  <a:chExt cx="1037074" cy="408939"/>
                </a:xfrm>
              </p:grpSpPr>
              <p:sp>
                <p:nvSpPr>
                  <p:cNvPr id="63" name="AutoShape 17"/>
                  <p:cNvSpPr/>
                  <p:nvPr/>
                </p:nvSpPr>
                <p:spPr bwMode="auto">
                  <a:xfrm>
                    <a:off x="-1" y="0"/>
                    <a:ext cx="1037075" cy="408940"/>
                  </a:xfrm>
                  <a:custGeom>
                    <a:avLst/>
                    <a:gdLst>
                      <a:gd name="T0" fmla="*/ 0 w 21600"/>
                      <a:gd name="T1" fmla="*/ 967787 h 21600"/>
                      <a:gd name="T2" fmla="*/ 24896426 w 21600"/>
                      <a:gd name="T3" fmla="*/ 0 h 21600"/>
                      <a:gd name="T4" fmla="*/ 49792804 w 21600"/>
                      <a:gd name="T5" fmla="*/ 967787 h 21600"/>
                      <a:gd name="T6" fmla="*/ 49792804 w 21600"/>
                      <a:gd name="T7" fmla="*/ 6774451 h 21600"/>
                      <a:gd name="T8" fmla="*/ 24896426 w 21600"/>
                      <a:gd name="T9" fmla="*/ 7742219 h 21600"/>
                      <a:gd name="T10" fmla="*/ 0 w 21600"/>
                      <a:gd name="T11" fmla="*/ 6774451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close/>
                      </a:path>
                    </a:pathLst>
                  </a:custGeom>
                  <a:solidFill>
                    <a:srgbClr val="17346E"/>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a:p>
                </p:txBody>
              </p:sp>
              <p:sp>
                <p:nvSpPr>
                  <p:cNvPr id="64" name="椭圆形"/>
                  <p:cNvSpPr>
                    <a:spLocks noChangeArrowheads="1"/>
                  </p:cNvSpPr>
                  <p:nvPr/>
                </p:nvSpPr>
                <p:spPr bwMode="auto">
                  <a:xfrm>
                    <a:off x="1" y="-1"/>
                    <a:ext cx="1037073" cy="102236"/>
                  </a:xfrm>
                  <a:prstGeom prst="ellipse">
                    <a:avLst/>
                  </a:pr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sp>
              <p:nvSpPr>
                <p:cNvPr id="62" name="矩形 108"/>
                <p:cNvSpPr>
                  <a:spLocks noChangeArrowheads="1"/>
                </p:cNvSpPr>
                <p:nvPr/>
              </p:nvSpPr>
              <p:spPr bwMode="auto">
                <a:xfrm>
                  <a:off x="1" y="124612"/>
                  <a:ext cx="1031602" cy="23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r>
                    <a:rPr lang="zh-CN" altLang="en-US" sz="1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志愿服务记录</a:t>
                  </a:r>
                  <a:endParaRPr lang="zh-CN" dirty="0"/>
                </a:p>
              </p:txBody>
            </p:sp>
          </p:grpSp>
          <p:grpSp>
            <p:nvGrpSpPr>
              <p:cNvPr id="41" name="Group 20"/>
              <p:cNvGrpSpPr/>
              <p:nvPr/>
            </p:nvGrpSpPr>
            <p:grpSpPr bwMode="auto">
              <a:xfrm>
                <a:off x="7739" y="8565"/>
                <a:ext cx="1633" cy="644"/>
                <a:chOff x="0" y="0"/>
                <a:chExt cx="1037074" cy="408939"/>
              </a:xfrm>
            </p:grpSpPr>
            <p:grpSp>
              <p:nvGrpSpPr>
                <p:cNvPr id="57" name="Group 21"/>
                <p:cNvGrpSpPr/>
                <p:nvPr/>
              </p:nvGrpSpPr>
              <p:grpSpPr bwMode="auto">
                <a:xfrm>
                  <a:off x="-1" y="-1"/>
                  <a:ext cx="1037075" cy="408941"/>
                  <a:chOff x="0" y="0"/>
                  <a:chExt cx="1037074" cy="408939"/>
                </a:xfrm>
              </p:grpSpPr>
              <p:sp>
                <p:nvSpPr>
                  <p:cNvPr id="59" name="AutoShape 22"/>
                  <p:cNvSpPr/>
                  <p:nvPr/>
                </p:nvSpPr>
                <p:spPr bwMode="auto">
                  <a:xfrm>
                    <a:off x="-1" y="0"/>
                    <a:ext cx="1037075" cy="408940"/>
                  </a:xfrm>
                  <a:custGeom>
                    <a:avLst/>
                    <a:gdLst>
                      <a:gd name="T0" fmla="*/ 0 w 21600"/>
                      <a:gd name="T1" fmla="*/ 967787 h 21600"/>
                      <a:gd name="T2" fmla="*/ 24896426 w 21600"/>
                      <a:gd name="T3" fmla="*/ 0 h 21600"/>
                      <a:gd name="T4" fmla="*/ 49792804 w 21600"/>
                      <a:gd name="T5" fmla="*/ 967787 h 21600"/>
                      <a:gd name="T6" fmla="*/ 49792804 w 21600"/>
                      <a:gd name="T7" fmla="*/ 6774451 h 21600"/>
                      <a:gd name="T8" fmla="*/ 24896426 w 21600"/>
                      <a:gd name="T9" fmla="*/ 7742219 h 21600"/>
                      <a:gd name="T10" fmla="*/ 0 w 21600"/>
                      <a:gd name="T11" fmla="*/ 6774451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close/>
                      </a:path>
                    </a:pathLst>
                  </a:custGeom>
                  <a:solidFill>
                    <a:srgbClr val="17346E"/>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a:p>
                </p:txBody>
              </p:sp>
              <p:sp>
                <p:nvSpPr>
                  <p:cNvPr id="60" name="椭圆形"/>
                  <p:cNvSpPr>
                    <a:spLocks noChangeArrowheads="1"/>
                  </p:cNvSpPr>
                  <p:nvPr/>
                </p:nvSpPr>
                <p:spPr bwMode="auto">
                  <a:xfrm>
                    <a:off x="1" y="-1"/>
                    <a:ext cx="1037073" cy="102236"/>
                  </a:xfrm>
                  <a:prstGeom prst="ellipse">
                    <a:avLst/>
                  </a:pr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sp>
              <p:nvSpPr>
                <p:cNvPr id="58" name="矩形 108"/>
                <p:cNvSpPr>
                  <a:spLocks noChangeArrowheads="1"/>
                </p:cNvSpPr>
                <p:nvPr/>
              </p:nvSpPr>
              <p:spPr bwMode="auto">
                <a:xfrm>
                  <a:off x="1" y="124612"/>
                  <a:ext cx="1031602" cy="23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r>
                    <a:rPr lang="zh-CN" altLang="en-US" sz="1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志愿服务队伍</a:t>
                  </a:r>
                  <a:endParaRPr lang="zh-CN" dirty="0"/>
                </a:p>
              </p:txBody>
            </p:sp>
          </p:grpSp>
          <p:grpSp>
            <p:nvGrpSpPr>
              <p:cNvPr id="42" name="Group 25"/>
              <p:cNvGrpSpPr/>
              <p:nvPr/>
            </p:nvGrpSpPr>
            <p:grpSpPr bwMode="auto">
              <a:xfrm>
                <a:off x="10003" y="8565"/>
                <a:ext cx="1633" cy="644"/>
                <a:chOff x="0" y="0"/>
                <a:chExt cx="1037074" cy="408939"/>
              </a:xfrm>
            </p:grpSpPr>
            <p:grpSp>
              <p:nvGrpSpPr>
                <p:cNvPr id="53" name="Group 26"/>
                <p:cNvGrpSpPr/>
                <p:nvPr/>
              </p:nvGrpSpPr>
              <p:grpSpPr bwMode="auto">
                <a:xfrm>
                  <a:off x="-1" y="-1"/>
                  <a:ext cx="1037075" cy="408941"/>
                  <a:chOff x="0" y="0"/>
                  <a:chExt cx="1037074" cy="408939"/>
                </a:xfrm>
              </p:grpSpPr>
              <p:sp>
                <p:nvSpPr>
                  <p:cNvPr id="55" name="AutoShape 27"/>
                  <p:cNvSpPr/>
                  <p:nvPr/>
                </p:nvSpPr>
                <p:spPr bwMode="auto">
                  <a:xfrm>
                    <a:off x="-1" y="0"/>
                    <a:ext cx="1037075" cy="408940"/>
                  </a:xfrm>
                  <a:custGeom>
                    <a:avLst/>
                    <a:gdLst>
                      <a:gd name="T0" fmla="*/ 0 w 21600"/>
                      <a:gd name="T1" fmla="*/ 967787 h 21600"/>
                      <a:gd name="T2" fmla="*/ 24896426 w 21600"/>
                      <a:gd name="T3" fmla="*/ 0 h 21600"/>
                      <a:gd name="T4" fmla="*/ 49792804 w 21600"/>
                      <a:gd name="T5" fmla="*/ 967787 h 21600"/>
                      <a:gd name="T6" fmla="*/ 49792804 w 21600"/>
                      <a:gd name="T7" fmla="*/ 6774451 h 21600"/>
                      <a:gd name="T8" fmla="*/ 24896426 w 21600"/>
                      <a:gd name="T9" fmla="*/ 7742219 h 21600"/>
                      <a:gd name="T10" fmla="*/ 0 w 21600"/>
                      <a:gd name="T11" fmla="*/ 6774451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close/>
                      </a:path>
                    </a:pathLst>
                  </a:custGeom>
                  <a:solidFill>
                    <a:srgbClr val="17346E"/>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a:p>
                </p:txBody>
              </p:sp>
              <p:sp>
                <p:nvSpPr>
                  <p:cNvPr id="56" name="椭圆形"/>
                  <p:cNvSpPr>
                    <a:spLocks noChangeArrowheads="1"/>
                  </p:cNvSpPr>
                  <p:nvPr/>
                </p:nvSpPr>
                <p:spPr bwMode="auto">
                  <a:xfrm>
                    <a:off x="1" y="-1"/>
                    <a:ext cx="1037073" cy="102236"/>
                  </a:xfrm>
                  <a:prstGeom prst="ellipse">
                    <a:avLst/>
                  </a:pr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sp>
              <p:nvSpPr>
                <p:cNvPr id="54" name="矩形 108"/>
                <p:cNvSpPr>
                  <a:spLocks noChangeArrowheads="1"/>
                </p:cNvSpPr>
                <p:nvPr/>
              </p:nvSpPr>
              <p:spPr bwMode="auto">
                <a:xfrm>
                  <a:off x="1" y="124612"/>
                  <a:ext cx="1031602" cy="23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r>
                    <a:rPr lang="zh-CN" altLang="en-US" sz="1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志愿服务项目</a:t>
                  </a:r>
                  <a:endParaRPr lang="zh-CN" dirty="0"/>
                </a:p>
              </p:txBody>
            </p:sp>
          </p:grpSp>
          <p:grpSp>
            <p:nvGrpSpPr>
              <p:cNvPr id="43" name="Group 30"/>
              <p:cNvGrpSpPr/>
              <p:nvPr/>
            </p:nvGrpSpPr>
            <p:grpSpPr bwMode="auto">
              <a:xfrm>
                <a:off x="12267" y="8565"/>
                <a:ext cx="1633" cy="644"/>
                <a:chOff x="0" y="0"/>
                <a:chExt cx="1037074" cy="408939"/>
              </a:xfrm>
            </p:grpSpPr>
            <p:grpSp>
              <p:nvGrpSpPr>
                <p:cNvPr id="49" name="Group 31"/>
                <p:cNvGrpSpPr/>
                <p:nvPr/>
              </p:nvGrpSpPr>
              <p:grpSpPr bwMode="auto">
                <a:xfrm>
                  <a:off x="-1" y="-1"/>
                  <a:ext cx="1037075" cy="408941"/>
                  <a:chOff x="0" y="0"/>
                  <a:chExt cx="1037074" cy="408939"/>
                </a:xfrm>
              </p:grpSpPr>
              <p:sp>
                <p:nvSpPr>
                  <p:cNvPr id="51" name="AutoShape 32"/>
                  <p:cNvSpPr/>
                  <p:nvPr/>
                </p:nvSpPr>
                <p:spPr bwMode="auto">
                  <a:xfrm>
                    <a:off x="-1" y="0"/>
                    <a:ext cx="1037075" cy="408940"/>
                  </a:xfrm>
                  <a:custGeom>
                    <a:avLst/>
                    <a:gdLst>
                      <a:gd name="T0" fmla="*/ 0 w 21600"/>
                      <a:gd name="T1" fmla="*/ 967787 h 21600"/>
                      <a:gd name="T2" fmla="*/ 24896426 w 21600"/>
                      <a:gd name="T3" fmla="*/ 0 h 21600"/>
                      <a:gd name="T4" fmla="*/ 49792804 w 21600"/>
                      <a:gd name="T5" fmla="*/ 967787 h 21600"/>
                      <a:gd name="T6" fmla="*/ 49792804 w 21600"/>
                      <a:gd name="T7" fmla="*/ 6774451 h 21600"/>
                      <a:gd name="T8" fmla="*/ 24896426 w 21600"/>
                      <a:gd name="T9" fmla="*/ 7742219 h 21600"/>
                      <a:gd name="T10" fmla="*/ 0 w 21600"/>
                      <a:gd name="T11" fmla="*/ 6774451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close/>
                      </a:path>
                    </a:pathLst>
                  </a:custGeom>
                  <a:solidFill>
                    <a:srgbClr val="17346E"/>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a:p>
                </p:txBody>
              </p:sp>
              <p:sp>
                <p:nvSpPr>
                  <p:cNvPr id="52" name="椭圆形"/>
                  <p:cNvSpPr>
                    <a:spLocks noChangeArrowheads="1"/>
                  </p:cNvSpPr>
                  <p:nvPr/>
                </p:nvSpPr>
                <p:spPr bwMode="auto">
                  <a:xfrm>
                    <a:off x="1" y="-1"/>
                    <a:ext cx="1037073" cy="102236"/>
                  </a:xfrm>
                  <a:prstGeom prst="ellipse">
                    <a:avLst/>
                  </a:pr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sp>
              <p:nvSpPr>
                <p:cNvPr id="50" name="矩形 108"/>
                <p:cNvSpPr>
                  <a:spLocks noChangeArrowheads="1"/>
                </p:cNvSpPr>
                <p:nvPr/>
              </p:nvSpPr>
              <p:spPr bwMode="auto">
                <a:xfrm>
                  <a:off x="1" y="124612"/>
                  <a:ext cx="1031602" cy="23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r>
                    <a:rPr lang="zh-CN" altLang="en-US" sz="1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志愿服务资料</a:t>
                  </a:r>
                  <a:endParaRPr lang="zh-CN" dirty="0"/>
                </a:p>
              </p:txBody>
            </p:sp>
          </p:grpSp>
          <p:grpSp>
            <p:nvGrpSpPr>
              <p:cNvPr id="44" name="Group 35"/>
              <p:cNvGrpSpPr/>
              <p:nvPr/>
            </p:nvGrpSpPr>
            <p:grpSpPr bwMode="auto">
              <a:xfrm>
                <a:off x="14531" y="8565"/>
                <a:ext cx="1633" cy="644"/>
                <a:chOff x="0" y="0"/>
                <a:chExt cx="1037074" cy="408939"/>
              </a:xfrm>
            </p:grpSpPr>
            <p:grpSp>
              <p:nvGrpSpPr>
                <p:cNvPr id="45" name="Group 36"/>
                <p:cNvGrpSpPr/>
                <p:nvPr/>
              </p:nvGrpSpPr>
              <p:grpSpPr bwMode="auto">
                <a:xfrm>
                  <a:off x="-1" y="-1"/>
                  <a:ext cx="1037075" cy="408941"/>
                  <a:chOff x="0" y="0"/>
                  <a:chExt cx="1037074" cy="408939"/>
                </a:xfrm>
              </p:grpSpPr>
              <p:sp>
                <p:nvSpPr>
                  <p:cNvPr id="47" name="AutoShape 37"/>
                  <p:cNvSpPr/>
                  <p:nvPr/>
                </p:nvSpPr>
                <p:spPr bwMode="auto">
                  <a:xfrm>
                    <a:off x="-1" y="0"/>
                    <a:ext cx="1037075" cy="408940"/>
                  </a:xfrm>
                  <a:custGeom>
                    <a:avLst/>
                    <a:gdLst>
                      <a:gd name="T0" fmla="*/ 0 w 21600"/>
                      <a:gd name="T1" fmla="*/ 967787 h 21600"/>
                      <a:gd name="T2" fmla="*/ 24896426 w 21600"/>
                      <a:gd name="T3" fmla="*/ 0 h 21600"/>
                      <a:gd name="T4" fmla="*/ 49792804 w 21600"/>
                      <a:gd name="T5" fmla="*/ 967787 h 21600"/>
                      <a:gd name="T6" fmla="*/ 49792804 w 21600"/>
                      <a:gd name="T7" fmla="*/ 6774451 h 21600"/>
                      <a:gd name="T8" fmla="*/ 24896426 w 21600"/>
                      <a:gd name="T9" fmla="*/ 7742219 h 21600"/>
                      <a:gd name="T10" fmla="*/ 0 w 21600"/>
                      <a:gd name="T11" fmla="*/ 6774451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close/>
                      </a:path>
                    </a:pathLst>
                  </a:custGeom>
                  <a:solidFill>
                    <a:srgbClr val="17346E"/>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endParaRPr lang="zh-CN" altLang="en-US"/>
                  </a:p>
                </p:txBody>
              </p:sp>
              <p:sp>
                <p:nvSpPr>
                  <p:cNvPr id="48" name="椭圆形"/>
                  <p:cNvSpPr>
                    <a:spLocks noChangeArrowheads="1"/>
                  </p:cNvSpPr>
                  <p:nvPr/>
                </p:nvSpPr>
                <p:spPr bwMode="auto">
                  <a:xfrm>
                    <a:off x="1" y="-1"/>
                    <a:ext cx="1037073" cy="102236"/>
                  </a:xfrm>
                  <a:prstGeom prst="ellipse">
                    <a:avLst/>
                  </a:pr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sp>
              <p:nvSpPr>
                <p:cNvPr id="46" name="矩形 108"/>
                <p:cNvSpPr>
                  <a:spLocks noChangeArrowheads="1"/>
                </p:cNvSpPr>
                <p:nvPr/>
              </p:nvSpPr>
              <p:spPr bwMode="auto">
                <a:xfrm>
                  <a:off x="1" y="124612"/>
                  <a:ext cx="1031602" cy="23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r>
                    <a:rPr lang="zh-CN" altLang="en-US" sz="1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a:t>
                  </a:r>
                  <a:endParaRPr lang="zh-CN" dirty="0"/>
                </a:p>
              </p:txBody>
            </p:sp>
          </p:grpSp>
        </p:grpSp>
        <p:grpSp>
          <p:nvGrpSpPr>
            <p:cNvPr id="67" name="组合 66"/>
            <p:cNvGrpSpPr/>
            <p:nvPr/>
          </p:nvGrpSpPr>
          <p:grpSpPr>
            <a:xfrm>
              <a:off x="3717290" y="4954928"/>
              <a:ext cx="4757420" cy="271780"/>
              <a:chOff x="6777" y="7868"/>
              <a:chExt cx="7492" cy="428"/>
            </a:xfrm>
          </p:grpSpPr>
          <p:sp>
            <p:nvSpPr>
              <p:cNvPr id="68" name="箭头"/>
              <p:cNvSpPr>
                <a:spLocks noChangeArrowheads="1"/>
              </p:cNvSpPr>
              <p:nvPr/>
            </p:nvSpPr>
            <p:spPr bwMode="auto">
              <a:xfrm rot="5400000">
                <a:off x="12381" y="7860"/>
                <a:ext cx="428" cy="444"/>
              </a:xfrm>
              <a:prstGeom prst="rightArrow">
                <a:avLst>
                  <a:gd name="adj1" fmla="val 50000"/>
                  <a:gd name="adj2" fmla="val 51792"/>
                </a:avLst>
              </a:prstGeom>
              <a:solidFill>
                <a:srgbClr val="121E5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endParaRPr lang="zh-CN" altLang="en-US"/>
              </a:p>
            </p:txBody>
          </p:sp>
          <p:sp>
            <p:nvSpPr>
              <p:cNvPr id="73" name="箭头"/>
              <p:cNvSpPr>
                <a:spLocks noChangeArrowheads="1"/>
              </p:cNvSpPr>
              <p:nvPr/>
            </p:nvSpPr>
            <p:spPr bwMode="auto">
              <a:xfrm rot="16200000">
                <a:off x="8237" y="7860"/>
                <a:ext cx="428" cy="444"/>
              </a:xfrm>
              <a:prstGeom prst="rightArrow">
                <a:avLst>
                  <a:gd name="adj1" fmla="val 50000"/>
                  <a:gd name="adj2" fmla="val 51792"/>
                </a:avLst>
              </a:prstGeom>
              <a:solidFill>
                <a:srgbClr val="121E5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endParaRPr lang="zh-CN" altLang="en-US">
                  <a:solidFill>
                    <a:srgbClr val="FF0000"/>
                  </a:solidFill>
                </a:endParaRPr>
              </a:p>
            </p:txBody>
          </p:sp>
          <p:sp>
            <p:nvSpPr>
              <p:cNvPr id="74" name="数据服务"/>
              <p:cNvSpPr>
                <a:spLocks noChangeArrowheads="1"/>
              </p:cNvSpPr>
              <p:nvPr/>
            </p:nvSpPr>
            <p:spPr bwMode="auto">
              <a:xfrm>
                <a:off x="6777" y="7913"/>
                <a:ext cx="1120"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sz="1400"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rPr>
                  <a:t>数据服务</a:t>
                </a:r>
                <a:endParaRPr lang="zh-CN" sz="1400"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数据汇聚"/>
              <p:cNvSpPr>
                <a:spLocks noChangeArrowheads="1"/>
              </p:cNvSpPr>
              <p:nvPr/>
            </p:nvSpPr>
            <p:spPr bwMode="auto">
              <a:xfrm>
                <a:off x="13149" y="7913"/>
                <a:ext cx="1120"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sz="1400"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rPr>
                  <a:t>数据汇聚</a:t>
                </a:r>
                <a:endParaRPr lang="zh-CN" sz="1400"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6" name="矩形 176"/>
            <p:cNvSpPr>
              <a:spLocks noChangeArrowheads="1"/>
            </p:cNvSpPr>
            <p:nvPr/>
          </p:nvSpPr>
          <p:spPr bwMode="auto">
            <a:xfrm>
              <a:off x="631825" y="1404961"/>
              <a:ext cx="511175" cy="4556125"/>
            </a:xfrm>
            <a:prstGeom prst="rect">
              <a:avLst/>
            </a:prstGeom>
            <a:solidFill>
              <a:srgbClr val="FD9E3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zh-CN" altLang="en-US"/>
            </a:p>
          </p:txBody>
        </p:sp>
        <p:sp>
          <p:nvSpPr>
            <p:cNvPr id="77" name="各级社会工作行政管理部门"/>
            <p:cNvSpPr txBox="1">
              <a:spLocks noChangeArrowheads="1"/>
            </p:cNvSpPr>
            <p:nvPr/>
          </p:nvSpPr>
          <p:spPr bwMode="auto">
            <a:xfrm>
              <a:off x="758825" y="2163786"/>
              <a:ext cx="255588" cy="2954655"/>
            </a:xfrm>
            <a:prstGeom prst="rect">
              <a:avLst/>
            </a:prstGeom>
            <a:ln w="12700">
              <a:miter lim="400000"/>
            </a:ln>
          </p:spPr>
          <p:txBody>
            <a:bodyPr lIns="0" tIns="0" rIns="0" bIns="0">
              <a:spAutoFit/>
            </a:bodyPr>
            <a:lstStyle>
              <a:lvl1pPr algn="ctr">
                <a:defRPr sz="1600" b="1" i="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lgn="ctr" defTabSz="914400"/>
              <a:r>
                <a:rPr i="0">
                  <a:sym typeface="微软雅黑" panose="020B0503020204020204" pitchFamily="34" charset="-122"/>
                </a:rPr>
                <a:t>各级志愿服务行政管理部门</a:t>
              </a:r>
              <a:endParaRPr i="0">
                <a:sym typeface="微软雅黑" panose="020B0503020204020204" pitchFamily="34" charset="-122"/>
              </a:endParaRPr>
            </a:p>
          </p:txBody>
        </p:sp>
        <p:sp>
          <p:nvSpPr>
            <p:cNvPr id="78" name="箭头"/>
            <p:cNvSpPr>
              <a:spLocks noChangeArrowheads="1"/>
            </p:cNvSpPr>
            <p:nvPr/>
          </p:nvSpPr>
          <p:spPr bwMode="auto">
            <a:xfrm>
              <a:off x="1201738" y="3914798"/>
              <a:ext cx="317500" cy="273050"/>
            </a:xfrm>
            <a:prstGeom prst="rightArrow">
              <a:avLst>
                <a:gd name="adj1" fmla="val 50000"/>
                <a:gd name="adj2" fmla="val 49682"/>
              </a:avLst>
            </a:prstGeom>
            <a:solidFill>
              <a:srgbClr val="121E5C"/>
            </a:solidFill>
            <a:ln>
              <a:noFill/>
            </a:ln>
          </p:spPr>
          <p:txBody>
            <a:bodyPr lIns="0" tIns="0" rIns="0" bIns="0" anchor="ctr"/>
            <a:lstStyle/>
            <a:p>
              <a:pPr algn="ctr"/>
              <a:endParaRPr lang="zh-CN" altLang="en-US">
                <a:solidFill>
                  <a:srgbClr val="FF0000"/>
                </a:solidFill>
              </a:endParaRPr>
            </a:p>
          </p:txBody>
        </p:sp>
        <p:sp>
          <p:nvSpPr>
            <p:cNvPr id="79" name="管理"/>
            <p:cNvSpPr>
              <a:spLocks noChangeArrowheads="1"/>
            </p:cNvSpPr>
            <p:nvPr/>
          </p:nvSpPr>
          <p:spPr bwMode="auto">
            <a:xfrm>
              <a:off x="1182688" y="3581423"/>
              <a:ext cx="35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sz="1400"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rPr>
                <a:t>管理</a:t>
              </a:r>
              <a:endParaRPr lang="zh-CN" sz="1400"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矩形 176"/>
            <p:cNvSpPr>
              <a:spLocks noChangeArrowheads="1"/>
            </p:cNvSpPr>
            <p:nvPr/>
          </p:nvSpPr>
          <p:spPr bwMode="auto">
            <a:xfrm>
              <a:off x="11063288" y="1400198"/>
              <a:ext cx="509587" cy="4565650"/>
            </a:xfrm>
            <a:prstGeom prst="rect">
              <a:avLst/>
            </a:prstGeom>
            <a:solidFill>
              <a:srgbClr val="FD9E3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zh-CN" altLang="en-US"/>
            </a:p>
          </p:txBody>
        </p:sp>
        <p:sp>
          <p:nvSpPr>
            <p:cNvPr id="82" name="各领域志愿服务管理部门"/>
            <p:cNvSpPr>
              <a:spLocks noChangeArrowheads="1"/>
            </p:cNvSpPr>
            <p:nvPr/>
          </p:nvSpPr>
          <p:spPr bwMode="auto">
            <a:xfrm>
              <a:off x="11190288" y="2163786"/>
              <a:ext cx="255587"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各领域志愿服务管理部门</a:t>
              </a:r>
              <a:endParaRPr lang="zh-CN" sz="16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箭头"/>
            <p:cNvSpPr>
              <a:spLocks noChangeArrowheads="1"/>
            </p:cNvSpPr>
            <p:nvPr/>
          </p:nvSpPr>
          <p:spPr bwMode="auto">
            <a:xfrm rot="10800000">
              <a:off x="10700068" y="3914798"/>
              <a:ext cx="317500" cy="273050"/>
            </a:xfrm>
            <a:prstGeom prst="rightArrow">
              <a:avLst>
                <a:gd name="adj1" fmla="val 50000"/>
                <a:gd name="adj2" fmla="val 49682"/>
              </a:avLst>
            </a:prstGeom>
            <a:solidFill>
              <a:srgbClr val="121E5C"/>
            </a:solidFill>
            <a:ln>
              <a:noFill/>
            </a:ln>
          </p:spPr>
          <p:txBody>
            <a:bodyPr lIns="0" tIns="0" rIns="0" bIns="0" anchor="ctr"/>
            <a:lstStyle/>
            <a:p>
              <a:pPr algn="ctr"/>
              <a:endParaRPr lang="zh-CN" altLang="en-US"/>
            </a:p>
          </p:txBody>
        </p:sp>
        <p:sp>
          <p:nvSpPr>
            <p:cNvPr id="84" name="管理"/>
            <p:cNvSpPr>
              <a:spLocks noChangeArrowheads="1"/>
            </p:cNvSpPr>
            <p:nvPr/>
          </p:nvSpPr>
          <p:spPr bwMode="auto">
            <a:xfrm>
              <a:off x="10681018" y="3581423"/>
              <a:ext cx="355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zh-CN" sz="1400"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rPr>
                <a:t>管理</a:t>
              </a:r>
              <a:endParaRPr lang="zh-CN" sz="1400"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矩形 176"/>
            <p:cNvSpPr>
              <a:spLocks noChangeArrowheads="1"/>
            </p:cNvSpPr>
            <p:nvPr/>
          </p:nvSpPr>
          <p:spPr bwMode="auto">
            <a:xfrm>
              <a:off x="1558925" y="2489865"/>
              <a:ext cx="9074150" cy="2458720"/>
            </a:xfrm>
            <a:prstGeom prst="rect">
              <a:avLst/>
            </a:prstGeom>
            <a:gradFill>
              <a:gsLst>
                <a:gs pos="0">
                  <a:srgbClr val="121E5C"/>
                </a:gs>
                <a:gs pos="73000">
                  <a:schemeClr val="accent1">
                    <a:tint val="44500"/>
                    <a:satMod val="160000"/>
                    <a:alpha val="60000"/>
                  </a:schemeClr>
                </a:gs>
                <a:gs pos="100000">
                  <a:schemeClr val="accent1">
                    <a:tint val="23500"/>
                    <a:satMod val="160000"/>
                  </a:schemeClr>
                </a:gs>
              </a:gsLst>
              <a:lin ang="5400000" scaled="0"/>
            </a:gradFill>
            <a:ln>
              <a:noFill/>
            </a:ln>
          </p:spPr>
          <p:txBody>
            <a:bodyPr lIns="0" tIns="0" rIns="0" bIns="0" anchor="ctr"/>
            <a:lstStyle/>
            <a:p>
              <a:pPr algn="ctr"/>
              <a:endParaRPr lang="zh-CN" altLang="en-US" dirty="0"/>
            </a:p>
          </p:txBody>
        </p:sp>
        <p:sp>
          <p:nvSpPr>
            <p:cNvPr id="86" name="AutoShape 53"/>
            <p:cNvSpPr>
              <a:spLocks noChangeArrowheads="1"/>
            </p:cNvSpPr>
            <p:nvPr/>
          </p:nvSpPr>
          <p:spPr bwMode="auto">
            <a:xfrm>
              <a:off x="1800225" y="3790980"/>
              <a:ext cx="3644900" cy="1120775"/>
            </a:xfrm>
            <a:prstGeom prst="roundRect">
              <a:avLst>
                <a:gd name="adj" fmla="val 3157"/>
              </a:avLst>
            </a:prstGeom>
            <a:solidFill>
              <a:schemeClr val="accent1">
                <a:lumMod val="20000"/>
                <a:lumOff val="80000"/>
              </a:schemeClr>
            </a:solidFill>
            <a:ln w="12700" cap="flat">
              <a:noFill/>
              <a:prstDash val="solid"/>
              <a:miter lim="400000"/>
            </a:ln>
            <a:effectLst/>
          </p:spPr>
          <p:txBody>
            <a:bodyPr wrap="square" lIns="0" tIns="0" rIns="0" bIns="0" numCol="1" anchor="ctr">
              <a:noAutofit/>
            </a:bodyPr>
            <a:lstStyle/>
            <a:p>
              <a:pPr lvl="0" algn="ctr" defTabSz="914400">
                <a:defRPr sz="1200" b="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ym typeface="+mn-ea"/>
              </a:endParaRPr>
            </a:p>
          </p:txBody>
        </p:sp>
        <p:sp>
          <p:nvSpPr>
            <p:cNvPr id="87" name="矩形 110"/>
            <p:cNvSpPr>
              <a:spLocks noChangeArrowheads="1"/>
            </p:cNvSpPr>
            <p:nvPr/>
          </p:nvSpPr>
          <p:spPr bwMode="auto">
            <a:xfrm>
              <a:off x="1911350" y="3834153"/>
              <a:ext cx="11064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9" tIns="45719" rIns="45719" bIns="45719">
              <a:spAutoFit/>
            </a:bodyPr>
            <a:lstStyle/>
            <a:p>
              <a:pPr>
                <a:lnSpc>
                  <a:spcPct val="120000"/>
                </a:lnSpc>
              </a:pPr>
              <a:r>
                <a:rPr lang="zh-CN" sz="16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志愿者管理</a:t>
              </a:r>
              <a:endParaRPr lang="zh-CN" sz="16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文本框 56"/>
            <p:cNvSpPr>
              <a:spLocks noChangeArrowheads="1"/>
            </p:cNvSpPr>
            <p:nvPr/>
          </p:nvSpPr>
          <p:spPr bwMode="auto">
            <a:xfrm>
              <a:off x="1852295" y="4181505"/>
              <a:ext cx="3592830"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9" tIns="45719" rIns="45719" bIns="45719">
              <a:spAutoFit/>
            </a:bodyPr>
            <a:lstStyle/>
            <a:p>
              <a:r>
                <a:rPr lang="zh-CN" sz="1400" dirty="0">
                  <a:latin typeface="微软雅黑" panose="020B0503020204020204" pitchFamily="34" charset="-122"/>
                  <a:ea typeface="微软雅黑" panose="020B0503020204020204" pitchFamily="34" charset="-122"/>
                  <a:sym typeface="微软雅黑" panose="020B0503020204020204" pitchFamily="34" charset="-122"/>
                </a:rPr>
                <a:t>实现志愿者注册、参与志愿服务</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队伍</a:t>
              </a:r>
              <a:r>
                <a:rPr lang="zh-CN" sz="1400" dirty="0">
                  <a:latin typeface="微软雅黑" panose="020B0503020204020204" pitchFamily="34" charset="-122"/>
                  <a:ea typeface="微软雅黑" panose="020B0503020204020204" pitchFamily="34" charset="-122"/>
                  <a:sym typeface="微软雅黑" panose="020B0503020204020204" pitchFamily="34" charset="-122"/>
                </a:rPr>
                <a:t>和志愿服务项目、查看个人志愿服务相关信息、自助打印志愿者证和志愿服务记录证明等服务。</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丁字箭头 13"/>
            <p:cNvSpPr/>
            <p:nvPr/>
          </p:nvSpPr>
          <p:spPr bwMode="auto">
            <a:xfrm>
              <a:off x="5445125" y="3880508"/>
              <a:ext cx="1301750" cy="863600"/>
            </a:xfrm>
            <a:custGeom>
              <a:avLst/>
              <a:gdLst>
                <a:gd name="T0" fmla="*/ 39225765 w 21600"/>
                <a:gd name="T1" fmla="*/ 0 h 21600"/>
                <a:gd name="T2" fmla="*/ 25402325 w 21600"/>
                <a:gd name="T3" fmla="*/ 9867670 h 21600"/>
                <a:gd name="T4" fmla="*/ 32695380 w 21600"/>
                <a:gd name="T5" fmla="*/ 9867670 h 21600"/>
                <a:gd name="T6" fmla="*/ 32695380 w 21600"/>
                <a:gd name="T7" fmla="*/ 19989461 h 21600"/>
                <a:gd name="T8" fmla="*/ 11956574 w 21600"/>
                <a:gd name="T9" fmla="*/ 19989461 h 21600"/>
                <a:gd name="T10" fmla="*/ 11956574 w 21600"/>
                <a:gd name="T11" fmla="*/ 15145985 h 21600"/>
                <a:gd name="T12" fmla="*/ 0 w 21600"/>
                <a:gd name="T13" fmla="*/ 24836176 h 21600"/>
                <a:gd name="T14" fmla="*/ 11956574 w 21600"/>
                <a:gd name="T15" fmla="*/ 34528007 h 21600"/>
                <a:gd name="T16" fmla="*/ 11956574 w 21600"/>
                <a:gd name="T17" fmla="*/ 29681292 h 21600"/>
                <a:gd name="T18" fmla="*/ 66491281 w 21600"/>
                <a:gd name="T19" fmla="*/ 29681292 h 21600"/>
                <a:gd name="T20" fmla="*/ 66491281 w 21600"/>
                <a:gd name="T21" fmla="*/ 34528007 h 21600"/>
                <a:gd name="T22" fmla="*/ 78451531 w 21600"/>
                <a:gd name="T23" fmla="*/ 24836176 h 21600"/>
                <a:gd name="T24" fmla="*/ 66491281 w 21600"/>
                <a:gd name="T25" fmla="*/ 15145985 h 21600"/>
                <a:gd name="T26" fmla="*/ 66491281 w 21600"/>
                <a:gd name="T27" fmla="*/ 19989461 h 21600"/>
                <a:gd name="T28" fmla="*/ 45756151 w 21600"/>
                <a:gd name="T29" fmla="*/ 19989461 h 21600"/>
                <a:gd name="T30" fmla="*/ 45756151 w 21600"/>
                <a:gd name="T31" fmla="*/ 9867670 h 21600"/>
                <a:gd name="T32" fmla="*/ 52464442 w 21600"/>
                <a:gd name="T33" fmla="*/ 9867670 h 21600"/>
                <a:gd name="T34" fmla="*/ 53049205 w 21600"/>
                <a:gd name="T35" fmla="*/ 9867670 h 21600"/>
                <a:gd name="T36" fmla="*/ 39225765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10800" y="0"/>
                  </a:moveTo>
                  <a:lnTo>
                    <a:pt x="6994" y="6173"/>
                  </a:lnTo>
                  <a:lnTo>
                    <a:pt x="9002" y="6173"/>
                  </a:lnTo>
                  <a:lnTo>
                    <a:pt x="9002" y="12505"/>
                  </a:lnTo>
                  <a:lnTo>
                    <a:pt x="3292" y="12505"/>
                  </a:lnTo>
                  <a:lnTo>
                    <a:pt x="3292" y="9475"/>
                  </a:lnTo>
                  <a:lnTo>
                    <a:pt x="0" y="15537"/>
                  </a:lnTo>
                  <a:lnTo>
                    <a:pt x="3292" y="21600"/>
                  </a:lnTo>
                  <a:lnTo>
                    <a:pt x="3292" y="18568"/>
                  </a:lnTo>
                  <a:lnTo>
                    <a:pt x="18307" y="18568"/>
                  </a:lnTo>
                  <a:lnTo>
                    <a:pt x="18307" y="21600"/>
                  </a:lnTo>
                  <a:lnTo>
                    <a:pt x="21600" y="15537"/>
                  </a:lnTo>
                  <a:lnTo>
                    <a:pt x="18307" y="9475"/>
                  </a:lnTo>
                  <a:lnTo>
                    <a:pt x="18307" y="12505"/>
                  </a:lnTo>
                  <a:lnTo>
                    <a:pt x="12598" y="12505"/>
                  </a:lnTo>
                  <a:lnTo>
                    <a:pt x="12598" y="6173"/>
                  </a:lnTo>
                  <a:cubicBezTo>
                    <a:pt x="13214" y="6173"/>
                    <a:pt x="13829" y="6173"/>
                    <a:pt x="14445" y="6173"/>
                  </a:cubicBezTo>
                  <a:cubicBezTo>
                    <a:pt x="14499" y="6173"/>
                    <a:pt x="14553" y="6173"/>
                    <a:pt x="14606" y="6173"/>
                  </a:cubicBezTo>
                  <a:lnTo>
                    <a:pt x="10800" y="0"/>
                  </a:lnTo>
                  <a:close/>
                </a:path>
              </a:pathLst>
            </a:custGeom>
            <a:solidFill>
              <a:srgbClr val="121E5C"/>
            </a:solidFill>
            <a:ln w="12700" cmpd="sng">
              <a:noFill/>
              <a:prstDash val="solid"/>
              <a:miter lim="400000"/>
            </a:ln>
          </p:spPr>
          <p:txBody>
            <a:bodyPr lIns="0" tIns="0" rIns="0" bIns="0" anchor="ctr">
              <a:noAutofit/>
            </a:bodyPr>
            <a:lstStyle/>
            <a:p>
              <a:pPr lvl="0" algn="ctr" defTabSz="914400">
                <a:def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sym typeface="+mn-ea"/>
              </a:endParaRPr>
            </a:p>
          </p:txBody>
        </p:sp>
        <p:sp>
          <p:nvSpPr>
            <p:cNvPr id="93" name="AutoShape 57"/>
            <p:cNvSpPr>
              <a:spLocks noChangeArrowheads="1"/>
            </p:cNvSpPr>
            <p:nvPr/>
          </p:nvSpPr>
          <p:spPr bwMode="auto">
            <a:xfrm>
              <a:off x="6746240" y="3797330"/>
              <a:ext cx="3645535" cy="1158240"/>
            </a:xfrm>
            <a:prstGeom prst="roundRect">
              <a:avLst>
                <a:gd name="adj" fmla="val 3157"/>
              </a:avLst>
            </a:prstGeom>
            <a:solidFill>
              <a:schemeClr val="accent1">
                <a:lumMod val="20000"/>
                <a:lumOff val="80000"/>
              </a:schemeClr>
            </a:solidFill>
            <a:ln w="12700" cap="flat">
              <a:noFill/>
              <a:prstDash val="solid"/>
              <a:miter lim="400000"/>
            </a:ln>
            <a:effectLst/>
          </p:spPr>
          <p:txBody>
            <a:bodyPr wrap="square" lIns="0" tIns="0" rIns="0" bIns="0" numCol="1" anchor="ctr">
              <a:noAutofit/>
            </a:bodyPr>
            <a:lstStyle/>
            <a:p>
              <a:pPr lvl="0" algn="ctr" defTabSz="914400">
                <a:defRPr sz="1200" b="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ym typeface="+mn-ea"/>
              </a:endParaRPr>
            </a:p>
          </p:txBody>
        </p:sp>
        <p:sp>
          <p:nvSpPr>
            <p:cNvPr id="94" name="矩形 110"/>
            <p:cNvSpPr>
              <a:spLocks noChangeArrowheads="1"/>
            </p:cNvSpPr>
            <p:nvPr/>
          </p:nvSpPr>
          <p:spPr bwMode="auto">
            <a:xfrm>
              <a:off x="6791008" y="3790338"/>
              <a:ext cx="1733806" cy="36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9" tIns="45719" rIns="45719" bIns="45719">
              <a:spAutoFit/>
            </a:bodyPr>
            <a:lstStyle/>
            <a:p>
              <a:pPr>
                <a:lnSpc>
                  <a:spcPct val="120000"/>
                </a:lnSpc>
              </a:pPr>
              <a:r>
                <a:rPr lang="zh-CN" sz="16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志愿服务</a:t>
              </a:r>
              <a:r>
                <a:rPr lang="zh-CN" altLang="en-US" sz="16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队伍</a:t>
              </a:r>
              <a:r>
                <a:rPr lang="zh-CN" sz="16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管理</a:t>
              </a:r>
              <a:endParaRPr lang="zh-CN" sz="16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文本框 56"/>
            <p:cNvSpPr>
              <a:spLocks noChangeArrowheads="1"/>
            </p:cNvSpPr>
            <p:nvPr/>
          </p:nvSpPr>
          <p:spPr bwMode="auto">
            <a:xfrm>
              <a:off x="6746240" y="4132610"/>
              <a:ext cx="3531235" cy="73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9" tIns="45719" rIns="45719" bIns="45719">
              <a:spAutoFit/>
            </a:bodyPr>
            <a:lstStyle/>
            <a:p>
              <a:r>
                <a:rPr lang="zh-CN" sz="1400" dirty="0">
                  <a:latin typeface="微软雅黑" panose="020B0503020204020204" pitchFamily="34" charset="-122"/>
                  <a:ea typeface="微软雅黑" panose="020B0503020204020204" pitchFamily="34" charset="-122"/>
                  <a:sym typeface="微软雅黑" panose="020B0503020204020204" pitchFamily="34" charset="-122"/>
                </a:rPr>
                <a:t>志愿服务</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队伍</a:t>
              </a:r>
              <a:r>
                <a:rPr lang="zh-CN" sz="1400" dirty="0">
                  <a:latin typeface="微软雅黑" panose="020B0503020204020204" pitchFamily="34" charset="-122"/>
                  <a:ea typeface="微软雅黑" panose="020B0503020204020204" pitchFamily="34" charset="-122"/>
                  <a:sym typeface="微软雅黑" panose="020B0503020204020204" pitchFamily="34" charset="-122"/>
                </a:rPr>
                <a:t>注册、发布志愿服务项目、招募和管理志愿者、开展志愿服务活动、筹集对接志愿服务活动所需社会资源等。</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AutoShape 61"/>
            <p:cNvSpPr>
              <a:spLocks noChangeArrowheads="1"/>
            </p:cNvSpPr>
            <p:nvPr/>
          </p:nvSpPr>
          <p:spPr bwMode="auto">
            <a:xfrm>
              <a:off x="4259580" y="3049300"/>
              <a:ext cx="3673475" cy="705485"/>
            </a:xfrm>
            <a:prstGeom prst="roundRect">
              <a:avLst>
                <a:gd name="adj" fmla="val 5792"/>
              </a:avLst>
            </a:prstGeom>
            <a:solidFill>
              <a:schemeClr val="accent1">
                <a:lumMod val="20000"/>
                <a:lumOff val="80000"/>
              </a:schemeClr>
            </a:solidFill>
            <a:ln w="12700" cap="flat">
              <a:noFill/>
              <a:prstDash val="solid"/>
              <a:miter lim="400000"/>
            </a:ln>
            <a:effectLst/>
          </p:spPr>
          <p:txBody>
            <a:bodyPr wrap="square" lIns="0" tIns="0" rIns="0" bIns="0" numCol="1" anchor="ctr">
              <a:noAutofit/>
            </a:bodyPr>
            <a:lstStyle/>
            <a:p>
              <a:pPr lvl="0" algn="ctr" defTabSz="914400">
                <a:defRPr sz="1200" b="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ym typeface="+mn-ea"/>
              </a:endParaRPr>
            </a:p>
          </p:txBody>
        </p:sp>
        <p:sp>
          <p:nvSpPr>
            <p:cNvPr id="97" name="矩形 110"/>
            <p:cNvSpPr>
              <a:spLocks noChangeArrowheads="1"/>
            </p:cNvSpPr>
            <p:nvPr/>
          </p:nvSpPr>
          <p:spPr bwMode="auto">
            <a:xfrm>
              <a:off x="4371813" y="3050115"/>
              <a:ext cx="1733806" cy="38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9" tIns="45719" rIns="45719" bIns="45719">
              <a:spAutoFit/>
            </a:bodyPr>
            <a:lstStyle/>
            <a:p>
              <a:pPr>
                <a:lnSpc>
                  <a:spcPct val="120000"/>
                </a:lnSpc>
              </a:pPr>
              <a:r>
                <a:rPr sz="1600" b="1" dirty="0" err="1">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志愿服务项目管理</a:t>
              </a:r>
              <a:endParaRPr sz="16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文本框 56"/>
            <p:cNvSpPr>
              <a:spLocks noChangeArrowheads="1"/>
            </p:cNvSpPr>
            <p:nvPr/>
          </p:nvSpPr>
          <p:spPr bwMode="auto">
            <a:xfrm>
              <a:off x="4258945" y="3415695"/>
              <a:ext cx="3705225" cy="30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19" tIns="45719" rIns="45719" bIns="45719">
              <a:spAutoFit/>
            </a:bodyPr>
            <a:lstStyle/>
            <a:p>
              <a:r>
                <a:rPr lang="zh-CN" sz="1400" dirty="0">
                  <a:latin typeface="微软雅黑" panose="020B0503020204020204" pitchFamily="34" charset="-122"/>
                  <a:ea typeface="微软雅黑" panose="020B0503020204020204" pitchFamily="34" charset="-122"/>
                  <a:sym typeface="微软雅黑" panose="020B0503020204020204" pitchFamily="34" charset="-122"/>
                </a:rPr>
                <a:t>分区域、分领域实现志愿服务项目过程的管理。</a:t>
              </a:r>
              <a:endParaRPr 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9" name="Group 64"/>
            <p:cNvGrpSpPr/>
            <p:nvPr/>
          </p:nvGrpSpPr>
          <p:grpSpPr bwMode="auto">
            <a:xfrm>
              <a:off x="2209800" y="1349398"/>
              <a:ext cx="1019175" cy="1019175"/>
              <a:chOff x="0" y="0"/>
              <a:chExt cx="1019123" cy="1019123"/>
            </a:xfrm>
          </p:grpSpPr>
          <p:grpSp>
            <p:nvGrpSpPr>
              <p:cNvPr id="100" name="Group 65"/>
              <p:cNvGrpSpPr/>
              <p:nvPr/>
            </p:nvGrpSpPr>
            <p:grpSpPr bwMode="auto">
              <a:xfrm>
                <a:off x="0" y="0"/>
                <a:ext cx="1019123" cy="1019123"/>
                <a:chOff x="0" y="0"/>
                <a:chExt cx="1019121" cy="1019121"/>
              </a:xfrm>
            </p:grpSpPr>
            <p:sp>
              <p:nvSpPr>
                <p:cNvPr id="102" name="椭圆 30"/>
                <p:cNvSpPr>
                  <a:spLocks noChangeArrowheads="1"/>
                </p:cNvSpPr>
                <p:nvPr/>
              </p:nvSpPr>
              <p:spPr bwMode="auto">
                <a:xfrm>
                  <a:off x="0" y="0"/>
                  <a:ext cx="1019121" cy="1019121"/>
                </a:xfrm>
                <a:prstGeom prst="ellipse">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103" name="矩形 110"/>
                <p:cNvSpPr>
                  <a:spLocks noChangeArrowheads="1"/>
                </p:cNvSpPr>
                <p:nvPr/>
              </p:nvSpPr>
              <p:spPr bwMode="auto">
                <a:xfrm>
                  <a:off x="130916" y="594713"/>
                  <a:ext cx="699767" cy="31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9" tIns="45719" rIns="45719" bIns="45719">
                  <a:spAutoFit/>
                </a:bodyPr>
                <a:lstStyle/>
                <a:p>
                  <a:pPr>
                    <a:lnSpc>
                      <a:spcPct val="120000"/>
                    </a:lnSpc>
                  </a:pP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社会公众</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01" name="人员组-实.png" descr="人员组-实.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16" y="2928"/>
                <a:ext cx="775941" cy="77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矩形 110"/>
            <p:cNvSpPr>
              <a:spLocks noChangeArrowheads="1"/>
            </p:cNvSpPr>
            <p:nvPr/>
          </p:nvSpPr>
          <p:spPr bwMode="auto">
            <a:xfrm>
              <a:off x="5722938" y="1192236"/>
              <a:ext cx="6873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9" rIns="45719">
              <a:spAutoFit/>
            </a:bodyPr>
            <a:lstStyle/>
            <a:p>
              <a:pPr>
                <a:lnSpc>
                  <a:spcPct val="120000"/>
                </a:lnSpc>
              </a:pPr>
              <a:r>
                <a:rPr lang="zh-CN" sz="2300" b="1"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rPr>
                <a:t>服务</a:t>
              </a:r>
              <a:endParaRPr lang="zh-CN" sz="2300" b="1" dirty="0">
                <a:solidFill>
                  <a:srgbClr val="121E5C"/>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8" name="Group 70"/>
            <p:cNvGrpSpPr/>
            <p:nvPr/>
          </p:nvGrpSpPr>
          <p:grpSpPr bwMode="auto">
            <a:xfrm>
              <a:off x="4168775" y="1111273"/>
              <a:ext cx="1019175" cy="1019175"/>
              <a:chOff x="0" y="0"/>
              <a:chExt cx="1019123" cy="1019123"/>
            </a:xfrm>
          </p:grpSpPr>
          <p:grpSp>
            <p:nvGrpSpPr>
              <p:cNvPr id="118" name="Group 71"/>
              <p:cNvGrpSpPr/>
              <p:nvPr/>
            </p:nvGrpSpPr>
            <p:grpSpPr bwMode="auto">
              <a:xfrm>
                <a:off x="0" y="0"/>
                <a:ext cx="1019123" cy="1019123"/>
                <a:chOff x="0" y="0"/>
                <a:chExt cx="1019121" cy="1019121"/>
              </a:xfrm>
            </p:grpSpPr>
            <p:sp>
              <p:nvSpPr>
                <p:cNvPr id="122" name="椭圆 30"/>
                <p:cNvSpPr>
                  <a:spLocks noChangeArrowheads="1"/>
                </p:cNvSpPr>
                <p:nvPr/>
              </p:nvSpPr>
              <p:spPr bwMode="auto">
                <a:xfrm>
                  <a:off x="0" y="0"/>
                  <a:ext cx="1019121" cy="1019121"/>
                </a:xfrm>
                <a:prstGeom prst="ellipse">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124" name="矩形 110"/>
                <p:cNvSpPr>
                  <a:spLocks noChangeArrowheads="1"/>
                </p:cNvSpPr>
                <p:nvPr/>
              </p:nvSpPr>
              <p:spPr bwMode="auto">
                <a:xfrm>
                  <a:off x="235877" y="623740"/>
                  <a:ext cx="547368" cy="31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9" tIns="45719" rIns="45719" bIns="45719">
                  <a:spAutoFit/>
                </a:bodyPr>
                <a:lstStyle/>
                <a:p>
                  <a:pPr algn="ctr">
                    <a:lnSpc>
                      <a:spcPct val="120000"/>
                    </a:lnSpc>
                  </a:pP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21" name="服务人员.png" descr="服务人员.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78" y="124081"/>
                <a:ext cx="534767" cy="4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 name="Group 75"/>
            <p:cNvGrpSpPr/>
            <p:nvPr/>
          </p:nvGrpSpPr>
          <p:grpSpPr bwMode="auto">
            <a:xfrm>
              <a:off x="6945311" y="1111271"/>
              <a:ext cx="1019179" cy="1150259"/>
              <a:chOff x="-2" y="-2"/>
              <a:chExt cx="1019123" cy="1150631"/>
            </a:xfrm>
          </p:grpSpPr>
          <p:grpSp>
            <p:nvGrpSpPr>
              <p:cNvPr id="126" name="Group 76"/>
              <p:cNvGrpSpPr/>
              <p:nvPr/>
            </p:nvGrpSpPr>
            <p:grpSpPr bwMode="auto">
              <a:xfrm>
                <a:off x="-2" y="-2"/>
                <a:ext cx="1019123" cy="1150631"/>
                <a:chOff x="-1" y="-1"/>
                <a:chExt cx="1019121" cy="1150629"/>
              </a:xfrm>
            </p:grpSpPr>
            <p:sp>
              <p:nvSpPr>
                <p:cNvPr id="128" name="椭圆 30"/>
                <p:cNvSpPr>
                  <a:spLocks noChangeArrowheads="1"/>
                </p:cNvSpPr>
                <p:nvPr/>
              </p:nvSpPr>
              <p:spPr bwMode="auto">
                <a:xfrm>
                  <a:off x="-1" y="-1"/>
                  <a:ext cx="1019121" cy="1019121"/>
                </a:xfrm>
                <a:prstGeom prst="ellipse">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129" name="矩形 110"/>
                <p:cNvSpPr>
                  <a:spLocks noChangeArrowheads="1"/>
                </p:cNvSpPr>
                <p:nvPr/>
              </p:nvSpPr>
              <p:spPr bwMode="auto">
                <a:xfrm>
                  <a:off x="77190" y="601987"/>
                  <a:ext cx="864739" cy="54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lnSpc>
                      <a:spcPct val="80000"/>
                    </a:lnSpc>
                  </a:pPr>
                  <a:r>
                    <a:rPr lang="zh-CN" sz="1200" b="1" dirty="0">
                      <a:solidFill>
                        <a:schemeClr val="bg1"/>
                      </a:solidFill>
                      <a:latin typeface="+mn-ea"/>
                      <a:ea typeface="+mn-ea"/>
                    </a:rPr>
                    <a:t>志愿服务</a:t>
                  </a:r>
                  <a:endParaRPr lang="zh-CN" sz="1200" b="1" dirty="0">
                    <a:solidFill>
                      <a:schemeClr val="bg1"/>
                    </a:solidFill>
                    <a:latin typeface="+mn-ea"/>
                    <a:ea typeface="+mn-ea"/>
                  </a:endParaRPr>
                </a:p>
                <a:p>
                  <a:pPr algn="ctr">
                    <a:lnSpc>
                      <a:spcPct val="80000"/>
                    </a:lnSpc>
                  </a:pPr>
                  <a:r>
                    <a:rPr lang="zh-CN" altLang="en-US" sz="1200" b="1" dirty="0">
                      <a:solidFill>
                        <a:schemeClr val="bg1"/>
                      </a:solidFill>
                      <a:latin typeface="+mn-ea"/>
                      <a:ea typeface="+mn-ea"/>
                    </a:rPr>
                    <a:t>队伍</a:t>
                  </a:r>
                  <a:endParaRPr lang="zh-CN" sz="1200" b="1" dirty="0">
                    <a:solidFill>
                      <a:schemeClr val="bg1"/>
                    </a:solidFill>
                    <a:latin typeface="+mn-ea"/>
                    <a:ea typeface="+mn-ea"/>
                  </a:endParaRPr>
                </a:p>
              </p:txBody>
            </p:sp>
          </p:grpSp>
          <p:pic>
            <p:nvPicPr>
              <p:cNvPr id="127" name="房子_4.png" descr="房子_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69" y="62817"/>
                <a:ext cx="568981" cy="56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0" name="Group 80"/>
            <p:cNvGrpSpPr/>
            <p:nvPr/>
          </p:nvGrpSpPr>
          <p:grpSpPr bwMode="auto">
            <a:xfrm>
              <a:off x="8902700" y="1349398"/>
              <a:ext cx="1019175" cy="1019175"/>
              <a:chOff x="0" y="0"/>
              <a:chExt cx="1019123" cy="1019123"/>
            </a:xfrm>
          </p:grpSpPr>
          <p:grpSp>
            <p:nvGrpSpPr>
              <p:cNvPr id="131" name="Group 81"/>
              <p:cNvGrpSpPr/>
              <p:nvPr/>
            </p:nvGrpSpPr>
            <p:grpSpPr bwMode="auto">
              <a:xfrm>
                <a:off x="0" y="0"/>
                <a:ext cx="1019123" cy="1019123"/>
                <a:chOff x="0" y="0"/>
                <a:chExt cx="1019121" cy="1019121"/>
              </a:xfrm>
            </p:grpSpPr>
            <p:sp>
              <p:nvSpPr>
                <p:cNvPr id="133" name="椭圆 30"/>
                <p:cNvSpPr>
                  <a:spLocks noChangeArrowheads="1"/>
                </p:cNvSpPr>
                <p:nvPr/>
              </p:nvSpPr>
              <p:spPr bwMode="auto">
                <a:xfrm>
                  <a:off x="0" y="0"/>
                  <a:ext cx="1019121" cy="1019121"/>
                </a:xfrm>
                <a:prstGeom prst="ellipse">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134" name="矩形 110"/>
                <p:cNvSpPr>
                  <a:spLocks noChangeArrowheads="1"/>
                </p:cNvSpPr>
                <p:nvPr/>
              </p:nvSpPr>
              <p:spPr bwMode="auto">
                <a:xfrm>
                  <a:off x="184663" y="591079"/>
                  <a:ext cx="707846" cy="3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9" tIns="45719" rIns="45719" bIns="45719">
                  <a:spAutoFit/>
                </a:bodyPr>
                <a:lstStyle/>
                <a:p>
                  <a:pPr algn="ctr">
                    <a:lnSpc>
                      <a:spcPct val="80000"/>
                    </a:lnSpc>
                  </a:pPr>
                  <a:r>
                    <a:rPr lang="zh-CN" sz="1200" b="1" dirty="0">
                      <a:solidFill>
                        <a:schemeClr val="bg1"/>
                      </a:solidFill>
                      <a:latin typeface="+mn-ea"/>
                      <a:ea typeface="+mn-ea"/>
                    </a:rPr>
                    <a:t>行政管理</a:t>
                  </a:r>
                  <a:endParaRPr lang="zh-CN" sz="1200" b="1" dirty="0">
                    <a:solidFill>
                      <a:schemeClr val="bg1"/>
                    </a:solidFill>
                    <a:latin typeface="+mn-ea"/>
                    <a:ea typeface="+mn-ea"/>
                  </a:endParaRPr>
                </a:p>
                <a:p>
                  <a:pPr algn="ctr">
                    <a:lnSpc>
                      <a:spcPct val="80000"/>
                    </a:lnSpc>
                  </a:pPr>
                  <a:r>
                    <a:rPr lang="zh-CN" sz="1200" b="1" dirty="0">
                      <a:solidFill>
                        <a:schemeClr val="bg1"/>
                      </a:solidFill>
                      <a:latin typeface="+mn-ea"/>
                      <a:ea typeface="+mn-ea"/>
                    </a:rPr>
                    <a:t>部门</a:t>
                  </a:r>
                  <a:endParaRPr lang="zh-CN" sz="1200" b="1" dirty="0">
                    <a:solidFill>
                      <a:schemeClr val="bg1"/>
                    </a:solidFill>
                    <a:latin typeface="+mn-ea"/>
                    <a:ea typeface="+mn-ea"/>
                  </a:endParaRPr>
                </a:p>
              </p:txBody>
            </p:sp>
          </p:grpSp>
          <p:pic>
            <p:nvPicPr>
              <p:cNvPr id="132" name="择律-行政纠纷.png" descr="择律-行政纠纷.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50" y="113425"/>
                <a:ext cx="444023" cy="41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 name="文本框 136"/>
            <p:cNvSpPr txBox="1"/>
            <p:nvPr/>
          </p:nvSpPr>
          <p:spPr>
            <a:xfrm>
              <a:off x="2490470" y="2590830"/>
              <a:ext cx="2509020" cy="369332"/>
            </a:xfrm>
            <a:prstGeom prst="rect">
              <a:avLst/>
            </a:prstGeom>
            <a:noFill/>
          </p:spPr>
          <p:txBody>
            <a:bodyPr wrap="none" rtlCol="0">
              <a:spAutoFit/>
            </a:bodyPr>
            <a:lstStyle/>
            <a:p>
              <a:r>
                <a:rPr lang="zh-CN" altLang="en-US" b="1" dirty="0">
                  <a:solidFill>
                    <a:schemeClr val="bg1"/>
                  </a:solidFill>
                </a:rPr>
                <a:t>全国志愿服务信息系统</a:t>
              </a:r>
              <a:endParaRPr lang="zh-CN" altLang="en-US" b="1" dirty="0">
                <a:solidFill>
                  <a:schemeClr val="bg1"/>
                </a:solidFill>
              </a:endParaRPr>
            </a:p>
          </p:txBody>
        </p:sp>
        <p:sp>
          <p:nvSpPr>
            <p:cNvPr id="138" name="文本框 137"/>
            <p:cNvSpPr txBox="1"/>
            <p:nvPr/>
          </p:nvSpPr>
          <p:spPr>
            <a:xfrm>
              <a:off x="7101840" y="2593370"/>
              <a:ext cx="1811714" cy="369332"/>
            </a:xfrm>
            <a:prstGeom prst="rect">
              <a:avLst/>
            </a:prstGeom>
            <a:noFill/>
          </p:spPr>
          <p:txBody>
            <a:bodyPr wrap="none" rtlCol="0">
              <a:spAutoFit/>
            </a:bodyPr>
            <a:lstStyle/>
            <a:p>
              <a:r>
                <a:rPr lang="zh-CN" altLang="en-US" b="1" dirty="0">
                  <a:solidFill>
                    <a:schemeClr val="bg1"/>
                  </a:solidFill>
                </a:rPr>
                <a:t>中国志愿服务网</a:t>
              </a:r>
              <a:endParaRPr lang="zh-CN" altLang="en-US" b="1" dirty="0">
                <a:solidFill>
                  <a:schemeClr val="bg1"/>
                </a:solidFill>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175560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设计方法</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4" name="图形 3"/>
          <p:cNvPicPr>
            <a:picLocks noChangeAspect="1"/>
          </p:cNvPicPr>
          <p:nvPr/>
        </p:nvPicPr>
        <p:blipFill>
          <a:blip r:embed="rId2"/>
          <a:stretch>
            <a:fillRect/>
          </a:stretch>
        </p:blipFill>
        <p:spPr>
          <a:xfrm>
            <a:off x="985990" y="1203143"/>
            <a:ext cx="10220020" cy="5164956"/>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49" name="直接连接符 48"/>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TextBox 93"/>
          <p:cNvSpPr txBox="1"/>
          <p:nvPr/>
        </p:nvSpPr>
        <p:spPr>
          <a:xfrm>
            <a:off x="1211943" y="275107"/>
            <a:ext cx="175560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总体架构</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2" name="矩形 21"/>
          <p:cNvSpPr/>
          <p:nvPr/>
        </p:nvSpPr>
        <p:spPr>
          <a:xfrm>
            <a:off x="910181" y="2349500"/>
            <a:ext cx="2939708" cy="464871"/>
          </a:xfrm>
          <a:prstGeom prst="rect">
            <a:avLst/>
          </a:prstGeom>
        </p:spPr>
        <p:txBody>
          <a:bodyPr wrap="square">
            <a:spAutoFit/>
          </a:bodyPr>
          <a:lstStyle/>
          <a:p>
            <a:pPr lvl="0">
              <a:lnSpc>
                <a:spcPct val="150000"/>
              </a:lnSpc>
              <a:defRPr/>
            </a:pPr>
            <a:r>
              <a:rPr lang="zh-CN" altLang="en-US" b="1" dirty="0">
                <a:solidFill>
                  <a:srgbClr val="C00000"/>
                </a:solidFill>
              </a:rPr>
              <a:t>       </a:t>
            </a:r>
            <a:endParaRPr lang="zh-CN" altLang="en-US" dirty="0"/>
          </a:p>
        </p:txBody>
      </p:sp>
      <p:sp>
        <p:nvSpPr>
          <p:cNvPr id="23" name="矩形 22"/>
          <p:cNvSpPr/>
          <p:nvPr/>
        </p:nvSpPr>
        <p:spPr>
          <a:xfrm>
            <a:off x="9130030" y="1449705"/>
            <a:ext cx="2705735" cy="4154170"/>
          </a:xfrm>
          <a:prstGeom prst="rect">
            <a:avLst/>
          </a:prstGeom>
        </p:spPr>
        <p:txBody>
          <a:bodyPr wrap="square">
            <a:spAutoFit/>
          </a:bodyPr>
          <a:lstStyle/>
          <a:p>
            <a:pPr indent="266700" algn="just">
              <a:spcBef>
                <a:spcPts val="600"/>
              </a:spcBef>
              <a:spcAft>
                <a:spcPts val="600"/>
              </a:spcAft>
            </a:pPr>
            <a:r>
              <a:rPr lang="zh-CN" altLang="en-US" sz="1600" b="1" kern="100" dirty="0">
                <a:solidFill>
                  <a:srgbClr val="283565"/>
                </a:solidFill>
                <a:latin typeface="微软雅黑" panose="020B0503020204020204" pitchFamily="34" charset="-122"/>
                <a:ea typeface="微软雅黑" panose="020B0503020204020204" pitchFamily="34" charset="-122"/>
              </a:rPr>
              <a:t>基于</a:t>
            </a:r>
            <a:r>
              <a:rPr lang="zh-CN" altLang="zh-CN" sz="1600" b="1" kern="100" dirty="0">
                <a:solidFill>
                  <a:srgbClr val="FF6600"/>
                </a:solidFill>
                <a:latin typeface="微软雅黑" panose="020B0503020204020204" pitchFamily="34" charset="-122"/>
                <a:ea typeface="微软雅黑" panose="020B0503020204020204" pitchFamily="34" charset="-122"/>
              </a:rPr>
              <a:t>国家电子政务体系架构</a:t>
            </a:r>
            <a:r>
              <a:rPr lang="zh-CN" altLang="zh-CN" sz="1600" b="1" kern="100" dirty="0">
                <a:solidFill>
                  <a:srgbClr val="283565"/>
                </a:solidFill>
                <a:latin typeface="微软雅黑" panose="020B0503020204020204" pitchFamily="34" charset="-122"/>
                <a:ea typeface="微软雅黑" panose="020B0503020204020204" pitchFamily="34" charset="-122"/>
              </a:rPr>
              <a:t>设计原则，依托金民工程总体框架的</a:t>
            </a:r>
            <a:r>
              <a:rPr lang="zh-CN" altLang="en-US" sz="1600" b="1" kern="100" dirty="0">
                <a:solidFill>
                  <a:srgbClr val="FF6600"/>
                </a:solidFill>
                <a:latin typeface="微软雅黑" panose="020B0503020204020204" pitchFamily="34" charset="-122"/>
                <a:ea typeface="微软雅黑" panose="020B0503020204020204" pitchFamily="34" charset="-122"/>
              </a:rPr>
              <a:t>“</a:t>
            </a:r>
            <a:r>
              <a:rPr lang="zh-CN" altLang="zh-CN" sz="1600" b="1" kern="100" dirty="0">
                <a:solidFill>
                  <a:srgbClr val="FF6600"/>
                </a:solidFill>
                <a:latin typeface="微软雅黑" panose="020B0503020204020204" pitchFamily="34" charset="-122"/>
                <a:ea typeface="微软雅黑" panose="020B0503020204020204" pitchFamily="34" charset="-122"/>
              </a:rPr>
              <a:t>四横四纵</a:t>
            </a:r>
            <a:r>
              <a:rPr lang="zh-CN" altLang="en-US" sz="1600" b="1" kern="100" dirty="0">
                <a:solidFill>
                  <a:srgbClr val="FF6600"/>
                </a:solidFill>
                <a:latin typeface="微软雅黑" panose="020B0503020204020204" pitchFamily="34" charset="-122"/>
                <a:ea typeface="微软雅黑" panose="020B0503020204020204" pitchFamily="34" charset="-122"/>
              </a:rPr>
              <a:t>”</a:t>
            </a:r>
            <a:r>
              <a:rPr lang="zh-CN" altLang="zh-CN" sz="1600" b="1" kern="100" dirty="0">
                <a:solidFill>
                  <a:srgbClr val="283565"/>
                </a:solidFill>
                <a:latin typeface="微软雅黑" panose="020B0503020204020204" pitchFamily="34" charset="-122"/>
                <a:ea typeface="微软雅黑" panose="020B0503020204020204" pitchFamily="34" charset="-122"/>
              </a:rPr>
              <a:t>架构</a:t>
            </a:r>
            <a:r>
              <a:rPr lang="zh-CN" altLang="zh-CN" sz="1600" b="1" kern="100" dirty="0">
                <a:latin typeface="微软雅黑" panose="020B0503020204020204" pitchFamily="34" charset="-122"/>
                <a:ea typeface="微软雅黑" panose="020B0503020204020204" pitchFamily="34" charset="-122"/>
              </a:rPr>
              <a:t>。</a:t>
            </a:r>
            <a:endParaRPr lang="en-US" altLang="zh-CN" sz="1600" b="1" kern="100" dirty="0">
              <a:latin typeface="微软雅黑" panose="020B0503020204020204" pitchFamily="34" charset="-122"/>
              <a:ea typeface="微软雅黑" panose="020B0503020204020204" pitchFamily="34" charset="-122"/>
            </a:endParaRPr>
          </a:p>
          <a:p>
            <a:pPr indent="266700" algn="just">
              <a:spcBef>
                <a:spcPts val="600"/>
              </a:spcBef>
              <a:spcAft>
                <a:spcPts val="600"/>
              </a:spcAft>
            </a:pPr>
            <a:endParaRPr lang="en-US" altLang="zh-CN" sz="1600" b="1" kern="100" dirty="0">
              <a:latin typeface="微软雅黑" panose="020B0503020204020204" pitchFamily="34" charset="-122"/>
              <a:ea typeface="微软雅黑" panose="020B0503020204020204" pitchFamily="34" charset="-122"/>
            </a:endParaRPr>
          </a:p>
          <a:p>
            <a:pPr indent="266700" algn="just">
              <a:spcBef>
                <a:spcPts val="600"/>
              </a:spcBef>
              <a:spcAft>
                <a:spcPts val="600"/>
              </a:spcAft>
            </a:pPr>
            <a:r>
              <a:rPr lang="zh-CN" altLang="en-US" sz="1600" b="1" kern="100" dirty="0">
                <a:solidFill>
                  <a:srgbClr val="FF6600"/>
                </a:solidFill>
                <a:latin typeface="微软雅黑" panose="020B0503020204020204" pitchFamily="34" charset="-122"/>
                <a:ea typeface="微软雅黑" panose="020B0503020204020204" pitchFamily="34" charset="-122"/>
              </a:rPr>
              <a:t>“</a:t>
            </a:r>
            <a:r>
              <a:rPr lang="zh-CN" altLang="zh-CN" sz="1600" b="1" kern="100" dirty="0">
                <a:solidFill>
                  <a:srgbClr val="FF6600"/>
                </a:solidFill>
                <a:latin typeface="微软雅黑" panose="020B0503020204020204" pitchFamily="34" charset="-122"/>
                <a:ea typeface="微软雅黑" panose="020B0503020204020204" pitchFamily="34" charset="-122"/>
              </a:rPr>
              <a:t>一体化、集约化、标准化</a:t>
            </a:r>
            <a:r>
              <a:rPr lang="zh-CN" altLang="en-US" sz="1600" b="1" kern="100" dirty="0">
                <a:solidFill>
                  <a:srgbClr val="FF0000"/>
                </a:solidFill>
                <a:latin typeface="微软雅黑" panose="020B0503020204020204" pitchFamily="34" charset="-122"/>
                <a:ea typeface="微软雅黑" panose="020B0503020204020204" pitchFamily="34" charset="-122"/>
              </a:rPr>
              <a:t>”</a:t>
            </a:r>
            <a:r>
              <a:rPr lang="zh-CN" altLang="en-US" sz="1600" b="1" kern="100" dirty="0">
                <a:solidFill>
                  <a:srgbClr val="283565"/>
                </a:solidFill>
                <a:latin typeface="微软雅黑" panose="020B0503020204020204" pitchFamily="34" charset="-122"/>
                <a:ea typeface="微软雅黑" panose="020B0503020204020204" pitchFamily="34" charset="-122"/>
              </a:rPr>
              <a:t>的设计思路。基于</a:t>
            </a:r>
            <a:r>
              <a:rPr lang="en-US" altLang="zh-CN" sz="1600" b="1" kern="100" dirty="0">
                <a:solidFill>
                  <a:srgbClr val="283565"/>
                </a:solidFill>
                <a:latin typeface="微软雅黑" panose="020B0503020204020204" pitchFamily="34" charset="-122"/>
                <a:ea typeface="微软雅黑" panose="020B0503020204020204" pitchFamily="34" charset="-122"/>
              </a:rPr>
              <a:t>Java</a:t>
            </a:r>
            <a:r>
              <a:rPr lang="zh-CN" altLang="en-US" sz="1600" b="1" kern="100" dirty="0">
                <a:solidFill>
                  <a:srgbClr val="283565"/>
                </a:solidFill>
                <a:latin typeface="微软雅黑" panose="020B0503020204020204" pitchFamily="34" charset="-122"/>
                <a:ea typeface="微软雅黑" panose="020B0503020204020204" pitchFamily="34" charset="-122"/>
              </a:rPr>
              <a:t>技术，采用</a:t>
            </a:r>
            <a:r>
              <a:rPr lang="zh-CN" altLang="en-US" sz="1600" b="1" kern="100" dirty="0">
                <a:solidFill>
                  <a:srgbClr val="FF6600"/>
                </a:solidFill>
                <a:latin typeface="微软雅黑" panose="020B0503020204020204" pitchFamily="34" charset="-122"/>
                <a:ea typeface="微软雅黑" panose="020B0503020204020204" pitchFamily="34" charset="-122"/>
              </a:rPr>
              <a:t>分布式、微服务、组件化</a:t>
            </a:r>
            <a:r>
              <a:rPr lang="zh-CN" altLang="en-US" sz="1600" b="1" kern="100" dirty="0">
                <a:solidFill>
                  <a:srgbClr val="283565"/>
                </a:solidFill>
                <a:latin typeface="微软雅黑" panose="020B0503020204020204" pitchFamily="34" charset="-122"/>
                <a:ea typeface="微软雅黑" panose="020B0503020204020204" pitchFamily="34" charset="-122"/>
              </a:rPr>
              <a:t>开发技术。</a:t>
            </a:r>
            <a:endParaRPr lang="en-US" altLang="zh-CN" sz="1600" b="1" kern="100" dirty="0">
              <a:solidFill>
                <a:srgbClr val="283565"/>
              </a:solidFill>
              <a:latin typeface="微软雅黑" panose="020B0503020204020204" pitchFamily="34" charset="-122"/>
              <a:ea typeface="微软雅黑" panose="020B0503020204020204" pitchFamily="34" charset="-122"/>
            </a:endParaRPr>
          </a:p>
          <a:p>
            <a:pPr indent="266700" algn="just">
              <a:spcBef>
                <a:spcPts val="600"/>
              </a:spcBef>
              <a:spcAft>
                <a:spcPts val="600"/>
              </a:spcAft>
            </a:pPr>
            <a:endParaRPr lang="en-US" altLang="zh-CN" sz="1600" b="1" kern="100" dirty="0">
              <a:latin typeface="微软雅黑" panose="020B0503020204020204" pitchFamily="34" charset="-122"/>
              <a:ea typeface="微软雅黑" panose="020B0503020204020204" pitchFamily="34" charset="-122"/>
            </a:endParaRPr>
          </a:p>
          <a:p>
            <a:pPr indent="266700" algn="just">
              <a:spcBef>
                <a:spcPts val="600"/>
              </a:spcBef>
              <a:spcAft>
                <a:spcPts val="600"/>
              </a:spcAft>
            </a:pPr>
            <a:r>
              <a:rPr lang="zh-CN" altLang="zh-CN" sz="1600" b="1" kern="100" dirty="0">
                <a:solidFill>
                  <a:srgbClr val="283565"/>
                </a:solidFill>
                <a:latin typeface="微软雅黑" panose="020B0503020204020204" pitchFamily="34" charset="-122"/>
                <a:ea typeface="微软雅黑" panose="020B0503020204020204" pitchFamily="34" charset="-122"/>
              </a:rPr>
              <a:t>依托</a:t>
            </a:r>
            <a:r>
              <a:rPr lang="zh-CN" altLang="en-US" sz="1600" b="1" kern="100" dirty="0">
                <a:solidFill>
                  <a:srgbClr val="FF6600"/>
                </a:solidFill>
                <a:latin typeface="微软雅黑" panose="020B0503020204020204" pitchFamily="34" charset="-122"/>
                <a:ea typeface="微软雅黑" panose="020B0503020204020204" pitchFamily="34" charset="-122"/>
              </a:rPr>
              <a:t>金民工程应用</a:t>
            </a:r>
            <a:r>
              <a:rPr lang="zh-CN" altLang="zh-CN" sz="1600" b="1" kern="100" dirty="0">
                <a:solidFill>
                  <a:srgbClr val="FF6600"/>
                </a:solidFill>
                <a:latin typeface="微软雅黑" panose="020B0503020204020204" pitchFamily="34" charset="-122"/>
                <a:ea typeface="微软雅黑" panose="020B0503020204020204" pitchFamily="34" charset="-122"/>
              </a:rPr>
              <a:t>支撑平台</a:t>
            </a:r>
            <a:r>
              <a:rPr lang="zh-CN" altLang="zh-CN" sz="1600" b="1" kern="100" dirty="0">
                <a:solidFill>
                  <a:srgbClr val="FF0000"/>
                </a:solidFill>
                <a:latin typeface="微软雅黑" panose="020B0503020204020204" pitchFamily="34" charset="-122"/>
                <a:ea typeface="微软雅黑" panose="020B0503020204020204" pitchFamily="34" charset="-122"/>
              </a:rPr>
              <a:t>，</a:t>
            </a:r>
            <a:r>
              <a:rPr lang="zh-CN" altLang="zh-CN" sz="1600" b="1" kern="100" dirty="0">
                <a:solidFill>
                  <a:srgbClr val="283565"/>
                </a:solidFill>
                <a:latin typeface="微软雅黑" panose="020B0503020204020204" pitchFamily="34" charset="-122"/>
                <a:ea typeface="微软雅黑" panose="020B0503020204020204" pitchFamily="34" charset="-122"/>
              </a:rPr>
              <a:t>实现统一的部省间平台互联、系统对接、数据共享和业务协同</a:t>
            </a:r>
            <a:r>
              <a:rPr lang="zh-CN" altLang="zh-CN" sz="1600" b="1" kern="100" dirty="0">
                <a:latin typeface="微软雅黑" panose="020B0503020204020204" pitchFamily="34" charset="-122"/>
                <a:ea typeface="微软雅黑" panose="020B0503020204020204" pitchFamily="34" charset="-122"/>
              </a:rPr>
              <a:t>。</a:t>
            </a:r>
            <a:endParaRPr lang="zh-CN" altLang="zh-CN" sz="1600" b="1" kern="100"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357083" y="669672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06511" y="1018540"/>
            <a:ext cx="8869544" cy="5277485"/>
            <a:chOff x="-55725" y="1018208"/>
            <a:chExt cx="9168685" cy="5461180"/>
          </a:xfrm>
        </p:grpSpPr>
        <p:sp>
          <p:nvSpPr>
            <p:cNvPr id="14" name="矩形 13"/>
            <p:cNvSpPr/>
            <p:nvPr/>
          </p:nvSpPr>
          <p:spPr>
            <a:xfrm>
              <a:off x="1335564" y="4459769"/>
              <a:ext cx="6823558" cy="953646"/>
            </a:xfrm>
            <a:prstGeom prst="rect">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磁盘 14"/>
            <p:cNvSpPr/>
            <p:nvPr/>
          </p:nvSpPr>
          <p:spPr>
            <a:xfrm>
              <a:off x="4705370" y="4633973"/>
              <a:ext cx="1364605" cy="736113"/>
            </a:xfrm>
            <a:prstGeom prst="flowChartMagneticDisk">
              <a:avLst/>
            </a:prstGeom>
            <a:solidFill>
              <a:srgbClr val="CAD2E1"/>
            </a:solidFill>
            <a:ln>
              <a:solidFill>
                <a:srgbClr val="11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bwMode="auto">
            <a:xfrm>
              <a:off x="34387" y="1062430"/>
              <a:ext cx="368300" cy="5416748"/>
            </a:xfrm>
            <a:prstGeom prst="rect">
              <a:avLst/>
            </a:prstGeom>
            <a:solidFill>
              <a:srgbClr val="FD9E32"/>
            </a:solidFill>
            <a:ln w="12700">
              <a:noFill/>
              <a:bevel/>
            </a:ln>
            <a:effectLst/>
          </p:spPr>
          <p:txBody>
            <a:bodyPr vert="eaVert" wrap="square" lIns="91440" tIns="45720" rIns="91440" bIns="45720" numCol="1" rtlCol="0" anchor="ctr" anchorCtr="0" compatLnSpc="0">
              <a:noAutofit/>
            </a:bodyPr>
            <a:lstStyle/>
            <a:p>
              <a:pPr lvl="0" algn="ctr">
                <a:buClrTx/>
                <a:buSzTx/>
              </a:pPr>
              <a:endParaRPr lang="zh-CN" altLang="en-US" sz="2000" b="1">
                <a:solidFill>
                  <a:schemeClr val="bg1"/>
                </a:solidFill>
                <a:latin typeface="微软雅黑" panose="020B0503020204020204" pitchFamily="34" charset="-122"/>
                <a:ea typeface="微软雅黑" panose="020B0503020204020204" pitchFamily="34" charset="-122"/>
                <a:sym typeface="+mn-ea"/>
              </a:endParaRPr>
            </a:p>
          </p:txBody>
        </p:sp>
        <p:sp>
          <p:nvSpPr>
            <p:cNvPr id="17" name="TextBox 36"/>
            <p:cNvSpPr txBox="1"/>
            <p:nvPr/>
          </p:nvSpPr>
          <p:spPr>
            <a:xfrm>
              <a:off x="-55725" y="2672340"/>
              <a:ext cx="538918" cy="1939290"/>
            </a:xfrm>
            <a:prstGeom prst="rect">
              <a:avLst/>
            </a:prstGeom>
            <a:noFill/>
            <a:extLst>
              <a:ext uri="{909E8E84-426E-40DD-AFC4-6F175D3DCCD1}">
                <a14:hiddenFill xmlns:a14="http://schemas.microsoft.com/office/drawing/2010/main">
                  <a:grpFill/>
                </a14:hiddenFill>
              </a:ext>
            </a:extLst>
          </p:spPr>
          <p:txBody>
            <a:bodyPr vert="eaVert" wrap="square" rtlCol="0">
              <a:spAutoFit/>
            </a:bodyPr>
            <a:lstStyle/>
            <a:p>
              <a:r>
                <a:rPr lang="zh-CN" altLang="en-US" sz="2200" dirty="0">
                  <a:solidFill>
                    <a:schemeClr val="bg1"/>
                  </a:solidFill>
                  <a:latin typeface="+mn-ea"/>
                  <a:ea typeface="+mn-ea"/>
                </a:rPr>
                <a:t>标准规范体系</a:t>
              </a:r>
              <a:endParaRPr lang="zh-CN" altLang="en-US" sz="2200" dirty="0">
                <a:solidFill>
                  <a:schemeClr val="bg1"/>
                </a:solidFill>
                <a:latin typeface="+mn-ea"/>
                <a:ea typeface="+mn-ea"/>
              </a:endParaRPr>
            </a:p>
          </p:txBody>
        </p:sp>
        <p:sp>
          <p:nvSpPr>
            <p:cNvPr id="18" name="矩形 17"/>
            <p:cNvSpPr/>
            <p:nvPr/>
          </p:nvSpPr>
          <p:spPr bwMode="auto">
            <a:xfrm>
              <a:off x="418030" y="1064377"/>
              <a:ext cx="390664" cy="5404462"/>
            </a:xfrm>
            <a:prstGeom prst="rect">
              <a:avLst/>
            </a:prstGeom>
            <a:solidFill>
              <a:srgbClr val="FD9E32"/>
            </a:solidFill>
            <a:ln w="12700">
              <a:noFill/>
              <a:bevel/>
            </a:ln>
            <a:effectLst/>
          </p:spPr>
          <p:txBody>
            <a:bodyPr vert="eaVert" wrap="square" lIns="91440" tIns="45720" rIns="91440" bIns="45720" numCol="1" rtlCol="0" anchor="ctr" anchorCtr="0" compatLnSpc="0">
              <a:noAutofit/>
            </a:bodyPr>
            <a:lstStyle/>
            <a:p>
              <a:pPr lvl="0" algn="ctr">
                <a:buClrTx/>
                <a:buSzTx/>
              </a:pPr>
              <a:endParaRPr lang="zh-CN" altLang="en-US" sz="2000" b="1" dirty="0">
                <a:solidFill>
                  <a:schemeClr val="bg1"/>
                </a:solidFill>
                <a:latin typeface="微软雅黑" panose="020B0503020204020204" pitchFamily="34" charset="-122"/>
                <a:ea typeface="微软雅黑" panose="020B0503020204020204" pitchFamily="34" charset="-122"/>
                <a:sym typeface="+mn-ea"/>
              </a:endParaRPr>
            </a:p>
          </p:txBody>
        </p:sp>
        <p:sp>
          <p:nvSpPr>
            <p:cNvPr id="19" name="TextBox 40"/>
            <p:cNvSpPr txBox="1"/>
            <p:nvPr/>
          </p:nvSpPr>
          <p:spPr>
            <a:xfrm>
              <a:off x="326433" y="2672340"/>
              <a:ext cx="538918" cy="1767840"/>
            </a:xfrm>
            <a:prstGeom prst="rect">
              <a:avLst/>
            </a:prstGeom>
            <a:noFill/>
            <a:extLst>
              <a:ext uri="{909E8E84-426E-40DD-AFC4-6F175D3DCCD1}">
                <a14:hiddenFill xmlns:a14="http://schemas.microsoft.com/office/drawing/2010/main">
                  <a:grpFill/>
                </a14:hiddenFill>
              </a:ext>
            </a:extLst>
          </p:spPr>
          <p:txBody>
            <a:bodyPr vert="eaVert" wrap="square" rtlCol="0">
              <a:spAutoFit/>
            </a:bodyPr>
            <a:lstStyle/>
            <a:p>
              <a:r>
                <a:rPr lang="zh-CN" altLang="en-US" sz="2200" dirty="0">
                  <a:solidFill>
                    <a:schemeClr val="bg1"/>
                  </a:solidFill>
                  <a:latin typeface="+mn-ea"/>
                  <a:ea typeface="+mn-ea"/>
                </a:rPr>
                <a:t>运行维护体系</a:t>
              </a:r>
              <a:endParaRPr lang="zh-CN" altLang="en-US" sz="2200" dirty="0">
                <a:solidFill>
                  <a:schemeClr val="bg1"/>
                </a:solidFill>
                <a:latin typeface="+mn-ea"/>
                <a:ea typeface="+mn-ea"/>
              </a:endParaRPr>
            </a:p>
          </p:txBody>
        </p:sp>
        <p:grpSp>
          <p:nvGrpSpPr>
            <p:cNvPr id="20" name="组合 19"/>
            <p:cNvGrpSpPr/>
            <p:nvPr/>
          </p:nvGrpSpPr>
          <p:grpSpPr>
            <a:xfrm>
              <a:off x="823503" y="1062430"/>
              <a:ext cx="492125" cy="947682"/>
              <a:chOff x="1251133" y="1488480"/>
              <a:chExt cx="492125" cy="995203"/>
            </a:xfrm>
            <a:solidFill>
              <a:srgbClr val="283565"/>
            </a:solidFill>
          </p:grpSpPr>
          <p:sp>
            <p:nvSpPr>
              <p:cNvPr id="79" name="矩形 78"/>
              <p:cNvSpPr/>
              <p:nvPr/>
            </p:nvSpPr>
            <p:spPr>
              <a:xfrm>
                <a:off x="1251133" y="1489273"/>
                <a:ext cx="492125" cy="994410"/>
              </a:xfrm>
              <a:prstGeom prst="rect">
                <a:avLst/>
              </a:prstGeom>
              <a:gr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4"/>
              <p:cNvSpPr txBox="1"/>
              <p:nvPr/>
            </p:nvSpPr>
            <p:spPr>
              <a:xfrm>
                <a:off x="1282744" y="1488480"/>
                <a:ext cx="411573" cy="983269"/>
              </a:xfrm>
              <a:prstGeom prst="rect">
                <a:avLst/>
              </a:prstGeom>
              <a:grpFill/>
              <a:ln w="0">
                <a:solidFill>
                  <a:srgbClr val="239DD9"/>
                </a:solidFill>
              </a:ln>
            </p:spPr>
            <p:txBody>
              <a:bodyPr vert="eaVert" wrap="square" rtlCol="0">
                <a:spAutoFit/>
              </a:bodyPr>
              <a:lstStyle/>
              <a:p>
                <a:pPr algn="ctr"/>
                <a:r>
                  <a:rPr lang="zh-CN" altLang="en-US" sz="1400" b="1" dirty="0">
                    <a:solidFill>
                      <a:schemeClr val="bg1"/>
                    </a:solidFill>
                  </a:rPr>
                  <a:t>门户层</a:t>
                </a:r>
                <a:endParaRPr lang="zh-CN" altLang="en-US" sz="1400" b="1" dirty="0">
                  <a:solidFill>
                    <a:schemeClr val="bg1"/>
                  </a:solidFill>
                </a:endParaRPr>
              </a:p>
            </p:txBody>
          </p:sp>
        </p:grpSp>
        <p:sp>
          <p:nvSpPr>
            <p:cNvPr id="26" name="矩形 25"/>
            <p:cNvSpPr/>
            <p:nvPr/>
          </p:nvSpPr>
          <p:spPr>
            <a:xfrm>
              <a:off x="823587" y="5442857"/>
              <a:ext cx="492125" cy="1036531"/>
            </a:xfrm>
            <a:prstGeom prst="rect">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46"/>
            <p:cNvSpPr txBox="1"/>
            <p:nvPr/>
          </p:nvSpPr>
          <p:spPr>
            <a:xfrm>
              <a:off x="842731" y="5444134"/>
              <a:ext cx="411573" cy="1024705"/>
            </a:xfrm>
            <a:prstGeom prst="rect">
              <a:avLst/>
            </a:prstGeom>
            <a:noFill/>
            <a:extLst>
              <a:ext uri="{909E8E84-426E-40DD-AFC4-6F175D3DCCD1}">
                <a14:hiddenFill xmlns:a14="http://schemas.microsoft.com/office/drawing/2010/main">
                  <a:solidFill>
                    <a:srgbClr val="239DD9"/>
                  </a:solidFill>
                </a14:hiddenFill>
              </a:ext>
            </a:extLst>
          </p:spPr>
          <p:txBody>
            <a:bodyPr vert="eaVert" wrap="square" rtlCol="0">
              <a:spAutoFit/>
            </a:bodyPr>
            <a:lstStyle/>
            <a:p>
              <a:r>
                <a:rPr lang="zh-CN" altLang="en-US" sz="1400" b="1" dirty="0">
                  <a:solidFill>
                    <a:schemeClr val="bg1"/>
                  </a:solidFill>
                </a:rPr>
                <a:t>基础设施层</a:t>
              </a:r>
              <a:endParaRPr lang="zh-CN" altLang="en-US" sz="1400" b="1" dirty="0">
                <a:solidFill>
                  <a:schemeClr val="bg1"/>
                </a:solidFill>
              </a:endParaRPr>
            </a:p>
          </p:txBody>
        </p:sp>
        <p:sp>
          <p:nvSpPr>
            <p:cNvPr id="28" name="矩形 27"/>
            <p:cNvSpPr/>
            <p:nvPr/>
          </p:nvSpPr>
          <p:spPr>
            <a:xfrm>
              <a:off x="828949" y="4455549"/>
              <a:ext cx="491942" cy="967611"/>
            </a:xfrm>
            <a:prstGeom prst="rect">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49"/>
            <p:cNvSpPr txBox="1"/>
            <p:nvPr/>
          </p:nvSpPr>
          <p:spPr>
            <a:xfrm>
              <a:off x="858447" y="4455549"/>
              <a:ext cx="411573" cy="1048271"/>
            </a:xfrm>
            <a:prstGeom prst="rect">
              <a:avLst/>
            </a:prstGeom>
            <a:noFill/>
            <a:extLst>
              <a:ext uri="{909E8E84-426E-40DD-AFC4-6F175D3DCCD1}">
                <a14:hiddenFill xmlns:a14="http://schemas.microsoft.com/office/drawing/2010/main">
                  <a:solidFill>
                    <a:srgbClr val="239DD9"/>
                  </a:solidFill>
                </a14:hiddenFill>
              </a:ext>
            </a:extLst>
          </p:spPr>
          <p:txBody>
            <a:bodyPr vert="eaVert" wrap="square" rtlCol="0">
              <a:spAutoFit/>
            </a:bodyPr>
            <a:lstStyle/>
            <a:p>
              <a:r>
                <a:rPr lang="zh-CN" altLang="en-US" sz="1400" b="1" dirty="0">
                  <a:solidFill>
                    <a:schemeClr val="bg1"/>
                  </a:solidFill>
                </a:rPr>
                <a:t>数据资源层</a:t>
              </a:r>
              <a:endParaRPr lang="zh-CN" altLang="en-US" sz="1400" b="1" dirty="0">
                <a:solidFill>
                  <a:schemeClr val="bg1"/>
                </a:solidFill>
              </a:endParaRPr>
            </a:p>
          </p:txBody>
        </p:sp>
        <p:sp>
          <p:nvSpPr>
            <p:cNvPr id="30" name="矩形 29"/>
            <p:cNvSpPr/>
            <p:nvPr/>
          </p:nvSpPr>
          <p:spPr>
            <a:xfrm>
              <a:off x="830220" y="2030309"/>
              <a:ext cx="492125" cy="2403224"/>
            </a:xfrm>
            <a:prstGeom prst="rect">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52"/>
            <p:cNvSpPr txBox="1"/>
            <p:nvPr/>
          </p:nvSpPr>
          <p:spPr>
            <a:xfrm>
              <a:off x="879507" y="2696598"/>
              <a:ext cx="411573" cy="1138718"/>
            </a:xfrm>
            <a:prstGeom prst="rect">
              <a:avLst/>
            </a:prstGeom>
            <a:noFill/>
          </p:spPr>
          <p:txBody>
            <a:bodyPr vert="eaVert" wrap="square" rtlCol="0">
              <a:spAutoFit/>
            </a:bodyPr>
            <a:lstStyle/>
            <a:p>
              <a:r>
                <a:rPr lang="zh-CN" altLang="en-US" sz="1400" b="1" dirty="0">
                  <a:solidFill>
                    <a:schemeClr val="bg1"/>
                  </a:solidFill>
                </a:rPr>
                <a:t>业务应用层</a:t>
              </a:r>
              <a:endParaRPr lang="zh-CN" altLang="en-US" sz="1400" b="1" dirty="0">
                <a:solidFill>
                  <a:schemeClr val="bg1"/>
                </a:solidFill>
              </a:endParaRPr>
            </a:p>
          </p:txBody>
        </p:sp>
        <p:sp>
          <p:nvSpPr>
            <p:cNvPr id="32" name="矩形 31"/>
            <p:cNvSpPr/>
            <p:nvPr/>
          </p:nvSpPr>
          <p:spPr>
            <a:xfrm>
              <a:off x="1332639" y="1065605"/>
              <a:ext cx="6826483" cy="947681"/>
            </a:xfrm>
            <a:prstGeom prst="rect">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bwMode="auto">
            <a:xfrm>
              <a:off x="8173795" y="1071208"/>
              <a:ext cx="443865" cy="5397631"/>
            </a:xfrm>
            <a:prstGeom prst="rect">
              <a:avLst/>
            </a:prstGeom>
            <a:solidFill>
              <a:srgbClr val="FD9E32"/>
            </a:solidFill>
            <a:ln w="12700">
              <a:noFill/>
              <a:bevel/>
            </a:ln>
            <a:effectLst/>
          </p:spPr>
          <p:txBody>
            <a:bodyPr vert="eaVert" wrap="square" lIns="91440" tIns="45720" rIns="91440" bIns="45720" numCol="1" rtlCol="0" anchor="ctr" anchorCtr="0" compatLnSpc="0">
              <a:noAutofit/>
            </a:bodyPr>
            <a:lstStyle/>
            <a:p>
              <a:pPr lvl="0" algn="ctr">
                <a:buClrTx/>
                <a:buSzTx/>
              </a:pPr>
              <a:endParaRPr lang="zh-CN" altLang="en-US" sz="2000" b="1">
                <a:solidFill>
                  <a:schemeClr val="bg1"/>
                </a:solidFill>
                <a:latin typeface="微软雅黑" panose="020B0503020204020204" pitchFamily="34" charset="-122"/>
                <a:ea typeface="微软雅黑" panose="020B0503020204020204" pitchFamily="34" charset="-122"/>
                <a:sym typeface="+mn-ea"/>
              </a:endParaRPr>
            </a:p>
          </p:txBody>
        </p:sp>
        <p:sp>
          <p:nvSpPr>
            <p:cNvPr id="34" name="TextBox 56"/>
            <p:cNvSpPr txBox="1"/>
            <p:nvPr/>
          </p:nvSpPr>
          <p:spPr>
            <a:xfrm>
              <a:off x="8121287" y="2665693"/>
              <a:ext cx="538918" cy="1767840"/>
            </a:xfrm>
            <a:prstGeom prst="rect">
              <a:avLst/>
            </a:prstGeom>
            <a:noFill/>
            <a:extLst>
              <a:ext uri="{909E8E84-426E-40DD-AFC4-6F175D3DCCD1}">
                <a14:hiddenFill xmlns:a14="http://schemas.microsoft.com/office/drawing/2010/main">
                  <a:solidFill>
                    <a:srgbClr val="115CAA"/>
                  </a:solidFill>
                </a14:hiddenFill>
              </a:ext>
            </a:extLst>
          </p:spPr>
          <p:txBody>
            <a:bodyPr vert="eaVert" wrap="square" rtlCol="0">
              <a:spAutoFit/>
            </a:bodyPr>
            <a:lstStyle/>
            <a:p>
              <a:r>
                <a:rPr lang="zh-CN" altLang="en-US" sz="2200" dirty="0">
                  <a:solidFill>
                    <a:schemeClr val="bg1"/>
                  </a:solidFill>
                  <a:latin typeface="+mn-ea"/>
                  <a:ea typeface="+mn-ea"/>
                </a:rPr>
                <a:t>工程管理体系</a:t>
              </a:r>
              <a:endParaRPr lang="zh-CN" altLang="en-US" sz="2200" dirty="0">
                <a:solidFill>
                  <a:schemeClr val="bg1"/>
                </a:solidFill>
                <a:latin typeface="+mn-ea"/>
                <a:ea typeface="+mn-ea"/>
              </a:endParaRPr>
            </a:p>
          </p:txBody>
        </p:sp>
        <p:sp>
          <p:nvSpPr>
            <p:cNvPr id="35" name="矩形 34"/>
            <p:cNvSpPr/>
            <p:nvPr/>
          </p:nvSpPr>
          <p:spPr bwMode="auto">
            <a:xfrm>
              <a:off x="8625915" y="1071208"/>
              <a:ext cx="443865" cy="5397631"/>
            </a:xfrm>
            <a:prstGeom prst="rect">
              <a:avLst/>
            </a:prstGeom>
            <a:solidFill>
              <a:srgbClr val="FD9E32"/>
            </a:solidFill>
            <a:ln w="12700">
              <a:noFill/>
              <a:bevel/>
            </a:ln>
            <a:effectLst/>
          </p:spPr>
          <p:txBody>
            <a:bodyPr vert="eaVert" wrap="square" lIns="91440" tIns="45720" rIns="91440" bIns="45720" numCol="1" rtlCol="0" anchor="ctr" anchorCtr="0" compatLnSpc="0">
              <a:noAutofit/>
            </a:bodyPr>
            <a:lstStyle/>
            <a:p>
              <a:pPr lvl="0" algn="ctr">
                <a:buClrTx/>
                <a:buSzTx/>
              </a:pPr>
              <a:endParaRPr lang="zh-CN" altLang="en-US" sz="2000" b="1">
                <a:solidFill>
                  <a:schemeClr val="bg1"/>
                </a:solidFill>
                <a:latin typeface="微软雅黑" panose="020B0503020204020204" pitchFamily="34" charset="-122"/>
                <a:ea typeface="微软雅黑" panose="020B0503020204020204" pitchFamily="34" charset="-122"/>
                <a:sym typeface="+mn-ea"/>
              </a:endParaRPr>
            </a:p>
          </p:txBody>
        </p:sp>
        <p:sp>
          <p:nvSpPr>
            <p:cNvPr id="36" name="TextBox 59"/>
            <p:cNvSpPr txBox="1"/>
            <p:nvPr/>
          </p:nvSpPr>
          <p:spPr>
            <a:xfrm>
              <a:off x="8574042" y="2665693"/>
              <a:ext cx="538918" cy="1767840"/>
            </a:xfrm>
            <a:prstGeom prst="rect">
              <a:avLst/>
            </a:prstGeom>
            <a:noFill/>
            <a:extLst>
              <a:ext uri="{909E8E84-426E-40DD-AFC4-6F175D3DCCD1}">
                <a14:hiddenFill xmlns:a14="http://schemas.microsoft.com/office/drawing/2010/main">
                  <a:solidFill>
                    <a:srgbClr val="115CAA"/>
                  </a:solidFill>
                </a14:hiddenFill>
              </a:ext>
            </a:extLst>
          </p:spPr>
          <p:txBody>
            <a:bodyPr vert="eaVert" wrap="square" rtlCol="0">
              <a:spAutoFit/>
            </a:bodyPr>
            <a:lstStyle/>
            <a:p>
              <a:r>
                <a:rPr lang="zh-CN" altLang="en-US" sz="2200" dirty="0">
                  <a:solidFill>
                    <a:schemeClr val="bg1"/>
                  </a:solidFill>
                  <a:latin typeface="+mn-ea"/>
                </a:rPr>
                <a:t>安全保障体系</a:t>
              </a:r>
              <a:endParaRPr lang="zh-CN" altLang="en-US" sz="2200" dirty="0">
                <a:solidFill>
                  <a:schemeClr val="bg1"/>
                </a:solidFill>
                <a:latin typeface="+mn-ea"/>
              </a:endParaRPr>
            </a:p>
          </p:txBody>
        </p:sp>
        <p:sp>
          <p:nvSpPr>
            <p:cNvPr id="37" name="矩形 36"/>
            <p:cNvSpPr/>
            <p:nvPr/>
          </p:nvSpPr>
          <p:spPr>
            <a:xfrm>
              <a:off x="1343366" y="2028623"/>
              <a:ext cx="6821720" cy="1709420"/>
            </a:xfrm>
            <a:prstGeom prst="rect">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1330605" y="5442029"/>
              <a:ext cx="6828517" cy="1036531"/>
            </a:xfrm>
            <a:prstGeom prst="rect">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1337580" y="3800154"/>
              <a:ext cx="6821542" cy="633335"/>
            </a:xfrm>
            <a:prstGeom prst="rect">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786174" y="2676735"/>
              <a:ext cx="1519604" cy="348921"/>
            </a:xfrm>
            <a:prstGeom prst="rect">
              <a:avLst/>
            </a:prstGeom>
          </p:spPr>
          <p:txBody>
            <a:bodyPr wrap="square">
              <a:spAutoFit/>
            </a:bodyPr>
            <a:lstStyle/>
            <a:p>
              <a:pPr algn="ctr"/>
              <a:r>
                <a:rPr lang="zh-CN" altLang="en-US" sz="1600" dirty="0">
                  <a:solidFill>
                    <a:schemeClr val="bg1"/>
                  </a:solidFill>
                  <a:latin typeface="黑体" panose="02010609060101010101" charset="-122"/>
                  <a:ea typeface="黑体" panose="02010609060101010101" charset="-122"/>
                </a:rPr>
                <a:t>志愿者管理</a:t>
              </a:r>
              <a:endParaRPr lang="en-US" altLang="zh-CN" sz="1600" dirty="0">
                <a:solidFill>
                  <a:schemeClr val="bg1"/>
                </a:solidFill>
                <a:latin typeface="黑体" panose="02010609060101010101" charset="-122"/>
                <a:ea typeface="黑体" panose="02010609060101010101" charset="-122"/>
              </a:endParaRPr>
            </a:p>
          </p:txBody>
        </p:sp>
        <p:sp>
          <p:nvSpPr>
            <p:cNvPr id="41" name="矩形 40"/>
            <p:cNvSpPr/>
            <p:nvPr/>
          </p:nvSpPr>
          <p:spPr>
            <a:xfrm>
              <a:off x="1505890" y="3781982"/>
              <a:ext cx="1626600" cy="361406"/>
            </a:xfrm>
            <a:prstGeom prst="rect">
              <a:avLst/>
            </a:prstGeom>
          </p:spPr>
          <p:txBody>
            <a:bodyPr wrap="square">
              <a:spAutoFit/>
            </a:bodyPr>
            <a:lstStyle/>
            <a:p>
              <a:pPr lvl="0" algn="ctr">
                <a:lnSpc>
                  <a:spcPct val="120000"/>
                </a:lnSpc>
                <a:buClrTx/>
                <a:buSzTx/>
              </a:pPr>
              <a:r>
                <a:rPr lang="zh-CN" altLang="en-US" sz="1400" dirty="0">
                  <a:solidFill>
                    <a:schemeClr val="bg1"/>
                  </a:solidFill>
                  <a:latin typeface="黑体" panose="02010609060101010101" charset="-122"/>
                  <a:ea typeface="黑体" panose="02010609060101010101" charset="-122"/>
                  <a:sym typeface="+mn-ea"/>
                </a:rPr>
                <a:t>门户管理组件集</a:t>
              </a:r>
              <a:endParaRPr lang="zh-CN" altLang="en-US" sz="1400" dirty="0">
                <a:solidFill>
                  <a:schemeClr val="bg1"/>
                </a:solidFill>
                <a:latin typeface="黑体" panose="02010609060101010101" charset="-122"/>
                <a:ea typeface="黑体" panose="02010609060101010101" charset="-122"/>
                <a:sym typeface="+mn-ea"/>
              </a:endParaRPr>
            </a:p>
          </p:txBody>
        </p:sp>
        <p:sp>
          <p:nvSpPr>
            <p:cNvPr id="42" name="矩形 41"/>
            <p:cNvSpPr/>
            <p:nvPr/>
          </p:nvSpPr>
          <p:spPr>
            <a:xfrm>
              <a:off x="2951975" y="3781982"/>
              <a:ext cx="1635133" cy="361406"/>
            </a:xfrm>
            <a:prstGeom prst="rect">
              <a:avLst/>
            </a:prstGeom>
          </p:spPr>
          <p:txBody>
            <a:bodyPr wrap="square">
              <a:spAutoFit/>
            </a:bodyPr>
            <a:lstStyle/>
            <a:p>
              <a:pPr lvl="0" algn="ctr">
                <a:lnSpc>
                  <a:spcPct val="120000"/>
                </a:lnSpc>
                <a:buClrTx/>
                <a:buSzTx/>
              </a:pPr>
              <a:r>
                <a:rPr lang="zh-CN" altLang="en-US" sz="1400" dirty="0">
                  <a:solidFill>
                    <a:schemeClr val="bg1"/>
                  </a:solidFill>
                  <a:latin typeface="黑体" panose="02010609060101010101" charset="-122"/>
                  <a:ea typeface="黑体" panose="02010609060101010101" charset="-122"/>
                  <a:sym typeface="+mn-ea"/>
                </a:rPr>
                <a:t>统一认证组件集</a:t>
              </a:r>
              <a:endParaRPr lang="zh-CN" altLang="en-US" sz="1400" dirty="0">
                <a:solidFill>
                  <a:schemeClr val="bg1"/>
                </a:solidFill>
                <a:latin typeface="黑体" panose="02010609060101010101" charset="-122"/>
                <a:ea typeface="黑体" panose="02010609060101010101" charset="-122"/>
                <a:sym typeface="+mn-ea"/>
              </a:endParaRPr>
            </a:p>
          </p:txBody>
        </p:sp>
        <p:sp>
          <p:nvSpPr>
            <p:cNvPr id="43" name="矩形 42"/>
            <p:cNvSpPr/>
            <p:nvPr/>
          </p:nvSpPr>
          <p:spPr>
            <a:xfrm>
              <a:off x="4586452" y="3795124"/>
              <a:ext cx="1519604" cy="361406"/>
            </a:xfrm>
            <a:prstGeom prst="rect">
              <a:avLst/>
            </a:prstGeom>
          </p:spPr>
          <p:txBody>
            <a:bodyPr wrap="square">
              <a:spAutoFit/>
            </a:bodyPr>
            <a:lstStyle/>
            <a:p>
              <a:pPr lvl="0" algn="ctr">
                <a:lnSpc>
                  <a:spcPct val="120000"/>
                </a:lnSpc>
                <a:buClrTx/>
                <a:buSzTx/>
              </a:pPr>
              <a:r>
                <a:rPr lang="zh-CN" altLang="en-US" sz="1400" dirty="0">
                  <a:solidFill>
                    <a:schemeClr val="bg1"/>
                  </a:solidFill>
                  <a:latin typeface="黑体" panose="02010609060101010101" charset="-122"/>
                  <a:ea typeface="黑体" panose="02010609060101010101" charset="-122"/>
                  <a:sym typeface="+mn-ea"/>
                </a:rPr>
                <a:t>第三方平台接入</a:t>
              </a:r>
              <a:endParaRPr lang="zh-CN" altLang="en-US" sz="1400" dirty="0">
                <a:solidFill>
                  <a:schemeClr val="bg1"/>
                </a:solidFill>
                <a:latin typeface="黑体" panose="02010609060101010101" charset="-122"/>
                <a:ea typeface="黑体" panose="02010609060101010101" charset="-122"/>
                <a:sym typeface="+mn-ea"/>
              </a:endParaRPr>
            </a:p>
          </p:txBody>
        </p:sp>
        <p:sp>
          <p:nvSpPr>
            <p:cNvPr id="44" name="矩形 43"/>
            <p:cNvSpPr/>
            <p:nvPr/>
          </p:nvSpPr>
          <p:spPr>
            <a:xfrm>
              <a:off x="6106713" y="3793810"/>
              <a:ext cx="1910172" cy="361406"/>
            </a:xfrm>
            <a:prstGeom prst="rect">
              <a:avLst/>
            </a:prstGeom>
          </p:spPr>
          <p:txBody>
            <a:bodyPr wrap="square">
              <a:spAutoFit/>
            </a:bodyPr>
            <a:lstStyle/>
            <a:p>
              <a:pPr lvl="0" algn="ctr">
                <a:lnSpc>
                  <a:spcPct val="120000"/>
                </a:lnSpc>
                <a:buClrTx/>
                <a:buSzTx/>
              </a:pPr>
              <a:r>
                <a:rPr lang="zh-CN" altLang="en-US" sz="1400" dirty="0">
                  <a:solidFill>
                    <a:schemeClr val="bg1"/>
                  </a:solidFill>
                  <a:latin typeface="黑体" panose="02010609060101010101" charset="-122"/>
                  <a:ea typeface="黑体" panose="02010609060101010101" charset="-122"/>
                  <a:sym typeface="+mn-ea"/>
                </a:rPr>
                <a:t>数据共享交换组件集</a:t>
              </a:r>
              <a:endParaRPr lang="zh-CN" altLang="en-US" sz="1400" dirty="0">
                <a:solidFill>
                  <a:schemeClr val="bg1"/>
                </a:solidFill>
                <a:latin typeface="黑体" panose="02010609060101010101" charset="-122"/>
                <a:ea typeface="黑体" panose="02010609060101010101" charset="-122"/>
                <a:sym typeface="+mn-ea"/>
              </a:endParaRPr>
            </a:p>
          </p:txBody>
        </p:sp>
        <p:sp>
          <p:nvSpPr>
            <p:cNvPr id="45" name="矩形 44"/>
            <p:cNvSpPr/>
            <p:nvPr/>
          </p:nvSpPr>
          <p:spPr>
            <a:xfrm>
              <a:off x="1510485" y="4078992"/>
              <a:ext cx="1622005" cy="361406"/>
            </a:xfrm>
            <a:prstGeom prst="rect">
              <a:avLst/>
            </a:prstGeom>
          </p:spPr>
          <p:txBody>
            <a:bodyPr wrap="square">
              <a:spAutoFit/>
            </a:bodyPr>
            <a:lstStyle/>
            <a:p>
              <a:pPr lvl="0" algn="ctr">
                <a:lnSpc>
                  <a:spcPct val="120000"/>
                </a:lnSpc>
                <a:buClrTx/>
                <a:buSzTx/>
              </a:pPr>
              <a:r>
                <a:rPr lang="zh-CN" altLang="en-US" sz="1400" dirty="0">
                  <a:solidFill>
                    <a:schemeClr val="bg1"/>
                  </a:solidFill>
                  <a:latin typeface="黑体" panose="02010609060101010101" charset="-122"/>
                  <a:ea typeface="黑体" panose="02010609060101010101" charset="-122"/>
                  <a:sym typeface="+mn-ea"/>
                </a:rPr>
                <a:t>数据管理组件集</a:t>
              </a:r>
              <a:endParaRPr lang="zh-CN" altLang="en-US" sz="1400" dirty="0">
                <a:solidFill>
                  <a:schemeClr val="bg1"/>
                </a:solidFill>
                <a:latin typeface="黑体" panose="02010609060101010101" charset="-122"/>
                <a:ea typeface="黑体" panose="02010609060101010101" charset="-122"/>
                <a:sym typeface="+mn-ea"/>
              </a:endParaRPr>
            </a:p>
          </p:txBody>
        </p:sp>
        <p:sp>
          <p:nvSpPr>
            <p:cNvPr id="46" name="矩形 45"/>
            <p:cNvSpPr/>
            <p:nvPr/>
          </p:nvSpPr>
          <p:spPr>
            <a:xfrm>
              <a:off x="2951975" y="4078992"/>
              <a:ext cx="1707339" cy="361406"/>
            </a:xfrm>
            <a:prstGeom prst="rect">
              <a:avLst/>
            </a:prstGeom>
          </p:spPr>
          <p:txBody>
            <a:bodyPr wrap="square">
              <a:spAutoFit/>
            </a:bodyPr>
            <a:lstStyle/>
            <a:p>
              <a:pPr lvl="0" algn="ctr">
                <a:lnSpc>
                  <a:spcPct val="120000"/>
                </a:lnSpc>
                <a:buClrTx/>
                <a:buSzTx/>
              </a:pPr>
              <a:r>
                <a:rPr lang="zh-CN" altLang="en-US" sz="1400" dirty="0">
                  <a:solidFill>
                    <a:schemeClr val="bg1"/>
                  </a:solidFill>
                  <a:latin typeface="黑体" panose="02010609060101010101" charset="-122"/>
                  <a:ea typeface="黑体" panose="02010609060101010101" charset="-122"/>
                  <a:sym typeface="+mn-ea"/>
                </a:rPr>
                <a:t>大数据支撑组件集</a:t>
              </a:r>
              <a:endParaRPr lang="zh-CN" altLang="en-US" sz="1400" dirty="0">
                <a:solidFill>
                  <a:schemeClr val="bg1"/>
                </a:solidFill>
                <a:latin typeface="黑体" panose="02010609060101010101" charset="-122"/>
                <a:ea typeface="黑体" panose="02010609060101010101" charset="-122"/>
                <a:sym typeface="+mn-ea"/>
              </a:endParaRPr>
            </a:p>
          </p:txBody>
        </p:sp>
        <p:sp>
          <p:nvSpPr>
            <p:cNvPr id="47" name="矩形 46"/>
            <p:cNvSpPr/>
            <p:nvPr/>
          </p:nvSpPr>
          <p:spPr>
            <a:xfrm>
              <a:off x="4560196" y="4071107"/>
              <a:ext cx="1545861" cy="361406"/>
            </a:xfrm>
            <a:prstGeom prst="rect">
              <a:avLst/>
            </a:prstGeom>
          </p:spPr>
          <p:txBody>
            <a:bodyPr wrap="square">
              <a:spAutoFit/>
            </a:bodyPr>
            <a:lstStyle/>
            <a:p>
              <a:pPr lvl="0" algn="ctr">
                <a:lnSpc>
                  <a:spcPct val="120000"/>
                </a:lnSpc>
                <a:buClrTx/>
                <a:buSzTx/>
              </a:pPr>
              <a:r>
                <a:rPr lang="zh-CN" altLang="en-US" sz="1400" dirty="0">
                  <a:solidFill>
                    <a:schemeClr val="bg1"/>
                  </a:solidFill>
                  <a:latin typeface="黑体" panose="02010609060101010101" charset="-122"/>
                  <a:ea typeface="黑体" panose="02010609060101010101" charset="-122"/>
                  <a:sym typeface="+mn-ea"/>
                </a:rPr>
                <a:t>综合支撑组件集</a:t>
              </a:r>
              <a:endParaRPr lang="zh-CN" altLang="en-US" sz="1400" dirty="0">
                <a:solidFill>
                  <a:schemeClr val="bg1"/>
                </a:solidFill>
                <a:latin typeface="黑体" panose="02010609060101010101" charset="-122"/>
                <a:ea typeface="黑体" panose="02010609060101010101" charset="-122"/>
                <a:sym typeface="+mn-ea"/>
              </a:endParaRPr>
            </a:p>
          </p:txBody>
        </p:sp>
        <p:sp>
          <p:nvSpPr>
            <p:cNvPr id="48" name="矩形 47"/>
            <p:cNvSpPr/>
            <p:nvPr/>
          </p:nvSpPr>
          <p:spPr>
            <a:xfrm>
              <a:off x="6106713" y="4072421"/>
              <a:ext cx="1910172" cy="361406"/>
            </a:xfrm>
            <a:prstGeom prst="rect">
              <a:avLst/>
            </a:prstGeom>
          </p:spPr>
          <p:txBody>
            <a:bodyPr wrap="square">
              <a:spAutoFit/>
            </a:bodyPr>
            <a:lstStyle/>
            <a:p>
              <a:pPr lvl="0" algn="ctr">
                <a:lnSpc>
                  <a:spcPct val="120000"/>
                </a:lnSpc>
                <a:buClrTx/>
                <a:buSzTx/>
              </a:pPr>
              <a:r>
                <a:rPr lang="zh-CN" altLang="en-US" sz="1400" dirty="0">
                  <a:solidFill>
                    <a:schemeClr val="bg1"/>
                  </a:solidFill>
                  <a:latin typeface="黑体" panose="02010609060101010101" charset="-122"/>
                  <a:ea typeface="黑体" panose="02010609060101010101" charset="-122"/>
                  <a:sym typeface="+mn-ea"/>
                </a:rPr>
                <a:t>综合运维管理组件集</a:t>
              </a:r>
              <a:endParaRPr lang="zh-CN" altLang="en-US" sz="1400" dirty="0">
                <a:solidFill>
                  <a:schemeClr val="bg1"/>
                </a:solidFill>
                <a:latin typeface="黑体" panose="02010609060101010101" charset="-122"/>
                <a:ea typeface="黑体" panose="02010609060101010101" charset="-122"/>
                <a:sym typeface="+mn-ea"/>
              </a:endParaRPr>
            </a:p>
          </p:txBody>
        </p:sp>
        <p:sp>
          <p:nvSpPr>
            <p:cNvPr id="52" name="矩形 51"/>
            <p:cNvSpPr/>
            <p:nvPr/>
          </p:nvSpPr>
          <p:spPr>
            <a:xfrm>
              <a:off x="4694101" y="4939139"/>
              <a:ext cx="1438208" cy="361406"/>
            </a:xfrm>
            <a:prstGeom prst="rect">
              <a:avLst/>
            </a:prstGeom>
          </p:spPr>
          <p:txBody>
            <a:bodyPr wrap="square">
              <a:spAutoFit/>
            </a:bodyPr>
            <a:lstStyle/>
            <a:p>
              <a:pPr lvl="0" algn="ctr">
                <a:lnSpc>
                  <a:spcPct val="120000"/>
                </a:lnSpc>
                <a:buClrTx/>
                <a:buSzTx/>
              </a:pPr>
              <a:r>
                <a:rPr lang="zh-CN" altLang="en-US" sz="1400" dirty="0">
                  <a:latin typeface="微软雅黑" panose="020B0503020204020204" pitchFamily="34" charset="-122"/>
                  <a:ea typeface="微软雅黑" panose="020B0503020204020204" pitchFamily="34" charset="-122"/>
                  <a:sym typeface="+mn-ea"/>
                </a:rPr>
                <a:t>结构化数据库</a:t>
              </a:r>
              <a:endParaRPr lang="zh-CN" altLang="en-US" sz="1400" dirty="0">
                <a:latin typeface="微软雅黑" panose="020B0503020204020204" pitchFamily="34" charset="-122"/>
                <a:ea typeface="微软雅黑" panose="020B0503020204020204" pitchFamily="34" charset="-122"/>
                <a:sym typeface="+mn-ea"/>
              </a:endParaRPr>
            </a:p>
          </p:txBody>
        </p:sp>
        <p:pic>
          <p:nvPicPr>
            <p:cNvPr id="5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3866" y="4651181"/>
              <a:ext cx="632459" cy="47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矩形 54"/>
            <p:cNvSpPr/>
            <p:nvPr/>
          </p:nvSpPr>
          <p:spPr>
            <a:xfrm>
              <a:off x="6546643" y="5075253"/>
              <a:ext cx="1261884" cy="361406"/>
            </a:xfrm>
            <a:prstGeom prst="rect">
              <a:avLst/>
            </a:prstGeom>
          </p:spPr>
          <p:txBody>
            <a:bodyPr wrap="square">
              <a:spAutoFit/>
            </a:bodyPr>
            <a:lstStyle/>
            <a:p>
              <a:pPr lvl="0" algn="ctr">
                <a:lnSpc>
                  <a:spcPct val="120000"/>
                </a:lnSpc>
                <a:buClrTx/>
                <a:buSzTx/>
              </a:pPr>
              <a:r>
                <a:rPr lang="zh-CN" altLang="en-US" sz="1400" b="1" dirty="0">
                  <a:solidFill>
                    <a:srgbClr val="239DD9"/>
                  </a:solidFill>
                  <a:latin typeface="微软雅黑" panose="020B0503020204020204" pitchFamily="34" charset="-122"/>
                  <a:ea typeface="微软雅黑" panose="020B0503020204020204" pitchFamily="34" charset="-122"/>
                  <a:sym typeface="+mn-ea"/>
                </a:rPr>
                <a:t>非结构化数据</a:t>
              </a:r>
              <a:endParaRPr lang="zh-CN" altLang="en-US" sz="1400" b="1" dirty="0">
                <a:solidFill>
                  <a:srgbClr val="239DD9"/>
                </a:solidFill>
                <a:latin typeface="微软雅黑" panose="020B0503020204020204" pitchFamily="34" charset="-122"/>
                <a:ea typeface="微软雅黑" panose="020B0503020204020204" pitchFamily="34" charset="-122"/>
                <a:sym typeface="+mn-ea"/>
              </a:endParaRPr>
            </a:p>
          </p:txBody>
        </p:sp>
        <p:sp>
          <p:nvSpPr>
            <p:cNvPr id="56" name="圆角矩形 16"/>
            <p:cNvSpPr/>
            <p:nvPr/>
          </p:nvSpPr>
          <p:spPr>
            <a:xfrm>
              <a:off x="1637749" y="5485182"/>
              <a:ext cx="5677460" cy="385765"/>
            </a:xfrm>
            <a:prstGeom prst="roundRect">
              <a:avLst/>
            </a:prstGeom>
            <a:solidFill>
              <a:srgbClr val="CA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7" name="矩形 56"/>
            <p:cNvSpPr/>
            <p:nvPr/>
          </p:nvSpPr>
          <p:spPr>
            <a:xfrm>
              <a:off x="3428534" y="5485192"/>
              <a:ext cx="2756293" cy="438287"/>
            </a:xfrm>
            <a:prstGeom prst="rect">
              <a:avLst/>
            </a:prstGeom>
          </p:spPr>
          <p:txBody>
            <a:bodyPr wrap="square">
              <a:spAutoFit/>
            </a:bodyPr>
            <a:lstStyle/>
            <a:p>
              <a:pPr lvl="0" algn="ctr">
                <a:lnSpc>
                  <a:spcPct val="120000"/>
                </a:lnSpc>
                <a:buClrTx/>
                <a:buSzTx/>
              </a:pPr>
              <a:r>
                <a:rPr lang="zh-CN" altLang="en-US" b="1" dirty="0">
                  <a:latin typeface="微软雅黑" panose="020B0503020204020204" pitchFamily="34" charset="-122"/>
                  <a:ea typeface="微软雅黑" panose="020B0503020204020204" pitchFamily="34" charset="-122"/>
                  <a:sym typeface="+mn-ea"/>
                </a:rPr>
                <a:t>云计算资源调度平台</a:t>
              </a:r>
              <a:endParaRPr lang="zh-CN" altLang="en-US" b="1" dirty="0">
                <a:latin typeface="微软雅黑" panose="020B0503020204020204" pitchFamily="34" charset="-122"/>
                <a:ea typeface="微软雅黑" panose="020B0503020204020204" pitchFamily="34" charset="-122"/>
                <a:sym typeface="+mn-ea"/>
              </a:endParaRPr>
            </a:p>
          </p:txBody>
        </p:sp>
        <p:sp>
          <p:nvSpPr>
            <p:cNvPr id="58" name="矩形 57"/>
            <p:cNvSpPr/>
            <p:nvPr/>
          </p:nvSpPr>
          <p:spPr>
            <a:xfrm>
              <a:off x="1522957" y="5993132"/>
              <a:ext cx="837587" cy="399518"/>
            </a:xfrm>
            <a:prstGeom prst="rect">
              <a:avLst/>
            </a:prstGeom>
          </p:spPr>
          <p:txBody>
            <a:bodyPr wrap="square">
              <a:spAutoFit/>
            </a:bodyPr>
            <a:lstStyle/>
            <a:p>
              <a:pPr lvl="0" algn="ctr">
                <a:lnSpc>
                  <a:spcPct val="120000"/>
                </a:lnSpc>
                <a:buClrTx/>
                <a:buSzTx/>
              </a:pPr>
              <a:r>
                <a:rPr lang="zh-CN" altLang="en-US" sz="1600" b="1" dirty="0">
                  <a:solidFill>
                    <a:srgbClr val="239DD9"/>
                  </a:solidFill>
                  <a:latin typeface="微软雅黑" panose="020B0503020204020204" pitchFamily="34" charset="-122"/>
                  <a:ea typeface="微软雅黑" panose="020B0503020204020204" pitchFamily="34" charset="-122"/>
                  <a:sym typeface="+mn-ea"/>
                </a:rPr>
                <a:t>主机</a:t>
              </a:r>
              <a:endParaRPr lang="zh-CN" altLang="en-US" sz="1600" b="1" dirty="0">
                <a:solidFill>
                  <a:srgbClr val="239DD9"/>
                </a:solidFill>
                <a:latin typeface="微软雅黑" panose="020B0503020204020204" pitchFamily="34" charset="-122"/>
                <a:ea typeface="微软雅黑" panose="020B0503020204020204" pitchFamily="34" charset="-122"/>
                <a:sym typeface="+mn-ea"/>
              </a:endParaRPr>
            </a:p>
          </p:txBody>
        </p:sp>
        <p:sp>
          <p:nvSpPr>
            <p:cNvPr id="59" name="矩形 58"/>
            <p:cNvSpPr/>
            <p:nvPr/>
          </p:nvSpPr>
          <p:spPr>
            <a:xfrm>
              <a:off x="3131833" y="5993132"/>
              <a:ext cx="722715" cy="399518"/>
            </a:xfrm>
            <a:prstGeom prst="rect">
              <a:avLst/>
            </a:prstGeom>
          </p:spPr>
          <p:txBody>
            <a:bodyPr wrap="square">
              <a:spAutoFit/>
            </a:bodyPr>
            <a:lstStyle/>
            <a:p>
              <a:pPr lvl="0" algn="ctr">
                <a:lnSpc>
                  <a:spcPct val="120000"/>
                </a:lnSpc>
                <a:buClrTx/>
                <a:buSzTx/>
              </a:pPr>
              <a:r>
                <a:rPr lang="zh-CN" altLang="en-US" sz="1600" b="1" dirty="0">
                  <a:solidFill>
                    <a:srgbClr val="239DD9"/>
                  </a:solidFill>
                  <a:latin typeface="微软雅黑" panose="020B0503020204020204" pitchFamily="34" charset="-122"/>
                  <a:ea typeface="微软雅黑" panose="020B0503020204020204" pitchFamily="34" charset="-122"/>
                  <a:sym typeface="+mn-ea"/>
                </a:rPr>
                <a:t>存储</a:t>
              </a:r>
              <a:endParaRPr lang="zh-CN" altLang="en-US" sz="1600" b="1" dirty="0">
                <a:solidFill>
                  <a:srgbClr val="239DD9"/>
                </a:solidFill>
                <a:latin typeface="微软雅黑" panose="020B0503020204020204" pitchFamily="34" charset="-122"/>
                <a:ea typeface="微软雅黑" panose="020B0503020204020204" pitchFamily="34" charset="-122"/>
                <a:sym typeface="+mn-ea"/>
              </a:endParaRPr>
            </a:p>
          </p:txBody>
        </p:sp>
        <p:sp>
          <p:nvSpPr>
            <p:cNvPr id="60" name="矩形 59"/>
            <p:cNvSpPr/>
            <p:nvPr/>
          </p:nvSpPr>
          <p:spPr>
            <a:xfrm>
              <a:off x="5192981" y="5993132"/>
              <a:ext cx="748315" cy="399518"/>
            </a:xfrm>
            <a:prstGeom prst="rect">
              <a:avLst/>
            </a:prstGeom>
          </p:spPr>
          <p:txBody>
            <a:bodyPr wrap="square">
              <a:spAutoFit/>
            </a:bodyPr>
            <a:lstStyle/>
            <a:p>
              <a:pPr lvl="0" algn="ctr">
                <a:lnSpc>
                  <a:spcPct val="120000"/>
                </a:lnSpc>
                <a:buClrTx/>
                <a:buSzTx/>
              </a:pPr>
              <a:r>
                <a:rPr lang="zh-CN" altLang="en-US" sz="1600" b="1" dirty="0">
                  <a:solidFill>
                    <a:srgbClr val="239DD9"/>
                  </a:solidFill>
                  <a:latin typeface="微软雅黑" panose="020B0503020204020204" pitchFamily="34" charset="-122"/>
                  <a:ea typeface="微软雅黑" panose="020B0503020204020204" pitchFamily="34" charset="-122"/>
                  <a:sym typeface="+mn-ea"/>
                </a:rPr>
                <a:t>网络</a:t>
              </a:r>
              <a:endParaRPr lang="zh-CN" altLang="en-US" sz="1600" b="1" dirty="0">
                <a:solidFill>
                  <a:srgbClr val="239DD9"/>
                </a:solidFill>
                <a:latin typeface="微软雅黑" panose="020B0503020204020204" pitchFamily="34" charset="-122"/>
                <a:ea typeface="微软雅黑" panose="020B0503020204020204" pitchFamily="34" charset="-122"/>
                <a:sym typeface="+mn-ea"/>
              </a:endParaRPr>
            </a:p>
          </p:txBody>
        </p:sp>
        <p:sp>
          <p:nvSpPr>
            <p:cNvPr id="61" name="矩形 60"/>
            <p:cNvSpPr/>
            <p:nvPr/>
          </p:nvSpPr>
          <p:spPr>
            <a:xfrm>
              <a:off x="7017819" y="5968162"/>
              <a:ext cx="889444" cy="399518"/>
            </a:xfrm>
            <a:prstGeom prst="rect">
              <a:avLst/>
            </a:prstGeom>
          </p:spPr>
          <p:txBody>
            <a:bodyPr wrap="square">
              <a:spAutoFit/>
            </a:bodyPr>
            <a:lstStyle/>
            <a:p>
              <a:pPr lvl="0" algn="ctr">
                <a:lnSpc>
                  <a:spcPct val="120000"/>
                </a:lnSpc>
                <a:buClrTx/>
                <a:buSzTx/>
              </a:pPr>
              <a:r>
                <a:rPr lang="zh-CN" altLang="en-US" sz="1600" b="1" dirty="0">
                  <a:solidFill>
                    <a:srgbClr val="239DD9"/>
                  </a:solidFill>
                  <a:latin typeface="微软雅黑" panose="020B0503020204020204" pitchFamily="34" charset="-122"/>
                  <a:ea typeface="微软雅黑" panose="020B0503020204020204" pitchFamily="34" charset="-122"/>
                  <a:sym typeface="+mn-ea"/>
                </a:rPr>
                <a:t>安全</a:t>
              </a:r>
              <a:endParaRPr lang="zh-CN" altLang="en-US" sz="1600" b="1" dirty="0">
                <a:solidFill>
                  <a:srgbClr val="239DD9"/>
                </a:solidFill>
                <a:latin typeface="微软雅黑" panose="020B0503020204020204" pitchFamily="34" charset="-122"/>
                <a:ea typeface="微软雅黑" panose="020B0503020204020204" pitchFamily="34" charset="-122"/>
                <a:sym typeface="+mn-ea"/>
              </a:endParaRPr>
            </a:p>
          </p:txBody>
        </p:sp>
        <p:sp>
          <p:nvSpPr>
            <p:cNvPr id="62" name="矩形 61"/>
            <p:cNvSpPr/>
            <p:nvPr/>
          </p:nvSpPr>
          <p:spPr>
            <a:xfrm>
              <a:off x="2077921" y="1121478"/>
              <a:ext cx="1748315" cy="399518"/>
            </a:xfrm>
            <a:prstGeom prst="rect">
              <a:avLst/>
            </a:prstGeom>
          </p:spPr>
          <p:txBody>
            <a:bodyPr wrap="square">
              <a:spAutoFit/>
            </a:bodyPr>
            <a:lstStyle/>
            <a:p>
              <a:pPr lvl="0" algn="ctr">
                <a:lnSpc>
                  <a:spcPct val="120000"/>
                </a:lnSpc>
                <a:buClrTx/>
                <a:buSzTx/>
              </a:pPr>
              <a:r>
                <a:rPr lang="zh-CN" altLang="en-US" sz="1600" b="1" dirty="0">
                  <a:solidFill>
                    <a:schemeClr val="bg1"/>
                  </a:solidFill>
                  <a:latin typeface="微软雅黑" panose="020B0503020204020204" pitchFamily="34" charset="-122"/>
                  <a:ea typeface="微软雅黑" panose="020B0503020204020204" pitchFamily="34" charset="-122"/>
                  <a:sym typeface="+mn-ea"/>
                </a:rPr>
                <a:t>志愿者</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63" name="矩形 62"/>
            <p:cNvSpPr/>
            <p:nvPr/>
          </p:nvSpPr>
          <p:spPr>
            <a:xfrm>
              <a:off x="1879580" y="1603850"/>
              <a:ext cx="2144996" cy="309704"/>
            </a:xfrm>
            <a:prstGeom prst="rect">
              <a:avLst/>
            </a:prstGeom>
            <a:solidFill>
              <a:srgbClr val="FD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黑体" panose="02010609060101010101" charset="-122"/>
                  <a:ea typeface="黑体" panose="02010609060101010101" charset="-122"/>
                </a:rPr>
                <a:t>中国志愿</a:t>
              </a:r>
              <a:r>
                <a:rPr lang="en-US" altLang="zh-CN" dirty="0">
                  <a:solidFill>
                    <a:schemeClr val="bg1"/>
                  </a:solidFill>
                  <a:latin typeface="黑体" panose="02010609060101010101" charset="-122"/>
                  <a:ea typeface="黑体" panose="02010609060101010101" charset="-122"/>
                </a:rPr>
                <a:t>APP</a:t>
              </a:r>
              <a:endParaRPr lang="zh-CN" altLang="en-US" dirty="0">
                <a:solidFill>
                  <a:schemeClr val="bg1"/>
                </a:solidFill>
                <a:latin typeface="黑体" panose="02010609060101010101" charset="-122"/>
                <a:ea typeface="黑体" panose="02010609060101010101" charset="-122"/>
              </a:endParaRPr>
            </a:p>
          </p:txBody>
        </p:sp>
        <p:sp>
          <p:nvSpPr>
            <p:cNvPr id="64" name="流程图: 过程 63"/>
            <p:cNvSpPr/>
            <p:nvPr/>
          </p:nvSpPr>
          <p:spPr>
            <a:xfrm>
              <a:off x="1633722" y="4555900"/>
              <a:ext cx="2469175" cy="356912"/>
            </a:xfrm>
            <a:prstGeom prst="flowChartProcess">
              <a:avLst/>
            </a:prstGeom>
            <a:solidFill>
              <a:srgbClr val="CA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AD2E1"/>
                </a:solidFill>
              </a:endParaRPr>
            </a:p>
          </p:txBody>
        </p:sp>
        <p:sp>
          <p:nvSpPr>
            <p:cNvPr id="65" name="流程图: 过程 64"/>
            <p:cNvSpPr/>
            <p:nvPr/>
          </p:nvSpPr>
          <p:spPr>
            <a:xfrm>
              <a:off x="1627540" y="4999100"/>
              <a:ext cx="2475357" cy="356912"/>
            </a:xfrm>
            <a:prstGeom prst="flowChartProcess">
              <a:avLst/>
            </a:prstGeom>
            <a:solidFill>
              <a:srgbClr val="CA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6" name="TextBox 15"/>
            <p:cNvSpPr txBox="1"/>
            <p:nvPr/>
          </p:nvSpPr>
          <p:spPr>
            <a:xfrm>
              <a:off x="2458350" y="4565905"/>
              <a:ext cx="1131006" cy="317381"/>
            </a:xfrm>
            <a:prstGeom prst="rect">
              <a:avLst/>
            </a:prstGeom>
            <a:noFill/>
          </p:spPr>
          <p:txBody>
            <a:bodyPr wrap="square" rtlCol="0">
              <a:spAutoFit/>
            </a:bodyPr>
            <a:lstStyle/>
            <a:p>
              <a:r>
                <a:rPr lang="zh-CN" altLang="en-US" sz="1400" dirty="0"/>
                <a:t>数据架构</a:t>
              </a:r>
              <a:endParaRPr lang="zh-CN" altLang="en-US" sz="1400" dirty="0"/>
            </a:p>
          </p:txBody>
        </p:sp>
        <p:sp>
          <p:nvSpPr>
            <p:cNvPr id="67" name="TextBox 83"/>
            <p:cNvSpPr txBox="1"/>
            <p:nvPr/>
          </p:nvSpPr>
          <p:spPr>
            <a:xfrm>
              <a:off x="2159174" y="5013872"/>
              <a:ext cx="1620957" cy="317381"/>
            </a:xfrm>
            <a:prstGeom prst="rect">
              <a:avLst/>
            </a:prstGeom>
            <a:noFill/>
          </p:spPr>
          <p:txBody>
            <a:bodyPr wrap="square" rtlCol="0">
              <a:spAutoFit/>
            </a:bodyPr>
            <a:lstStyle/>
            <a:p>
              <a:r>
                <a:rPr lang="zh-CN" altLang="en-US" sz="1400" dirty="0"/>
                <a:t>数据中心（物理）</a:t>
              </a:r>
              <a:endParaRPr lang="zh-CN" altLang="en-US" sz="1400" dirty="0"/>
            </a:p>
          </p:txBody>
        </p:sp>
        <p:sp>
          <p:nvSpPr>
            <p:cNvPr id="68" name="文本框 67"/>
            <p:cNvSpPr txBox="1"/>
            <p:nvPr/>
          </p:nvSpPr>
          <p:spPr>
            <a:xfrm>
              <a:off x="3259176" y="2064315"/>
              <a:ext cx="3011639" cy="412660"/>
            </a:xfrm>
            <a:prstGeom prst="rect">
              <a:avLst/>
            </a:prstGeom>
            <a:solidFill>
              <a:srgbClr val="FD9E32"/>
            </a:solidFill>
          </p:spPr>
          <p:txBody>
            <a:bodyPr wrap="square" rtlCol="0">
              <a:spAutoFit/>
            </a:bodyPr>
            <a:lstStyle/>
            <a:p>
              <a:pPr algn="ctr"/>
              <a:r>
                <a:rPr lang="zh-CN" altLang="en-US" sz="2000" b="1" dirty="0">
                  <a:solidFill>
                    <a:schemeClr val="bg1"/>
                  </a:solidFill>
                  <a:latin typeface="黑体" panose="02010609060101010101" charset="-122"/>
                  <a:ea typeface="黑体" panose="02010609060101010101" charset="-122"/>
                </a:rPr>
                <a:t>全国志愿服务信息系统</a:t>
              </a:r>
              <a:endParaRPr lang="zh-CN" altLang="en-US" sz="2000" b="1" dirty="0">
                <a:solidFill>
                  <a:schemeClr val="bg1"/>
                </a:solidFill>
                <a:latin typeface="黑体" panose="02010609060101010101" charset="-122"/>
                <a:ea typeface="黑体" panose="02010609060101010101" charset="-122"/>
              </a:endParaRPr>
            </a:p>
          </p:txBody>
        </p:sp>
        <p:sp>
          <p:nvSpPr>
            <p:cNvPr id="69" name="矩形 68"/>
            <p:cNvSpPr/>
            <p:nvPr/>
          </p:nvSpPr>
          <p:spPr>
            <a:xfrm>
              <a:off x="3273475" y="1117284"/>
              <a:ext cx="744578" cy="399518"/>
            </a:xfrm>
            <a:prstGeom prst="rect">
              <a:avLst/>
            </a:prstGeom>
          </p:spPr>
          <p:txBody>
            <a:bodyPr wrap="square">
              <a:spAutoFit/>
            </a:bodyPr>
            <a:lstStyle/>
            <a:p>
              <a:pPr lvl="0" algn="ctr">
                <a:lnSpc>
                  <a:spcPct val="120000"/>
                </a:lnSpc>
                <a:buClrTx/>
                <a:buSzTx/>
              </a:pPr>
              <a:r>
                <a:rPr lang="zh-CN" altLang="en-US" sz="1600" b="1" dirty="0">
                  <a:solidFill>
                    <a:schemeClr val="bg1"/>
                  </a:solidFill>
                  <a:latin typeface="微软雅黑" panose="020B0503020204020204" pitchFamily="34" charset="-122"/>
                  <a:ea typeface="微软雅黑" panose="020B0503020204020204" pitchFamily="34" charset="-122"/>
                  <a:sym typeface="+mn-ea"/>
                </a:rPr>
                <a:t>民众</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70" name="矩形 69"/>
            <p:cNvSpPr/>
            <p:nvPr/>
          </p:nvSpPr>
          <p:spPr>
            <a:xfrm>
              <a:off x="3854548" y="1121373"/>
              <a:ext cx="1510414" cy="399518"/>
            </a:xfrm>
            <a:prstGeom prst="rect">
              <a:avLst/>
            </a:prstGeom>
          </p:spPr>
          <p:txBody>
            <a:bodyPr wrap="square">
              <a:spAutoFit/>
            </a:bodyPr>
            <a:lstStyle/>
            <a:p>
              <a:pPr lvl="0" algn="ctr">
                <a:lnSpc>
                  <a:spcPct val="120000"/>
                </a:lnSpc>
                <a:buClrTx/>
                <a:buSzTx/>
              </a:pPr>
              <a:r>
                <a:rPr lang="zh-CN" altLang="en-US" sz="1600" b="1" dirty="0">
                  <a:solidFill>
                    <a:schemeClr val="bg1"/>
                  </a:solidFill>
                  <a:latin typeface="微软雅黑" panose="020B0503020204020204" pitchFamily="34" charset="-122"/>
                  <a:ea typeface="微软雅黑" panose="020B0503020204020204" pitchFamily="34" charset="-122"/>
                  <a:sym typeface="+mn-ea"/>
                </a:rPr>
                <a:t>民政管理部门</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71" name="矩形 70"/>
            <p:cNvSpPr/>
            <p:nvPr/>
          </p:nvSpPr>
          <p:spPr>
            <a:xfrm>
              <a:off x="5219238" y="1125316"/>
              <a:ext cx="1623974" cy="399518"/>
            </a:xfrm>
            <a:prstGeom prst="rect">
              <a:avLst/>
            </a:prstGeom>
          </p:spPr>
          <p:txBody>
            <a:bodyPr wrap="square">
              <a:spAutoFit/>
            </a:bodyPr>
            <a:lstStyle/>
            <a:p>
              <a:pPr lvl="0" algn="ctr">
                <a:lnSpc>
                  <a:spcPct val="120000"/>
                </a:lnSpc>
                <a:buClrTx/>
                <a:buSzTx/>
              </a:pPr>
              <a:r>
                <a:rPr lang="zh-CN" altLang="en-US" sz="1600" b="1" dirty="0">
                  <a:solidFill>
                    <a:schemeClr val="bg1"/>
                  </a:solidFill>
                  <a:latin typeface="微软雅黑" panose="020B0503020204020204" pitchFamily="34" charset="-122"/>
                  <a:ea typeface="微软雅黑" panose="020B0503020204020204" pitchFamily="34" charset="-122"/>
                  <a:sym typeface="+mn-ea"/>
                </a:rPr>
                <a:t>志愿服务队伍</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72" name="矩形 71"/>
            <p:cNvSpPr/>
            <p:nvPr/>
          </p:nvSpPr>
          <p:spPr>
            <a:xfrm>
              <a:off x="4705744" y="1599382"/>
              <a:ext cx="2144996" cy="309704"/>
            </a:xfrm>
            <a:prstGeom prst="rect">
              <a:avLst/>
            </a:prstGeom>
            <a:solidFill>
              <a:srgbClr val="FD9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黑体" panose="02010609060101010101" charset="-122"/>
                  <a:ea typeface="黑体" panose="02010609060101010101" charset="-122"/>
                </a:rPr>
                <a:t>中国志愿服务网</a:t>
              </a:r>
              <a:endParaRPr lang="zh-CN" altLang="en-US" dirty="0">
                <a:solidFill>
                  <a:schemeClr val="bg1"/>
                </a:solidFill>
                <a:latin typeface="黑体" panose="02010609060101010101" charset="-122"/>
                <a:ea typeface="黑体" panose="02010609060101010101" charset="-122"/>
              </a:endParaRPr>
            </a:p>
          </p:txBody>
        </p:sp>
        <p:sp>
          <p:nvSpPr>
            <p:cNvPr id="73" name="矩形 72"/>
            <p:cNvSpPr/>
            <p:nvPr/>
          </p:nvSpPr>
          <p:spPr>
            <a:xfrm>
              <a:off x="3898497" y="2661928"/>
              <a:ext cx="1475156" cy="348921"/>
            </a:xfrm>
            <a:prstGeom prst="rect">
              <a:avLst/>
            </a:prstGeom>
          </p:spPr>
          <p:txBody>
            <a:bodyPr wrap="square">
              <a:spAutoFit/>
            </a:bodyPr>
            <a:lstStyle/>
            <a:p>
              <a:pPr algn="ctr"/>
              <a:r>
                <a:rPr lang="zh-CN" altLang="en-US" sz="1600" dirty="0">
                  <a:solidFill>
                    <a:schemeClr val="bg1"/>
                  </a:solidFill>
                  <a:latin typeface="黑体" panose="02010609060101010101" charset="-122"/>
                  <a:ea typeface="黑体" panose="02010609060101010101" charset="-122"/>
                </a:rPr>
                <a:t>志愿队伍管理</a:t>
              </a:r>
              <a:endParaRPr lang="en-US" altLang="zh-CN" sz="1600" dirty="0">
                <a:solidFill>
                  <a:schemeClr val="bg1"/>
                </a:solidFill>
                <a:latin typeface="黑体" panose="02010609060101010101" charset="-122"/>
                <a:ea typeface="黑体" panose="02010609060101010101" charset="-122"/>
              </a:endParaRPr>
            </a:p>
          </p:txBody>
        </p:sp>
        <p:sp>
          <p:nvSpPr>
            <p:cNvPr id="74" name="矩形 73"/>
            <p:cNvSpPr/>
            <p:nvPr/>
          </p:nvSpPr>
          <p:spPr>
            <a:xfrm>
              <a:off x="5718785" y="2672626"/>
              <a:ext cx="1475156" cy="348921"/>
            </a:xfrm>
            <a:prstGeom prst="rect">
              <a:avLst/>
            </a:prstGeom>
          </p:spPr>
          <p:txBody>
            <a:bodyPr wrap="square">
              <a:spAutoFit/>
            </a:bodyPr>
            <a:lstStyle/>
            <a:p>
              <a:pPr algn="ctr"/>
              <a:r>
                <a:rPr lang="zh-CN" altLang="en-US" sz="1600" dirty="0">
                  <a:solidFill>
                    <a:schemeClr val="bg1"/>
                  </a:solidFill>
                  <a:latin typeface="黑体" panose="02010609060101010101" charset="-122"/>
                  <a:ea typeface="黑体" panose="02010609060101010101" charset="-122"/>
                </a:rPr>
                <a:t>志愿项目管理</a:t>
              </a:r>
              <a:endParaRPr lang="en-US" altLang="zh-CN" sz="1600" dirty="0">
                <a:solidFill>
                  <a:schemeClr val="bg1"/>
                </a:solidFill>
                <a:latin typeface="黑体" panose="02010609060101010101" charset="-122"/>
                <a:ea typeface="黑体" panose="02010609060101010101" charset="-122"/>
              </a:endParaRPr>
            </a:p>
          </p:txBody>
        </p:sp>
        <p:sp>
          <p:nvSpPr>
            <p:cNvPr id="75" name="矩形 74"/>
            <p:cNvSpPr/>
            <p:nvPr/>
          </p:nvSpPr>
          <p:spPr>
            <a:xfrm>
              <a:off x="1573501" y="3172848"/>
              <a:ext cx="1862254" cy="348921"/>
            </a:xfrm>
            <a:prstGeom prst="rect">
              <a:avLst/>
            </a:prstGeom>
          </p:spPr>
          <p:txBody>
            <a:bodyPr wrap="square">
              <a:spAutoFit/>
            </a:bodyPr>
            <a:lstStyle/>
            <a:p>
              <a:pPr algn="ctr"/>
              <a:r>
                <a:rPr lang="zh-CN" altLang="en-US" sz="1600" dirty="0">
                  <a:solidFill>
                    <a:schemeClr val="bg1"/>
                  </a:solidFill>
                  <a:latin typeface="黑体" panose="02010609060101010101" charset="-122"/>
                  <a:ea typeface="黑体" panose="02010609060101010101" charset="-122"/>
                </a:rPr>
                <a:t>服务时长管理</a:t>
              </a:r>
              <a:endParaRPr lang="en-US" altLang="zh-CN" sz="1600" dirty="0">
                <a:solidFill>
                  <a:schemeClr val="bg1"/>
                </a:solidFill>
                <a:latin typeface="黑体" panose="02010609060101010101" charset="-122"/>
                <a:ea typeface="黑体" panose="02010609060101010101" charset="-122"/>
              </a:endParaRPr>
            </a:p>
          </p:txBody>
        </p:sp>
        <p:sp>
          <p:nvSpPr>
            <p:cNvPr id="76" name="矩形 75"/>
            <p:cNvSpPr/>
            <p:nvPr/>
          </p:nvSpPr>
          <p:spPr>
            <a:xfrm>
              <a:off x="3889544" y="3171876"/>
              <a:ext cx="1475156" cy="348921"/>
            </a:xfrm>
            <a:prstGeom prst="rect">
              <a:avLst/>
            </a:prstGeom>
          </p:spPr>
          <p:txBody>
            <a:bodyPr wrap="square">
              <a:spAutoFit/>
            </a:bodyPr>
            <a:lstStyle/>
            <a:p>
              <a:pPr algn="ctr"/>
              <a:r>
                <a:rPr lang="zh-CN" altLang="en-US" sz="1600" dirty="0">
                  <a:solidFill>
                    <a:schemeClr val="bg1"/>
                  </a:solidFill>
                  <a:latin typeface="黑体" panose="02010609060101010101" charset="-122"/>
                  <a:ea typeface="黑体" panose="02010609060101010101" charset="-122"/>
                </a:rPr>
                <a:t>统计分析管理</a:t>
              </a:r>
              <a:endParaRPr lang="en-US" altLang="zh-CN" sz="1600" dirty="0">
                <a:solidFill>
                  <a:schemeClr val="bg1"/>
                </a:solidFill>
                <a:latin typeface="黑体" panose="02010609060101010101" charset="-122"/>
                <a:ea typeface="黑体" panose="02010609060101010101" charset="-122"/>
              </a:endParaRPr>
            </a:p>
          </p:txBody>
        </p:sp>
        <p:sp>
          <p:nvSpPr>
            <p:cNvPr id="77" name="矩形 76"/>
            <p:cNvSpPr/>
            <p:nvPr/>
          </p:nvSpPr>
          <p:spPr>
            <a:xfrm>
              <a:off x="5705691" y="3165074"/>
              <a:ext cx="1475156" cy="348921"/>
            </a:xfrm>
            <a:prstGeom prst="rect">
              <a:avLst/>
            </a:prstGeom>
          </p:spPr>
          <p:txBody>
            <a:bodyPr wrap="square">
              <a:spAutoFit/>
            </a:bodyPr>
            <a:lstStyle/>
            <a:p>
              <a:pPr algn="ctr"/>
              <a:r>
                <a:rPr lang="zh-CN" altLang="en-US" sz="1600" dirty="0">
                  <a:solidFill>
                    <a:schemeClr val="bg1"/>
                  </a:solidFill>
                  <a:latin typeface="黑体" panose="02010609060101010101" charset="-122"/>
                  <a:ea typeface="黑体" panose="02010609060101010101" charset="-122"/>
                </a:rPr>
                <a:t>数据汇聚管理</a:t>
              </a:r>
              <a:endParaRPr lang="en-US" altLang="zh-CN" sz="1600" dirty="0">
                <a:solidFill>
                  <a:schemeClr val="bg1"/>
                </a:solidFill>
                <a:latin typeface="黑体" panose="02010609060101010101" charset="-122"/>
                <a:ea typeface="黑体" panose="02010609060101010101" charset="-122"/>
              </a:endParaRPr>
            </a:p>
          </p:txBody>
        </p:sp>
        <p:sp>
          <p:nvSpPr>
            <p:cNvPr id="78" name="矩形 77"/>
            <p:cNvSpPr/>
            <p:nvPr/>
          </p:nvSpPr>
          <p:spPr>
            <a:xfrm>
              <a:off x="828949" y="1018208"/>
              <a:ext cx="7353101" cy="275350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766763" y="1171786"/>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2541080"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系统用户分类</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69" name="圆角矩形 44"/>
          <p:cNvSpPr/>
          <p:nvPr/>
        </p:nvSpPr>
        <p:spPr>
          <a:xfrm>
            <a:off x="1356325" y="1405137"/>
            <a:ext cx="1784655" cy="4483335"/>
          </a:xfrm>
          <a:prstGeom prst="roundRect">
            <a:avLst>
              <a:gd name="adj" fmla="val 9741"/>
            </a:avLst>
          </a:prstGeom>
          <a:gradFill flip="none" rotWithShape="1">
            <a:gsLst>
              <a:gs pos="59000">
                <a:srgbClr val="EFEFEF"/>
              </a:gs>
              <a:gs pos="6000">
                <a:srgbClr val="DFDFDF"/>
              </a:gs>
              <a:gs pos="0">
                <a:schemeClr val="bg1"/>
              </a:gs>
              <a:gs pos="96000">
                <a:schemeClr val="bg1">
                  <a:lumMod val="85000"/>
                </a:schemeClr>
              </a:gs>
              <a:gs pos="100000">
                <a:schemeClr val="bg1"/>
              </a:gs>
            </a:gsLst>
            <a:lin ang="0" scaled="0"/>
            <a:tileRect/>
          </a:gra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3"/>
          <p:cNvSpPr/>
          <p:nvPr/>
        </p:nvSpPr>
        <p:spPr>
          <a:xfrm>
            <a:off x="6897556" y="1405137"/>
            <a:ext cx="1784655" cy="4483335"/>
          </a:xfrm>
          <a:prstGeom prst="roundRect">
            <a:avLst>
              <a:gd name="adj" fmla="val 9741"/>
            </a:avLst>
          </a:prstGeom>
          <a:gradFill flip="none" rotWithShape="1">
            <a:gsLst>
              <a:gs pos="59000">
                <a:srgbClr val="EFEFEF"/>
              </a:gs>
              <a:gs pos="6000">
                <a:srgbClr val="DFDFDF"/>
              </a:gs>
              <a:gs pos="0">
                <a:schemeClr val="bg1"/>
              </a:gs>
              <a:gs pos="96000">
                <a:schemeClr val="bg1">
                  <a:lumMod val="85000"/>
                </a:schemeClr>
              </a:gs>
              <a:gs pos="100000">
                <a:schemeClr val="bg1"/>
              </a:gs>
            </a:gsLst>
            <a:lin ang="0" scaled="0"/>
            <a:tileRect/>
          </a:gra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zh-CN" altLang="zh-CN" sz="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71" name="圆角矩形 4"/>
          <p:cNvSpPr/>
          <p:nvPr/>
        </p:nvSpPr>
        <p:spPr>
          <a:xfrm>
            <a:off x="3562954" y="1405136"/>
            <a:ext cx="1784655" cy="4483335"/>
          </a:xfrm>
          <a:prstGeom prst="roundRect">
            <a:avLst>
              <a:gd name="adj" fmla="val 9741"/>
            </a:avLst>
          </a:prstGeom>
          <a:solidFill>
            <a:srgbClr val="002060"/>
          </a:solidFill>
          <a:ln>
            <a:noFill/>
          </a:ln>
          <a:effectLst>
            <a:outerShdw blurRad="241300" dist="139700" dir="8100000" sx="98000" sy="98000" algn="tr" rotWithShape="0">
              <a:prstClr val="black">
                <a:alpha val="8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角矩形 6"/>
          <p:cNvSpPr/>
          <p:nvPr/>
        </p:nvSpPr>
        <p:spPr>
          <a:xfrm>
            <a:off x="8866810" y="1405136"/>
            <a:ext cx="1784655" cy="4483335"/>
          </a:xfrm>
          <a:prstGeom prst="roundRect">
            <a:avLst>
              <a:gd name="adj" fmla="val 9741"/>
            </a:avLst>
          </a:prstGeom>
          <a:solidFill>
            <a:srgbClr val="002060"/>
          </a:soli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flipV="1">
            <a:off x="1433258" y="2522086"/>
            <a:ext cx="1549156" cy="62286"/>
          </a:xfrm>
          <a:prstGeom prst="rect">
            <a:avLst/>
          </a:prstGeom>
          <a:gradFill>
            <a:gsLst>
              <a:gs pos="0">
                <a:schemeClr val="bg1"/>
              </a:gs>
              <a:gs pos="100000">
                <a:schemeClr val="bg1">
                  <a:lumMod val="75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flipV="1">
            <a:off x="3674744" y="2519772"/>
            <a:ext cx="1549156" cy="62286"/>
          </a:xfrm>
          <a:prstGeom prst="rect">
            <a:avLst/>
          </a:prstGeom>
          <a:gradFill>
            <a:gsLst>
              <a:gs pos="0">
                <a:schemeClr val="bg1"/>
              </a:gs>
              <a:gs pos="100000">
                <a:schemeClr val="bg1">
                  <a:lumMod val="75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flipV="1">
            <a:off x="7022440" y="2509386"/>
            <a:ext cx="1549156" cy="62286"/>
          </a:xfrm>
          <a:prstGeom prst="rect">
            <a:avLst/>
          </a:prstGeom>
          <a:gradFill>
            <a:gsLst>
              <a:gs pos="0">
                <a:schemeClr val="bg1"/>
              </a:gs>
              <a:gs pos="100000">
                <a:schemeClr val="bg1">
                  <a:lumMod val="75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flipV="1">
            <a:off x="8993361" y="2509386"/>
            <a:ext cx="1549156" cy="62286"/>
          </a:xfrm>
          <a:prstGeom prst="rect">
            <a:avLst/>
          </a:prstGeom>
          <a:gradFill>
            <a:gsLst>
              <a:gs pos="0">
                <a:schemeClr val="bg1"/>
              </a:gs>
              <a:gs pos="100000">
                <a:schemeClr val="bg1">
                  <a:lumMod val="75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609785" y="1847600"/>
            <a:ext cx="1260000" cy="677108"/>
          </a:xfrm>
          <a:prstGeom prst="rect">
            <a:avLst/>
          </a:prstGeom>
          <a:noFill/>
        </p:spPr>
        <p:txBody>
          <a:bodyPr wrap="square" rtlCol="0">
            <a:spAutoFit/>
          </a:bodyPr>
          <a:lstStyle/>
          <a:p>
            <a:r>
              <a:rPr lang="zh-CN" altLang="en-US" sz="2000" b="1" dirty="0">
                <a:latin typeface="Arial Black" panose="020B0A04020102020204" pitchFamily="34" charset="0"/>
              </a:rPr>
              <a:t>业务部门</a:t>
            </a:r>
            <a:endParaRPr lang="zh-CN" altLang="en-US" sz="2000" b="1" dirty="0">
              <a:latin typeface="Arial Black" panose="020B0A04020102020204" pitchFamily="34" charset="0"/>
            </a:endParaRPr>
          </a:p>
          <a:p>
            <a:endParaRPr lang="zh-CN" altLang="en-US" dirty="0"/>
          </a:p>
        </p:txBody>
      </p:sp>
      <p:sp>
        <p:nvSpPr>
          <p:cNvPr id="105" name="文本框 104"/>
          <p:cNvSpPr txBox="1"/>
          <p:nvPr/>
        </p:nvSpPr>
        <p:spPr>
          <a:xfrm>
            <a:off x="3623947" y="1847600"/>
            <a:ext cx="1922098" cy="677108"/>
          </a:xfrm>
          <a:prstGeom prst="rect">
            <a:avLst/>
          </a:prstGeom>
          <a:noFill/>
        </p:spPr>
        <p:txBody>
          <a:bodyPr wrap="square" rtlCol="0">
            <a:spAutoFit/>
          </a:bodyPr>
          <a:lstStyle/>
          <a:p>
            <a:r>
              <a:rPr lang="zh-CN" altLang="en-US" sz="2000" b="1" dirty="0">
                <a:solidFill>
                  <a:schemeClr val="bg1"/>
                </a:solidFill>
                <a:latin typeface="Arial Black" panose="020B0A04020102020204" pitchFamily="34" charset="0"/>
              </a:rPr>
              <a:t>志愿服务队伍</a:t>
            </a:r>
            <a:endParaRPr lang="zh-CN" altLang="en-US" sz="2000" b="1" dirty="0">
              <a:solidFill>
                <a:schemeClr val="bg1"/>
              </a:solidFill>
              <a:latin typeface="Arial Black" panose="020B0A04020102020204" pitchFamily="34" charset="0"/>
            </a:endParaRPr>
          </a:p>
          <a:p>
            <a:endParaRPr lang="zh-CN" altLang="en-US" dirty="0"/>
          </a:p>
        </p:txBody>
      </p:sp>
      <p:sp>
        <p:nvSpPr>
          <p:cNvPr id="106" name="文本框 105"/>
          <p:cNvSpPr txBox="1"/>
          <p:nvPr/>
        </p:nvSpPr>
        <p:spPr>
          <a:xfrm>
            <a:off x="7320356" y="1847600"/>
            <a:ext cx="1260000" cy="677108"/>
          </a:xfrm>
          <a:prstGeom prst="rect">
            <a:avLst/>
          </a:prstGeom>
          <a:noFill/>
        </p:spPr>
        <p:txBody>
          <a:bodyPr wrap="square" rtlCol="0">
            <a:spAutoFit/>
          </a:bodyPr>
          <a:lstStyle/>
          <a:p>
            <a:r>
              <a:rPr lang="zh-CN" altLang="en-US" sz="2000" b="1" dirty="0">
                <a:latin typeface="Arial Black" panose="020B0A04020102020204" pitchFamily="34" charset="0"/>
              </a:rPr>
              <a:t>志愿者</a:t>
            </a:r>
            <a:endParaRPr lang="zh-CN" altLang="en-US" sz="2000" b="1" dirty="0">
              <a:latin typeface="Arial Black" panose="020B0A04020102020204" pitchFamily="34" charset="0"/>
            </a:endParaRPr>
          </a:p>
          <a:p>
            <a:endParaRPr lang="zh-CN" altLang="en-US" dirty="0"/>
          </a:p>
        </p:txBody>
      </p:sp>
      <p:sp>
        <p:nvSpPr>
          <p:cNvPr id="107" name="文本框 106"/>
          <p:cNvSpPr txBox="1"/>
          <p:nvPr/>
        </p:nvSpPr>
        <p:spPr>
          <a:xfrm>
            <a:off x="9113983" y="1847600"/>
            <a:ext cx="1260000" cy="677108"/>
          </a:xfrm>
          <a:prstGeom prst="rect">
            <a:avLst/>
          </a:prstGeom>
          <a:noFill/>
        </p:spPr>
        <p:txBody>
          <a:bodyPr wrap="square" rtlCol="0">
            <a:spAutoFit/>
          </a:bodyPr>
          <a:lstStyle/>
          <a:p>
            <a:r>
              <a:rPr lang="zh-CN" altLang="en-US" sz="2000" b="1" dirty="0">
                <a:solidFill>
                  <a:schemeClr val="bg1"/>
                </a:solidFill>
                <a:latin typeface="Arial Black" panose="020B0A04020102020204" pitchFamily="34" charset="0"/>
              </a:rPr>
              <a:t>社会公众</a:t>
            </a:r>
            <a:endParaRPr lang="zh-CN" altLang="en-US" sz="2000" b="1" dirty="0">
              <a:solidFill>
                <a:schemeClr val="bg1"/>
              </a:solidFill>
              <a:latin typeface="Arial Black" panose="020B0A04020102020204" pitchFamily="34" charset="0"/>
            </a:endParaRPr>
          </a:p>
          <a:p>
            <a:endParaRPr lang="zh-CN" altLang="en-US" dirty="0"/>
          </a:p>
        </p:txBody>
      </p:sp>
      <p:sp>
        <p:nvSpPr>
          <p:cNvPr id="109" name="圆角矩形 3075"/>
          <p:cNvSpPr>
            <a:spLocks noChangeArrowheads="1"/>
          </p:cNvSpPr>
          <p:nvPr/>
        </p:nvSpPr>
        <p:spPr bwMode="auto">
          <a:xfrm>
            <a:off x="1347901" y="2763108"/>
            <a:ext cx="1859377" cy="620584"/>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rPr>
              <a:t>部级用户（民政部、</a:t>
            </a:r>
            <a:endParaRPr lang="en-US" altLang="zh-CN" sz="1200" dirty="0">
              <a:ea typeface="微软雅黑" panose="020B0503020204020204" pitchFamily="34" charset="-122"/>
              <a:cs typeface="Arial" panose="020B0604020202020204" pitchFamily="34" charset="0"/>
            </a:endParaRPr>
          </a:p>
          <a:p>
            <a:pPr algn="ct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rPr>
              <a:t>共青团、文明办等）</a:t>
            </a:r>
            <a:endParaRPr lang="zh-CN" altLang="zh-CN" sz="1200" dirty="0">
              <a:ea typeface="微软雅黑" panose="020B0503020204020204" pitchFamily="34" charset="-122"/>
              <a:cs typeface="Arial" panose="020B0604020202020204" pitchFamily="34" charset="0"/>
            </a:endParaRPr>
          </a:p>
        </p:txBody>
      </p:sp>
      <p:sp>
        <p:nvSpPr>
          <p:cNvPr id="110" name="圆角矩形 3075"/>
          <p:cNvSpPr>
            <a:spLocks noChangeArrowheads="1"/>
          </p:cNvSpPr>
          <p:nvPr/>
        </p:nvSpPr>
        <p:spPr bwMode="auto">
          <a:xfrm>
            <a:off x="1841125" y="3584641"/>
            <a:ext cx="824559" cy="259759"/>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rPr>
              <a:t>省级用户</a:t>
            </a:r>
            <a:r>
              <a:rPr lang="zh-CN" altLang="en-US" sz="1200" dirty="0">
                <a:ea typeface="微软雅黑" panose="020B0503020204020204" pitchFamily="34" charset="-122"/>
                <a:cs typeface="Arial" panose="020B0604020202020204" pitchFamily="34" charset="0"/>
                <a:sym typeface="+mn-ea"/>
              </a:rPr>
              <a:t>（民政部、</a:t>
            </a:r>
            <a:endParaRPr lang="en-US" altLang="zh-CN" sz="1200" dirty="0">
              <a:ea typeface="微软雅黑" panose="020B0503020204020204" pitchFamily="34" charset="-122"/>
              <a:cs typeface="Arial" panose="020B0604020202020204" pitchFamily="34" charset="0"/>
            </a:endParaRPr>
          </a:p>
          <a:p>
            <a:pPr algn="ct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sym typeface="+mn-ea"/>
              </a:rPr>
              <a:t>共青团、文明办等）</a:t>
            </a:r>
            <a:endParaRPr lang="zh-CN" altLang="zh-CN" sz="1200" dirty="0">
              <a:ea typeface="微软雅黑" panose="020B0503020204020204" pitchFamily="34" charset="-122"/>
              <a:cs typeface="Arial" panose="020B0604020202020204" pitchFamily="34" charset="0"/>
            </a:endParaRPr>
          </a:p>
        </p:txBody>
      </p:sp>
      <p:sp>
        <p:nvSpPr>
          <p:cNvPr id="111" name="圆角矩形 3075"/>
          <p:cNvSpPr>
            <a:spLocks noChangeArrowheads="1"/>
          </p:cNvSpPr>
          <p:nvPr/>
        </p:nvSpPr>
        <p:spPr bwMode="auto">
          <a:xfrm>
            <a:off x="1392333" y="4695221"/>
            <a:ext cx="1859280" cy="29019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rPr>
              <a:t>区县级用户</a:t>
            </a:r>
            <a:r>
              <a:rPr lang="zh-CN" altLang="en-US" sz="1200" dirty="0">
                <a:ea typeface="微软雅黑" panose="020B0503020204020204" pitchFamily="34" charset="-122"/>
                <a:cs typeface="Arial" panose="020B0604020202020204" pitchFamily="34" charset="0"/>
                <a:sym typeface="+mn-ea"/>
              </a:rPr>
              <a:t>（民政部、</a:t>
            </a:r>
            <a:endParaRPr lang="en-US" altLang="zh-CN" sz="1200" dirty="0">
              <a:ea typeface="微软雅黑" panose="020B0503020204020204" pitchFamily="34" charset="-122"/>
              <a:cs typeface="Arial" panose="020B0604020202020204" pitchFamily="34" charset="0"/>
            </a:endParaRPr>
          </a:p>
          <a:p>
            <a:pPr algn="ct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sym typeface="+mn-ea"/>
              </a:rPr>
              <a:t>共青团、文明办等）</a:t>
            </a:r>
            <a:endParaRPr lang="zh-CN" altLang="zh-CN" sz="1200" dirty="0">
              <a:ea typeface="微软雅黑" panose="020B0503020204020204" pitchFamily="34" charset="-122"/>
              <a:cs typeface="Arial" panose="020B0604020202020204" pitchFamily="34" charset="0"/>
            </a:endParaRPr>
          </a:p>
        </p:txBody>
      </p:sp>
      <p:sp>
        <p:nvSpPr>
          <p:cNvPr id="112" name="圆角矩形 3075"/>
          <p:cNvSpPr>
            <a:spLocks noChangeArrowheads="1"/>
          </p:cNvSpPr>
          <p:nvPr/>
        </p:nvSpPr>
        <p:spPr bwMode="auto">
          <a:xfrm>
            <a:off x="1841125" y="4173015"/>
            <a:ext cx="824559" cy="259759"/>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rPr>
              <a:t>市级用户</a:t>
            </a:r>
            <a:r>
              <a:rPr lang="zh-CN" altLang="en-US" sz="1200" dirty="0">
                <a:ea typeface="微软雅黑" panose="020B0503020204020204" pitchFamily="34" charset="-122"/>
                <a:cs typeface="Arial" panose="020B0604020202020204" pitchFamily="34" charset="0"/>
                <a:sym typeface="+mn-ea"/>
              </a:rPr>
              <a:t>（民政部、</a:t>
            </a:r>
            <a:endParaRPr lang="en-US" altLang="zh-CN" sz="1200" dirty="0">
              <a:ea typeface="微软雅黑" panose="020B0503020204020204" pitchFamily="34" charset="-122"/>
              <a:cs typeface="Arial" panose="020B0604020202020204" pitchFamily="34" charset="0"/>
            </a:endParaRPr>
          </a:p>
          <a:p>
            <a:pPr algn="ct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sym typeface="+mn-ea"/>
              </a:rPr>
              <a:t>共青团、文明办等）</a:t>
            </a:r>
            <a:endParaRPr lang="zh-CN" altLang="zh-CN" sz="1200" dirty="0">
              <a:ea typeface="微软雅黑" panose="020B0503020204020204" pitchFamily="34" charset="-122"/>
              <a:cs typeface="Arial" panose="020B0604020202020204" pitchFamily="34" charset="0"/>
            </a:endParaRPr>
          </a:p>
        </p:txBody>
      </p:sp>
      <p:sp>
        <p:nvSpPr>
          <p:cNvPr id="113" name="圆角矩形 3075"/>
          <p:cNvSpPr>
            <a:spLocks noChangeArrowheads="1"/>
          </p:cNvSpPr>
          <p:nvPr/>
        </p:nvSpPr>
        <p:spPr bwMode="auto">
          <a:xfrm>
            <a:off x="1453030" y="5173858"/>
            <a:ext cx="824559" cy="259759"/>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200" dirty="0">
                <a:ea typeface="微软雅黑" panose="020B0503020204020204" pitchFamily="34" charset="-122"/>
                <a:cs typeface="Arial" panose="020B0604020202020204" pitchFamily="34" charset="0"/>
              </a:rPr>
              <a:t>各级协会用户</a:t>
            </a:r>
            <a:endParaRPr lang="zh-CN" altLang="zh-CN" sz="1200" dirty="0">
              <a:ea typeface="微软雅黑" panose="020B0503020204020204" pitchFamily="34" charset="-122"/>
              <a:cs typeface="Arial" panose="020B0604020202020204" pitchFamily="34" charset="0"/>
            </a:endParaRPr>
          </a:p>
        </p:txBody>
      </p:sp>
      <p:sp>
        <p:nvSpPr>
          <p:cNvPr id="114" name="圆角矩形 3075"/>
          <p:cNvSpPr>
            <a:spLocks noChangeArrowheads="1"/>
          </p:cNvSpPr>
          <p:nvPr/>
        </p:nvSpPr>
        <p:spPr bwMode="auto">
          <a:xfrm>
            <a:off x="3674675" y="2867400"/>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200" dirty="0">
                <a:solidFill>
                  <a:schemeClr val="bg1"/>
                </a:solidFill>
                <a:ea typeface="微软雅黑" panose="020B0503020204020204" pitchFamily="34" charset="-122"/>
                <a:cs typeface="Arial" panose="020B0604020202020204" pitchFamily="34" charset="0"/>
              </a:rPr>
              <a:t>志愿服务团体用户</a:t>
            </a:r>
            <a:endParaRPr lang="zh-CN" altLang="zh-CN" sz="1200" dirty="0">
              <a:solidFill>
                <a:schemeClr val="bg1"/>
              </a:solidFill>
              <a:ea typeface="微软雅黑" panose="020B0503020204020204" pitchFamily="34" charset="-122"/>
              <a:cs typeface="Arial" panose="020B0604020202020204" pitchFamily="34" charset="0"/>
            </a:endParaRPr>
          </a:p>
        </p:txBody>
      </p:sp>
      <p:sp>
        <p:nvSpPr>
          <p:cNvPr id="115" name="圆角矩形 3075"/>
          <p:cNvSpPr>
            <a:spLocks noChangeArrowheads="1"/>
          </p:cNvSpPr>
          <p:nvPr/>
        </p:nvSpPr>
        <p:spPr bwMode="auto">
          <a:xfrm>
            <a:off x="3674675" y="4228958"/>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200" dirty="0">
                <a:solidFill>
                  <a:schemeClr val="bg1"/>
                </a:solidFill>
                <a:ea typeface="微软雅黑" panose="020B0503020204020204" pitchFamily="34" charset="-122"/>
                <a:cs typeface="Arial" panose="020B0604020202020204" pitchFamily="34" charset="0"/>
              </a:rPr>
              <a:t>志愿服务组织用户</a:t>
            </a:r>
            <a:endParaRPr lang="zh-CN" altLang="zh-CN" sz="1200" dirty="0">
              <a:solidFill>
                <a:schemeClr val="bg1"/>
              </a:solidFill>
              <a:ea typeface="微软雅黑" panose="020B0503020204020204" pitchFamily="34" charset="-122"/>
              <a:cs typeface="Arial" panose="020B0604020202020204" pitchFamily="34" charset="0"/>
            </a:endParaRPr>
          </a:p>
        </p:txBody>
      </p:sp>
      <p:sp>
        <p:nvSpPr>
          <p:cNvPr id="116" name="圆角矩形 3075"/>
          <p:cNvSpPr>
            <a:spLocks noChangeArrowheads="1"/>
          </p:cNvSpPr>
          <p:nvPr/>
        </p:nvSpPr>
        <p:spPr bwMode="auto">
          <a:xfrm>
            <a:off x="3753023" y="3169285"/>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200" dirty="0">
                <a:solidFill>
                  <a:schemeClr val="accent2"/>
                </a:solidFill>
                <a:ea typeface="微软雅黑" panose="020B0503020204020204" pitchFamily="34" charset="-122"/>
                <a:cs typeface="Arial" panose="020B0604020202020204" pitchFamily="34" charset="0"/>
              </a:rPr>
              <a:t>直属志愿服务队用户</a:t>
            </a:r>
            <a:endParaRPr lang="zh-CN" altLang="en-US" sz="1200" dirty="0">
              <a:solidFill>
                <a:schemeClr val="accent2"/>
              </a:solidFill>
              <a:ea typeface="微软雅黑" panose="020B0503020204020204" pitchFamily="34" charset="-122"/>
              <a:cs typeface="Arial" panose="020B0604020202020204" pitchFamily="34" charset="0"/>
            </a:endParaRPr>
          </a:p>
        </p:txBody>
      </p:sp>
      <p:sp>
        <p:nvSpPr>
          <p:cNvPr id="117" name="圆角矩形 3075"/>
          <p:cNvSpPr>
            <a:spLocks noChangeArrowheads="1"/>
          </p:cNvSpPr>
          <p:nvPr/>
        </p:nvSpPr>
        <p:spPr bwMode="auto">
          <a:xfrm>
            <a:off x="3750755" y="3932503"/>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200" dirty="0">
                <a:solidFill>
                  <a:schemeClr val="accent2"/>
                </a:solidFill>
                <a:ea typeface="微软雅黑" panose="020B0503020204020204" pitchFamily="34" charset="-122"/>
                <a:cs typeface="Arial" panose="020B0604020202020204" pitchFamily="34" charset="0"/>
              </a:rPr>
              <a:t>无联络组织的志愿服</a:t>
            </a:r>
            <a:endParaRPr lang="en-US" altLang="zh-CN" sz="1200" dirty="0">
              <a:solidFill>
                <a:schemeClr val="accent2"/>
              </a:solidFill>
              <a:ea typeface="微软雅黑" panose="020B0503020204020204" pitchFamily="34" charset="-122"/>
              <a:cs typeface="Arial" panose="020B0604020202020204" pitchFamily="34" charset="0"/>
            </a:endParaRPr>
          </a:p>
          <a:p>
            <a:pPr eaLnBrk="1" hangingPunct="1">
              <a:spcBef>
                <a:spcPct val="0"/>
              </a:spcBef>
              <a:buFont typeface="Arial" panose="020B0604020202020204" pitchFamily="34" charset="0"/>
              <a:buNone/>
            </a:pPr>
            <a:r>
              <a:rPr lang="zh-CN" altLang="en-US" sz="1200" dirty="0">
                <a:solidFill>
                  <a:schemeClr val="accent2"/>
                </a:solidFill>
                <a:ea typeface="微软雅黑" panose="020B0503020204020204" pitchFamily="34" charset="-122"/>
                <a:cs typeface="Arial" panose="020B0604020202020204" pitchFamily="34" charset="0"/>
              </a:rPr>
              <a:t>务队用户</a:t>
            </a:r>
            <a:endParaRPr lang="zh-CN" altLang="en-US" sz="1200" dirty="0">
              <a:solidFill>
                <a:schemeClr val="accent2"/>
              </a:solidFill>
              <a:ea typeface="微软雅黑" panose="020B0503020204020204" pitchFamily="34" charset="-122"/>
              <a:cs typeface="Arial" panose="020B0604020202020204" pitchFamily="34" charset="0"/>
            </a:endParaRPr>
          </a:p>
        </p:txBody>
      </p:sp>
      <p:sp>
        <p:nvSpPr>
          <p:cNvPr id="119" name="圆角矩形 3075"/>
          <p:cNvSpPr>
            <a:spLocks noChangeArrowheads="1"/>
          </p:cNvSpPr>
          <p:nvPr/>
        </p:nvSpPr>
        <p:spPr bwMode="auto">
          <a:xfrm>
            <a:off x="7020667" y="2689807"/>
            <a:ext cx="1859377" cy="620584"/>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zh-CN" altLang="en-US" sz="1200" dirty="0">
                <a:ea typeface="微软雅黑" panose="020B0503020204020204" pitchFamily="34" charset="-122"/>
                <a:cs typeface="Arial" panose="020B0604020202020204" pitchFamily="34" charset="0"/>
              </a:rPr>
              <a:t>志愿者</a:t>
            </a:r>
            <a:r>
              <a:rPr lang="zh-CN" altLang="zh-CN" sz="1200" dirty="0">
                <a:ea typeface="微软雅黑" panose="020B0503020204020204" pitchFamily="34" charset="-122"/>
                <a:cs typeface="Arial" panose="020B0604020202020204" pitchFamily="34" charset="0"/>
              </a:rPr>
              <a:t>用户</a:t>
            </a:r>
            <a:endParaRPr lang="zh-CN" altLang="zh-CN" sz="1200" dirty="0">
              <a:ea typeface="微软雅黑" panose="020B0503020204020204" pitchFamily="34" charset="-122"/>
              <a:cs typeface="Arial" panose="020B0604020202020204" pitchFamily="34" charset="0"/>
            </a:endParaRPr>
          </a:p>
        </p:txBody>
      </p:sp>
      <p:sp>
        <p:nvSpPr>
          <p:cNvPr id="120" name="圆角矩形 3075"/>
          <p:cNvSpPr>
            <a:spLocks noChangeArrowheads="1"/>
          </p:cNvSpPr>
          <p:nvPr/>
        </p:nvSpPr>
        <p:spPr bwMode="auto">
          <a:xfrm>
            <a:off x="9003155" y="2689807"/>
            <a:ext cx="1859377" cy="620584"/>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spcBef>
                <a:spcPct val="0"/>
              </a:spcBef>
              <a:buNone/>
            </a:pPr>
            <a:r>
              <a:rPr lang="zh-CN" altLang="en-US" sz="1200" dirty="0">
                <a:solidFill>
                  <a:schemeClr val="bg1"/>
                </a:solidFill>
                <a:ea typeface="微软雅黑" panose="020B0503020204020204" pitchFamily="34" charset="-122"/>
                <a:cs typeface="Arial" panose="020B0604020202020204" pitchFamily="34" charset="0"/>
              </a:rPr>
              <a:t>社会公众</a:t>
            </a:r>
            <a:endParaRPr lang="zh-CN" altLang="zh-CN" sz="1200" dirty="0">
              <a:solidFill>
                <a:schemeClr val="bg1"/>
              </a:solidFill>
              <a:ea typeface="微软雅黑" panose="020B0503020204020204" pitchFamily="34" charset="-122"/>
              <a:cs typeface="Arial" panose="020B0604020202020204" pitchFamily="34" charset="0"/>
            </a:endParaRPr>
          </a:p>
        </p:txBody>
      </p:sp>
      <p:sp>
        <p:nvSpPr>
          <p:cNvPr id="6" name="文本框 5"/>
          <p:cNvSpPr txBox="1"/>
          <p:nvPr/>
        </p:nvSpPr>
        <p:spPr>
          <a:xfrm>
            <a:off x="1786514" y="6121843"/>
            <a:ext cx="3397225" cy="646331"/>
          </a:xfrm>
          <a:prstGeom prst="rect">
            <a:avLst/>
          </a:prstGeom>
          <a:noFill/>
        </p:spPr>
        <p:txBody>
          <a:bodyPr wrap="square" rtlCol="0">
            <a:spAutoFit/>
          </a:bodyPr>
          <a:lstStyle/>
          <a:p>
            <a:r>
              <a:rPr lang="zh-CN" altLang="en-US" b="1" dirty="0">
                <a:solidFill>
                  <a:srgbClr val="121E5C"/>
                </a:solidFill>
                <a:ea typeface="微软雅黑" panose="020B0503020204020204" pitchFamily="34" charset="-122"/>
                <a:sym typeface="Arial" panose="020B0604020202020204" pitchFamily="34" charset="0"/>
              </a:rPr>
              <a:t>全国志愿服务信息系统角色用户</a:t>
            </a:r>
            <a:endParaRPr lang="zh-CN" altLang="en-US" b="1" dirty="0">
              <a:solidFill>
                <a:srgbClr val="121E5C"/>
              </a:solidFill>
              <a:ea typeface="微软雅黑" panose="020B0503020204020204" pitchFamily="34" charset="-122"/>
              <a:sym typeface="Arial" panose="020B0604020202020204" pitchFamily="34" charset="0"/>
            </a:endParaRPr>
          </a:p>
          <a:p>
            <a:endParaRPr lang="zh-CN" altLang="en-US" dirty="0"/>
          </a:p>
        </p:txBody>
      </p:sp>
      <p:sp>
        <p:nvSpPr>
          <p:cNvPr id="123" name="文本框 122"/>
          <p:cNvSpPr txBox="1"/>
          <p:nvPr/>
        </p:nvSpPr>
        <p:spPr>
          <a:xfrm>
            <a:off x="7587227" y="6121843"/>
            <a:ext cx="3397225" cy="646331"/>
          </a:xfrm>
          <a:prstGeom prst="rect">
            <a:avLst/>
          </a:prstGeom>
          <a:noFill/>
        </p:spPr>
        <p:txBody>
          <a:bodyPr wrap="square" rtlCol="0">
            <a:spAutoFit/>
          </a:bodyPr>
          <a:lstStyle/>
          <a:p>
            <a:r>
              <a:rPr lang="zh-CN" altLang="en-US" b="1" dirty="0">
                <a:solidFill>
                  <a:srgbClr val="121E5C"/>
                </a:solidFill>
                <a:ea typeface="微软雅黑" panose="020B0503020204020204" pitchFamily="34" charset="-122"/>
                <a:sym typeface="Arial" panose="020B0604020202020204" pitchFamily="34" charset="0"/>
              </a:rPr>
              <a:t>中国志愿服务网角色用户</a:t>
            </a:r>
            <a:endParaRPr lang="zh-CN" altLang="en-US" b="1" dirty="0">
              <a:solidFill>
                <a:srgbClr val="121E5C"/>
              </a:solidFill>
              <a:ea typeface="微软雅黑" panose="020B0503020204020204" pitchFamily="34" charset="-122"/>
              <a:sym typeface="Arial" panose="020B0604020202020204" pitchFamily="34" charset="0"/>
            </a:endParaRPr>
          </a:p>
          <a:p>
            <a:endParaRPr lang="zh-CN" altLang="en-US" dirty="0"/>
          </a:p>
        </p:txBody>
      </p:sp>
      <p:sp>
        <p:nvSpPr>
          <p:cNvPr id="2" name="圆角矩形 3075"/>
          <p:cNvSpPr>
            <a:spLocks noChangeArrowheads="1"/>
          </p:cNvSpPr>
          <p:nvPr/>
        </p:nvSpPr>
        <p:spPr bwMode="auto">
          <a:xfrm>
            <a:off x="3677623" y="4571847"/>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200" dirty="0">
                <a:solidFill>
                  <a:schemeClr val="bg1"/>
                </a:solidFill>
                <a:ea typeface="微软雅黑" panose="020B0503020204020204" pitchFamily="34" charset="-122"/>
                <a:cs typeface="Arial" panose="020B0604020202020204" pitchFamily="34" charset="0"/>
              </a:rPr>
              <a:t>其他开展志愿服务活动</a:t>
            </a:r>
            <a:endParaRPr lang="en-US" altLang="zh-CN" sz="1200" dirty="0">
              <a:solidFill>
                <a:schemeClr val="bg1"/>
              </a:solidFill>
              <a:ea typeface="微软雅黑" panose="020B0503020204020204" pitchFamily="34" charset="-122"/>
              <a:cs typeface="Arial" panose="020B0604020202020204" pitchFamily="34" charset="0"/>
            </a:endParaRPr>
          </a:p>
          <a:p>
            <a:pPr eaLnBrk="1" hangingPunct="1">
              <a:spcBef>
                <a:spcPct val="0"/>
              </a:spcBef>
              <a:buFont typeface="Arial" panose="020B0604020202020204" pitchFamily="34" charset="0"/>
              <a:buNone/>
            </a:pPr>
            <a:r>
              <a:rPr lang="zh-CN" altLang="en-US" sz="1200" dirty="0">
                <a:solidFill>
                  <a:schemeClr val="bg1"/>
                </a:solidFill>
                <a:ea typeface="微软雅黑" panose="020B0503020204020204" pitchFamily="34" charset="-122"/>
                <a:cs typeface="Arial" panose="020B0604020202020204" pitchFamily="34" charset="0"/>
              </a:rPr>
              <a:t>的法人组织用户</a:t>
            </a:r>
            <a:endParaRPr lang="zh-CN" altLang="zh-CN" sz="1200" dirty="0">
              <a:solidFill>
                <a:schemeClr val="bg1"/>
              </a:solidFill>
              <a:ea typeface="微软雅黑" panose="020B0503020204020204" pitchFamily="34" charset="-122"/>
              <a:cs typeface="Arial" panose="020B0604020202020204" pitchFamily="34" charset="0"/>
            </a:endParaRPr>
          </a:p>
        </p:txBody>
      </p:sp>
      <p:sp>
        <p:nvSpPr>
          <p:cNvPr id="4" name="圆角矩形 3075"/>
          <p:cNvSpPr>
            <a:spLocks noChangeArrowheads="1"/>
          </p:cNvSpPr>
          <p:nvPr/>
        </p:nvSpPr>
        <p:spPr bwMode="auto">
          <a:xfrm>
            <a:off x="3737440" y="3488787"/>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200" dirty="0">
                <a:solidFill>
                  <a:schemeClr val="accent2"/>
                </a:solidFill>
                <a:ea typeface="微软雅黑" panose="020B0503020204020204" pitchFamily="34" charset="-122"/>
                <a:cs typeface="Arial" panose="020B0604020202020204" pitchFamily="34" charset="0"/>
              </a:rPr>
              <a:t>有联络组织的志愿服</a:t>
            </a:r>
            <a:endParaRPr lang="en-US" altLang="zh-CN" sz="1200" dirty="0">
              <a:solidFill>
                <a:schemeClr val="accent2"/>
              </a:solidFill>
              <a:ea typeface="微软雅黑" panose="020B0503020204020204" pitchFamily="34" charset="-122"/>
              <a:cs typeface="Arial" panose="020B0604020202020204" pitchFamily="34" charset="0"/>
            </a:endParaRPr>
          </a:p>
          <a:p>
            <a:pPr eaLnBrk="1" hangingPunct="1">
              <a:spcBef>
                <a:spcPct val="0"/>
              </a:spcBef>
              <a:buFont typeface="Arial" panose="020B0604020202020204" pitchFamily="34" charset="0"/>
              <a:buNone/>
            </a:pPr>
            <a:r>
              <a:rPr lang="zh-CN" altLang="en-US" sz="1200" dirty="0">
                <a:solidFill>
                  <a:schemeClr val="accent2"/>
                </a:solidFill>
                <a:ea typeface="微软雅黑" panose="020B0503020204020204" pitchFamily="34" charset="-122"/>
                <a:cs typeface="Arial" panose="020B0604020202020204" pitchFamily="34" charset="0"/>
              </a:rPr>
              <a:t>务队用户</a:t>
            </a:r>
            <a:endParaRPr lang="zh-CN" altLang="en-US" sz="1200" dirty="0">
              <a:solidFill>
                <a:schemeClr val="accent2"/>
              </a:solidFill>
              <a:ea typeface="微软雅黑" panose="020B0503020204020204" pitchFamily="34" charset="-122"/>
              <a:cs typeface="Arial" panose="020B060402020202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175560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功能组成</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1" name="圆角矩形 44"/>
          <p:cNvSpPr/>
          <p:nvPr/>
        </p:nvSpPr>
        <p:spPr>
          <a:xfrm>
            <a:off x="1762725" y="1679457"/>
            <a:ext cx="2101797" cy="4483335"/>
          </a:xfrm>
          <a:prstGeom prst="roundRect">
            <a:avLst>
              <a:gd name="adj" fmla="val 9741"/>
            </a:avLst>
          </a:prstGeom>
          <a:gradFill flip="none" rotWithShape="1">
            <a:gsLst>
              <a:gs pos="59000">
                <a:srgbClr val="EFEFEF"/>
              </a:gs>
              <a:gs pos="6000">
                <a:srgbClr val="DFDFDF"/>
              </a:gs>
              <a:gs pos="0">
                <a:schemeClr val="bg1"/>
              </a:gs>
              <a:gs pos="96000">
                <a:schemeClr val="bg1">
                  <a:lumMod val="85000"/>
                </a:schemeClr>
              </a:gs>
              <a:gs pos="100000">
                <a:schemeClr val="bg1"/>
              </a:gs>
            </a:gsLst>
            <a:lin ang="0" scaled="0"/>
            <a:tileRect/>
          </a:gra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4"/>
          <p:cNvSpPr/>
          <p:nvPr/>
        </p:nvSpPr>
        <p:spPr>
          <a:xfrm>
            <a:off x="5104968" y="1151144"/>
            <a:ext cx="2101797" cy="4483335"/>
          </a:xfrm>
          <a:prstGeom prst="roundRect">
            <a:avLst>
              <a:gd name="adj" fmla="val 9741"/>
            </a:avLst>
          </a:prstGeom>
          <a:solidFill>
            <a:srgbClr val="002060"/>
          </a:solidFill>
          <a:ln>
            <a:noFill/>
          </a:ln>
          <a:effectLst>
            <a:outerShdw blurRad="241300" dist="139700" dir="8100000" sx="98000" sy="98000" algn="tr" rotWithShape="0">
              <a:prstClr val="black">
                <a:alpha val="8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2039045" y="2369686"/>
            <a:ext cx="1549156" cy="62286"/>
          </a:xfrm>
          <a:prstGeom prst="rect">
            <a:avLst/>
          </a:prstGeom>
          <a:gradFill>
            <a:gsLst>
              <a:gs pos="0">
                <a:schemeClr val="bg1"/>
              </a:gs>
              <a:gs pos="100000">
                <a:schemeClr val="bg1">
                  <a:lumMod val="75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flipV="1">
            <a:off x="5391784" y="1768980"/>
            <a:ext cx="1549156" cy="62286"/>
          </a:xfrm>
          <a:prstGeom prst="rect">
            <a:avLst/>
          </a:prstGeom>
          <a:gradFill>
            <a:gsLst>
              <a:gs pos="0">
                <a:schemeClr val="bg1"/>
              </a:gs>
              <a:gs pos="100000">
                <a:schemeClr val="bg1">
                  <a:lumMod val="75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073197" y="1928880"/>
            <a:ext cx="1480852" cy="677108"/>
          </a:xfrm>
          <a:prstGeom prst="rect">
            <a:avLst/>
          </a:prstGeom>
          <a:noFill/>
        </p:spPr>
        <p:txBody>
          <a:bodyPr wrap="square" rtlCol="0">
            <a:spAutoFit/>
          </a:bodyPr>
          <a:lstStyle/>
          <a:p>
            <a:r>
              <a:rPr lang="zh-CN" altLang="en-US" sz="2000" b="1" dirty="0">
                <a:latin typeface="Arial Black" panose="020B0A04020102020204" pitchFamily="34" charset="0"/>
              </a:rPr>
              <a:t>志愿者管理</a:t>
            </a:r>
            <a:endParaRPr lang="zh-CN" altLang="en-US" sz="2000" b="1" dirty="0">
              <a:latin typeface="Arial Black" panose="020B0A04020102020204" pitchFamily="34" charset="0"/>
            </a:endParaRPr>
          </a:p>
          <a:p>
            <a:endParaRPr lang="zh-CN" altLang="en-US" dirty="0"/>
          </a:p>
        </p:txBody>
      </p:sp>
      <p:sp>
        <p:nvSpPr>
          <p:cNvPr id="26" name="文本框 25"/>
          <p:cNvSpPr txBox="1"/>
          <p:nvPr/>
        </p:nvSpPr>
        <p:spPr>
          <a:xfrm>
            <a:off x="5293091" y="1340648"/>
            <a:ext cx="1922098" cy="677108"/>
          </a:xfrm>
          <a:prstGeom prst="rect">
            <a:avLst/>
          </a:prstGeom>
          <a:noFill/>
        </p:spPr>
        <p:txBody>
          <a:bodyPr wrap="square" rtlCol="0">
            <a:spAutoFit/>
          </a:bodyPr>
          <a:lstStyle/>
          <a:p>
            <a:r>
              <a:rPr lang="zh-CN" altLang="en-US" sz="2000" b="1" dirty="0">
                <a:solidFill>
                  <a:schemeClr val="bg1"/>
                </a:solidFill>
                <a:latin typeface="Arial Black" panose="020B0A04020102020204" pitchFamily="34" charset="0"/>
              </a:rPr>
              <a:t>志愿队伍管理</a:t>
            </a:r>
            <a:endParaRPr lang="zh-CN" altLang="en-US" sz="2000" b="1" dirty="0">
              <a:solidFill>
                <a:schemeClr val="bg1"/>
              </a:solidFill>
              <a:latin typeface="Arial Black" panose="020B0A04020102020204" pitchFamily="34" charset="0"/>
            </a:endParaRPr>
          </a:p>
          <a:p>
            <a:endParaRPr lang="zh-CN" altLang="en-US" dirty="0"/>
          </a:p>
        </p:txBody>
      </p:sp>
      <p:sp>
        <p:nvSpPr>
          <p:cNvPr id="59" name="圆角矩形 44"/>
          <p:cNvSpPr/>
          <p:nvPr/>
        </p:nvSpPr>
        <p:spPr>
          <a:xfrm>
            <a:off x="8455635" y="1679457"/>
            <a:ext cx="2101797" cy="4483335"/>
          </a:xfrm>
          <a:prstGeom prst="roundRect">
            <a:avLst>
              <a:gd name="adj" fmla="val 9741"/>
            </a:avLst>
          </a:prstGeom>
          <a:gradFill flip="none" rotWithShape="1">
            <a:gsLst>
              <a:gs pos="59000">
                <a:srgbClr val="EFEFEF"/>
              </a:gs>
              <a:gs pos="6000">
                <a:srgbClr val="DFDFDF"/>
              </a:gs>
              <a:gs pos="0">
                <a:schemeClr val="bg1"/>
              </a:gs>
              <a:gs pos="96000">
                <a:schemeClr val="bg1">
                  <a:lumMod val="85000"/>
                </a:schemeClr>
              </a:gs>
              <a:gs pos="100000">
                <a:schemeClr val="bg1"/>
              </a:gs>
            </a:gsLst>
            <a:lin ang="0" scaled="0"/>
            <a:tileRect/>
          </a:gra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flipV="1">
            <a:off x="8762435" y="2339206"/>
            <a:ext cx="1549156" cy="62286"/>
          </a:xfrm>
          <a:prstGeom prst="rect">
            <a:avLst/>
          </a:prstGeom>
          <a:gradFill>
            <a:gsLst>
              <a:gs pos="0">
                <a:schemeClr val="bg1"/>
              </a:gs>
              <a:gs pos="100000">
                <a:schemeClr val="bg1">
                  <a:lumMod val="75000"/>
                </a:schemeClr>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8632658" y="1918720"/>
            <a:ext cx="1859279" cy="677108"/>
          </a:xfrm>
          <a:prstGeom prst="rect">
            <a:avLst/>
          </a:prstGeom>
          <a:noFill/>
        </p:spPr>
        <p:txBody>
          <a:bodyPr wrap="square" rtlCol="0">
            <a:spAutoFit/>
          </a:bodyPr>
          <a:lstStyle/>
          <a:p>
            <a:r>
              <a:rPr lang="zh-CN" altLang="en-US" sz="2000" b="1" dirty="0">
                <a:latin typeface="Arial Black" panose="020B0A04020102020204" pitchFamily="34" charset="0"/>
              </a:rPr>
              <a:t>志愿项目管理</a:t>
            </a:r>
            <a:endParaRPr lang="zh-CN" altLang="en-US" sz="2000" b="1" dirty="0">
              <a:latin typeface="Arial Black" panose="020B0A04020102020204" pitchFamily="34" charset="0"/>
            </a:endParaRPr>
          </a:p>
          <a:p>
            <a:endParaRPr lang="zh-CN" altLang="en-US" dirty="0"/>
          </a:p>
        </p:txBody>
      </p:sp>
      <p:sp>
        <p:nvSpPr>
          <p:cNvPr id="69" name="文本框 68"/>
          <p:cNvSpPr txBox="1"/>
          <p:nvPr/>
        </p:nvSpPr>
        <p:spPr>
          <a:xfrm>
            <a:off x="1908437" y="2561264"/>
            <a:ext cx="1768475" cy="368300"/>
          </a:xfrm>
          <a:prstGeom prst="rect">
            <a:avLst/>
          </a:prstGeom>
          <a:noFill/>
        </p:spPr>
        <p:txBody>
          <a:bodyPr wrap="square" rtlCol="0">
            <a:spAutoFit/>
          </a:bodyPr>
          <a:lstStyle/>
          <a:p>
            <a:pPr algn="ctr"/>
            <a:r>
              <a:rPr lang="zh-CN" altLang="en-US" dirty="0"/>
              <a:t>志愿者注册</a:t>
            </a:r>
            <a:endParaRPr lang="zh-CN" altLang="en-US" dirty="0"/>
          </a:p>
        </p:txBody>
      </p:sp>
      <p:sp>
        <p:nvSpPr>
          <p:cNvPr id="70" name="文本框 69"/>
          <p:cNvSpPr txBox="1"/>
          <p:nvPr/>
        </p:nvSpPr>
        <p:spPr>
          <a:xfrm>
            <a:off x="1898277" y="3023544"/>
            <a:ext cx="1783080" cy="368300"/>
          </a:xfrm>
          <a:prstGeom prst="rect">
            <a:avLst/>
          </a:prstGeom>
          <a:noFill/>
        </p:spPr>
        <p:txBody>
          <a:bodyPr wrap="none" rtlCol="0">
            <a:spAutoFit/>
          </a:bodyPr>
          <a:lstStyle/>
          <a:p>
            <a:pPr algn="ctr"/>
            <a:r>
              <a:rPr lang="zh-CN" altLang="en-US" dirty="0"/>
              <a:t>志愿者实名认证</a:t>
            </a:r>
            <a:endParaRPr lang="zh-CN" altLang="en-US" dirty="0"/>
          </a:p>
        </p:txBody>
      </p:sp>
      <p:sp>
        <p:nvSpPr>
          <p:cNvPr id="71" name="文本框 70"/>
          <p:cNvSpPr txBox="1"/>
          <p:nvPr/>
        </p:nvSpPr>
        <p:spPr>
          <a:xfrm>
            <a:off x="1903357" y="3470584"/>
            <a:ext cx="1783080" cy="368300"/>
          </a:xfrm>
          <a:prstGeom prst="rect">
            <a:avLst/>
          </a:prstGeom>
          <a:noFill/>
        </p:spPr>
        <p:txBody>
          <a:bodyPr wrap="none" rtlCol="0">
            <a:spAutoFit/>
          </a:bodyPr>
          <a:lstStyle/>
          <a:p>
            <a:pPr algn="ctr"/>
            <a:r>
              <a:rPr lang="zh-CN" altLang="en-US" dirty="0"/>
              <a:t>志愿者资料完善</a:t>
            </a:r>
            <a:endParaRPr lang="zh-CN" altLang="en-US" dirty="0"/>
          </a:p>
        </p:txBody>
      </p:sp>
      <p:sp>
        <p:nvSpPr>
          <p:cNvPr id="72" name="文本框 71"/>
          <p:cNvSpPr txBox="1"/>
          <p:nvPr/>
        </p:nvSpPr>
        <p:spPr>
          <a:xfrm>
            <a:off x="1908437" y="3902384"/>
            <a:ext cx="1767840" cy="368300"/>
          </a:xfrm>
          <a:prstGeom prst="rect">
            <a:avLst/>
          </a:prstGeom>
          <a:noFill/>
        </p:spPr>
        <p:txBody>
          <a:bodyPr wrap="square" rtlCol="0">
            <a:spAutoFit/>
          </a:bodyPr>
          <a:lstStyle/>
          <a:p>
            <a:pPr algn="ctr"/>
            <a:r>
              <a:rPr lang="zh-CN" altLang="en-US" dirty="0"/>
              <a:t>志愿者证管理</a:t>
            </a:r>
            <a:endParaRPr lang="zh-CN" altLang="en-US" dirty="0"/>
          </a:p>
        </p:txBody>
      </p:sp>
      <p:sp>
        <p:nvSpPr>
          <p:cNvPr id="73" name="圆角矩形 18"/>
          <p:cNvSpPr/>
          <p:nvPr/>
        </p:nvSpPr>
        <p:spPr>
          <a:xfrm>
            <a:off x="1908437" y="4370378"/>
            <a:ext cx="1783080" cy="3441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服务记录转移</a:t>
            </a:r>
            <a:endParaRPr lang="zh-CN" altLang="en-US" dirty="0">
              <a:solidFill>
                <a:schemeClr val="tx1"/>
              </a:solidFill>
            </a:endParaRPr>
          </a:p>
        </p:txBody>
      </p:sp>
      <p:sp>
        <p:nvSpPr>
          <p:cNvPr id="74" name="圆角矩形 18"/>
          <p:cNvSpPr/>
          <p:nvPr/>
        </p:nvSpPr>
        <p:spPr>
          <a:xfrm>
            <a:off x="1908437" y="4823132"/>
            <a:ext cx="1783080" cy="3441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服务时长查询</a:t>
            </a:r>
            <a:endParaRPr lang="zh-CN" altLang="en-US" dirty="0">
              <a:solidFill>
                <a:schemeClr val="tx1"/>
              </a:solidFill>
            </a:endParaRPr>
          </a:p>
        </p:txBody>
      </p:sp>
      <p:sp>
        <p:nvSpPr>
          <p:cNvPr id="75" name="文本框 74"/>
          <p:cNvSpPr txBox="1"/>
          <p:nvPr/>
        </p:nvSpPr>
        <p:spPr>
          <a:xfrm>
            <a:off x="1899733" y="5680215"/>
            <a:ext cx="1800493" cy="368300"/>
          </a:xfrm>
          <a:prstGeom prst="rect">
            <a:avLst/>
          </a:prstGeom>
          <a:noFill/>
        </p:spPr>
        <p:txBody>
          <a:bodyPr wrap="square" rtlCol="0">
            <a:spAutoFit/>
          </a:bodyPr>
          <a:lstStyle/>
          <a:p>
            <a:pPr algn="ctr"/>
            <a:r>
              <a:rPr lang="zh-CN" altLang="en-US" dirty="0"/>
              <a:t>志愿者参加队伍</a:t>
            </a:r>
            <a:endParaRPr lang="zh-CN" altLang="en-US" dirty="0"/>
          </a:p>
        </p:txBody>
      </p:sp>
      <p:sp>
        <p:nvSpPr>
          <p:cNvPr id="76" name="文本框 75"/>
          <p:cNvSpPr txBox="1"/>
          <p:nvPr/>
        </p:nvSpPr>
        <p:spPr>
          <a:xfrm>
            <a:off x="1899733" y="5225430"/>
            <a:ext cx="1800493" cy="369332"/>
          </a:xfrm>
          <a:prstGeom prst="rect">
            <a:avLst/>
          </a:prstGeom>
          <a:noFill/>
        </p:spPr>
        <p:txBody>
          <a:bodyPr wrap="none" rtlCol="0">
            <a:spAutoFit/>
          </a:bodyPr>
          <a:lstStyle/>
          <a:p>
            <a:pPr algn="ctr"/>
            <a:r>
              <a:rPr lang="zh-CN" altLang="en-US" dirty="0"/>
              <a:t>志愿者参加项目</a:t>
            </a:r>
            <a:endParaRPr lang="zh-CN" altLang="en-US" dirty="0"/>
          </a:p>
        </p:txBody>
      </p:sp>
      <p:sp>
        <p:nvSpPr>
          <p:cNvPr id="77" name="文本框 76"/>
          <p:cNvSpPr txBox="1"/>
          <p:nvPr/>
        </p:nvSpPr>
        <p:spPr>
          <a:xfrm>
            <a:off x="8652342" y="2574208"/>
            <a:ext cx="1768475" cy="369332"/>
          </a:xfrm>
          <a:prstGeom prst="rect">
            <a:avLst/>
          </a:prstGeom>
          <a:noFill/>
        </p:spPr>
        <p:txBody>
          <a:bodyPr wrap="square" rtlCol="0">
            <a:spAutoFit/>
          </a:bodyPr>
          <a:lstStyle/>
          <a:p>
            <a:pPr algn="ctr"/>
            <a:r>
              <a:rPr lang="zh-CN" altLang="en-US" dirty="0"/>
              <a:t>志愿项目发布</a:t>
            </a:r>
            <a:endParaRPr lang="zh-CN" altLang="en-US" dirty="0"/>
          </a:p>
        </p:txBody>
      </p:sp>
      <p:sp>
        <p:nvSpPr>
          <p:cNvPr id="78" name="文本框 77"/>
          <p:cNvSpPr txBox="1"/>
          <p:nvPr/>
        </p:nvSpPr>
        <p:spPr>
          <a:xfrm>
            <a:off x="8864308" y="3036488"/>
            <a:ext cx="1338828" cy="369332"/>
          </a:xfrm>
          <a:prstGeom prst="rect">
            <a:avLst/>
          </a:prstGeom>
          <a:noFill/>
        </p:spPr>
        <p:txBody>
          <a:bodyPr wrap="none" rtlCol="0">
            <a:spAutoFit/>
          </a:bodyPr>
          <a:lstStyle/>
          <a:p>
            <a:pPr algn="ctr"/>
            <a:r>
              <a:rPr lang="zh-CN" altLang="en-US" dirty="0"/>
              <a:t>招募志愿者</a:t>
            </a:r>
            <a:endParaRPr lang="zh-CN" altLang="en-US" dirty="0"/>
          </a:p>
        </p:txBody>
      </p:sp>
      <p:sp>
        <p:nvSpPr>
          <p:cNvPr id="79" name="文本框 78"/>
          <p:cNvSpPr txBox="1"/>
          <p:nvPr/>
        </p:nvSpPr>
        <p:spPr>
          <a:xfrm>
            <a:off x="8869388" y="3483528"/>
            <a:ext cx="1338828" cy="369332"/>
          </a:xfrm>
          <a:prstGeom prst="rect">
            <a:avLst/>
          </a:prstGeom>
          <a:noFill/>
        </p:spPr>
        <p:txBody>
          <a:bodyPr wrap="none" rtlCol="0">
            <a:spAutoFit/>
          </a:bodyPr>
          <a:lstStyle/>
          <a:p>
            <a:pPr algn="ctr"/>
            <a:r>
              <a:rPr lang="zh-CN" altLang="en-US" dirty="0"/>
              <a:t>志愿者审核</a:t>
            </a:r>
            <a:endParaRPr lang="zh-CN" altLang="en-US" dirty="0"/>
          </a:p>
        </p:txBody>
      </p:sp>
      <p:sp>
        <p:nvSpPr>
          <p:cNvPr id="80" name="文本框 79"/>
          <p:cNvSpPr txBox="1"/>
          <p:nvPr/>
        </p:nvSpPr>
        <p:spPr>
          <a:xfrm>
            <a:off x="8652342" y="3915328"/>
            <a:ext cx="1767840" cy="369332"/>
          </a:xfrm>
          <a:prstGeom prst="rect">
            <a:avLst/>
          </a:prstGeom>
          <a:noFill/>
        </p:spPr>
        <p:txBody>
          <a:bodyPr wrap="square" rtlCol="0">
            <a:spAutoFit/>
          </a:bodyPr>
          <a:lstStyle/>
          <a:p>
            <a:pPr algn="ctr"/>
            <a:r>
              <a:rPr lang="zh-CN" altLang="en-US" dirty="0"/>
              <a:t>志愿项目实施</a:t>
            </a:r>
            <a:endParaRPr lang="zh-CN" altLang="en-US" dirty="0"/>
          </a:p>
        </p:txBody>
      </p:sp>
      <p:sp>
        <p:nvSpPr>
          <p:cNvPr id="81" name="圆角矩形 18"/>
          <p:cNvSpPr/>
          <p:nvPr/>
        </p:nvSpPr>
        <p:spPr>
          <a:xfrm>
            <a:off x="8652342" y="4383322"/>
            <a:ext cx="1783080" cy="3441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志愿项目审核</a:t>
            </a:r>
            <a:endParaRPr lang="zh-CN" altLang="en-US" dirty="0">
              <a:solidFill>
                <a:schemeClr val="tx1"/>
              </a:solidFill>
            </a:endParaRPr>
          </a:p>
        </p:txBody>
      </p:sp>
      <p:sp>
        <p:nvSpPr>
          <p:cNvPr id="82" name="圆角矩形 18"/>
          <p:cNvSpPr/>
          <p:nvPr/>
        </p:nvSpPr>
        <p:spPr>
          <a:xfrm>
            <a:off x="8652342" y="4836076"/>
            <a:ext cx="1783080" cy="3441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志愿项目补录</a:t>
            </a:r>
            <a:endParaRPr lang="zh-CN" altLang="en-US" dirty="0">
              <a:solidFill>
                <a:schemeClr val="tx1"/>
              </a:solidFill>
            </a:endParaRPr>
          </a:p>
        </p:txBody>
      </p:sp>
      <p:sp>
        <p:nvSpPr>
          <p:cNvPr id="83" name="文本框 82"/>
          <p:cNvSpPr txBox="1"/>
          <p:nvPr/>
        </p:nvSpPr>
        <p:spPr>
          <a:xfrm>
            <a:off x="8643638" y="5693159"/>
            <a:ext cx="1800493" cy="369332"/>
          </a:xfrm>
          <a:prstGeom prst="rect">
            <a:avLst/>
          </a:prstGeom>
          <a:noFill/>
        </p:spPr>
        <p:txBody>
          <a:bodyPr wrap="square" rtlCol="0">
            <a:spAutoFit/>
          </a:bodyPr>
          <a:lstStyle/>
          <a:p>
            <a:pPr algn="ctr"/>
            <a:r>
              <a:rPr lang="zh-CN" altLang="en-US" dirty="0"/>
              <a:t>志愿项目实施</a:t>
            </a:r>
            <a:endParaRPr lang="zh-CN" altLang="en-US" dirty="0"/>
          </a:p>
        </p:txBody>
      </p:sp>
      <p:sp>
        <p:nvSpPr>
          <p:cNvPr id="84" name="文本框 83"/>
          <p:cNvSpPr txBox="1"/>
          <p:nvPr/>
        </p:nvSpPr>
        <p:spPr>
          <a:xfrm>
            <a:off x="8759059" y="5238374"/>
            <a:ext cx="1569660" cy="369332"/>
          </a:xfrm>
          <a:prstGeom prst="rect">
            <a:avLst/>
          </a:prstGeom>
          <a:noFill/>
        </p:spPr>
        <p:txBody>
          <a:bodyPr wrap="none" rtlCol="0">
            <a:spAutoFit/>
          </a:bodyPr>
          <a:lstStyle/>
          <a:p>
            <a:pPr algn="ctr"/>
            <a:r>
              <a:rPr lang="zh-CN" altLang="en-US" dirty="0"/>
              <a:t>志愿项目推荐</a:t>
            </a:r>
            <a:endParaRPr lang="zh-CN" altLang="en-US" dirty="0"/>
          </a:p>
        </p:txBody>
      </p:sp>
      <p:sp>
        <p:nvSpPr>
          <p:cNvPr id="85" name="文本框 84"/>
          <p:cNvSpPr txBox="1"/>
          <p:nvPr/>
        </p:nvSpPr>
        <p:spPr>
          <a:xfrm>
            <a:off x="5268538" y="1948513"/>
            <a:ext cx="1768475" cy="368300"/>
          </a:xfrm>
          <a:prstGeom prst="rect">
            <a:avLst/>
          </a:prstGeom>
          <a:noFill/>
        </p:spPr>
        <p:txBody>
          <a:bodyPr wrap="square" rtlCol="0">
            <a:spAutoFit/>
          </a:bodyPr>
          <a:lstStyle/>
          <a:p>
            <a:pPr algn="ctr"/>
            <a:r>
              <a:rPr lang="zh-CN" altLang="en-US" dirty="0">
                <a:solidFill>
                  <a:schemeClr val="bg1"/>
                </a:solidFill>
              </a:rPr>
              <a:t>志愿队伍注册</a:t>
            </a:r>
            <a:endParaRPr lang="zh-CN" altLang="en-US" dirty="0">
              <a:solidFill>
                <a:schemeClr val="bg1"/>
              </a:solidFill>
            </a:endParaRPr>
          </a:p>
        </p:txBody>
      </p:sp>
      <p:sp>
        <p:nvSpPr>
          <p:cNvPr id="86" name="文本框 85"/>
          <p:cNvSpPr txBox="1"/>
          <p:nvPr/>
        </p:nvSpPr>
        <p:spPr>
          <a:xfrm>
            <a:off x="5365091" y="2410793"/>
            <a:ext cx="1569660" cy="369332"/>
          </a:xfrm>
          <a:prstGeom prst="rect">
            <a:avLst/>
          </a:prstGeom>
          <a:noFill/>
        </p:spPr>
        <p:txBody>
          <a:bodyPr wrap="none" rtlCol="0">
            <a:spAutoFit/>
          </a:bodyPr>
          <a:lstStyle/>
          <a:p>
            <a:pPr algn="ctr"/>
            <a:r>
              <a:rPr lang="zh-CN" altLang="en-US" dirty="0">
                <a:solidFill>
                  <a:schemeClr val="bg1"/>
                </a:solidFill>
              </a:rPr>
              <a:t>志愿队伍审核</a:t>
            </a:r>
            <a:endParaRPr lang="zh-CN" altLang="en-US" dirty="0">
              <a:solidFill>
                <a:schemeClr val="bg1"/>
              </a:solidFill>
            </a:endParaRPr>
          </a:p>
        </p:txBody>
      </p:sp>
      <p:sp>
        <p:nvSpPr>
          <p:cNvPr id="87" name="文本框 86"/>
          <p:cNvSpPr txBox="1"/>
          <p:nvPr/>
        </p:nvSpPr>
        <p:spPr>
          <a:xfrm>
            <a:off x="5370168" y="2857833"/>
            <a:ext cx="1569660" cy="369332"/>
          </a:xfrm>
          <a:prstGeom prst="rect">
            <a:avLst/>
          </a:prstGeom>
          <a:noFill/>
        </p:spPr>
        <p:txBody>
          <a:bodyPr wrap="none" rtlCol="0">
            <a:spAutoFit/>
          </a:bodyPr>
          <a:lstStyle/>
          <a:p>
            <a:pPr algn="ctr"/>
            <a:r>
              <a:rPr lang="zh-CN" altLang="en-US" dirty="0">
                <a:solidFill>
                  <a:schemeClr val="bg1"/>
                </a:solidFill>
              </a:rPr>
              <a:t>队伍人员招募</a:t>
            </a:r>
            <a:endParaRPr lang="zh-CN" altLang="en-US" dirty="0">
              <a:solidFill>
                <a:schemeClr val="bg1"/>
              </a:solidFill>
            </a:endParaRPr>
          </a:p>
        </p:txBody>
      </p:sp>
      <p:sp>
        <p:nvSpPr>
          <p:cNvPr id="88" name="文本框 87"/>
          <p:cNvSpPr txBox="1"/>
          <p:nvPr/>
        </p:nvSpPr>
        <p:spPr>
          <a:xfrm>
            <a:off x="5268538" y="3289633"/>
            <a:ext cx="1767840" cy="368300"/>
          </a:xfrm>
          <a:prstGeom prst="rect">
            <a:avLst/>
          </a:prstGeom>
          <a:noFill/>
        </p:spPr>
        <p:txBody>
          <a:bodyPr wrap="square" rtlCol="0">
            <a:spAutoFit/>
          </a:bodyPr>
          <a:lstStyle/>
          <a:p>
            <a:pPr algn="ctr"/>
            <a:r>
              <a:rPr lang="zh-CN" altLang="en-US" dirty="0">
                <a:solidFill>
                  <a:schemeClr val="bg1"/>
                </a:solidFill>
              </a:rPr>
              <a:t>队伍人员审核</a:t>
            </a:r>
            <a:endParaRPr lang="zh-CN" altLang="en-US" dirty="0">
              <a:solidFill>
                <a:schemeClr val="bg1"/>
              </a:solidFill>
            </a:endParaRPr>
          </a:p>
        </p:txBody>
      </p:sp>
      <p:sp>
        <p:nvSpPr>
          <p:cNvPr id="89" name="圆角矩形 18"/>
          <p:cNvSpPr/>
          <p:nvPr/>
        </p:nvSpPr>
        <p:spPr>
          <a:xfrm>
            <a:off x="5268538" y="3757627"/>
            <a:ext cx="1783080" cy="3441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服务项目实施</a:t>
            </a:r>
            <a:endParaRPr lang="zh-CN" altLang="en-US" dirty="0">
              <a:solidFill>
                <a:schemeClr val="bg1"/>
              </a:solidFill>
            </a:endParaRPr>
          </a:p>
        </p:txBody>
      </p:sp>
      <p:sp>
        <p:nvSpPr>
          <p:cNvPr id="90" name="圆角矩形 18"/>
          <p:cNvSpPr/>
          <p:nvPr/>
        </p:nvSpPr>
        <p:spPr>
          <a:xfrm>
            <a:off x="5268538" y="4210381"/>
            <a:ext cx="1783080" cy="3441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记录服务时长</a:t>
            </a:r>
            <a:endParaRPr lang="zh-CN" altLang="en-US" dirty="0">
              <a:solidFill>
                <a:schemeClr val="bg1"/>
              </a:solidFill>
            </a:endParaRPr>
          </a:p>
        </p:txBody>
      </p:sp>
      <p:sp>
        <p:nvSpPr>
          <p:cNvPr id="91" name="文本框 90"/>
          <p:cNvSpPr txBox="1"/>
          <p:nvPr/>
        </p:nvSpPr>
        <p:spPr>
          <a:xfrm>
            <a:off x="5375250" y="4612679"/>
            <a:ext cx="1569660" cy="369332"/>
          </a:xfrm>
          <a:prstGeom prst="rect">
            <a:avLst/>
          </a:prstGeom>
          <a:noFill/>
        </p:spPr>
        <p:txBody>
          <a:bodyPr wrap="none" rtlCol="0">
            <a:spAutoFit/>
          </a:bodyPr>
          <a:lstStyle/>
          <a:p>
            <a:pPr algn="ctr"/>
            <a:r>
              <a:rPr lang="zh-CN" altLang="en-US" dirty="0">
                <a:solidFill>
                  <a:schemeClr val="bg1"/>
                </a:solidFill>
              </a:rPr>
              <a:t>队伍信息完善</a:t>
            </a:r>
            <a:endParaRPr lang="zh-CN" altLang="en-US" dirty="0">
              <a:solidFill>
                <a:schemeClr val="bg1"/>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星形: 七角 4"/>
          <p:cNvSpPr/>
          <p:nvPr/>
        </p:nvSpPr>
        <p:spPr>
          <a:xfrm>
            <a:off x="4217060" y="1905977"/>
            <a:ext cx="3757879" cy="3757879"/>
          </a:xfrm>
          <a:prstGeom prst="star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4912096" y="2625696"/>
            <a:ext cx="2502385" cy="2304145"/>
            <a:chOff x="3962648" y="2819400"/>
            <a:chExt cx="1323557" cy="1218704"/>
          </a:xfrm>
        </p:grpSpPr>
        <p:grpSp>
          <p:nvGrpSpPr>
            <p:cNvPr id="32" name="组合 31"/>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4" name="椭圆 33"/>
              <p:cNvSpPr/>
              <p:nvPr/>
            </p:nvSpPr>
            <p:spPr>
              <a:xfrm>
                <a:off x="392106" y="760409"/>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5" name="TextBox 54"/>
            <p:cNvSpPr txBox="1"/>
            <p:nvPr/>
          </p:nvSpPr>
          <p:spPr>
            <a:xfrm>
              <a:off x="4135218" y="3252077"/>
              <a:ext cx="1150987" cy="265922"/>
            </a:xfrm>
            <a:prstGeom prst="rect">
              <a:avLst/>
            </a:prstGeom>
            <a:noFill/>
          </p:spPr>
          <p:txBody>
            <a:bodyPr wrap="square" rtlCol="0">
              <a:spAutoFit/>
            </a:bodyPr>
            <a:lstStyle/>
            <a:p>
              <a:r>
                <a:rPr lang="zh-CN" altLang="en-US" sz="2665" b="1" spc="400" dirty="0">
                  <a:latin typeface="方正兰亭粗黑简体" panose="02000000000000000000" pitchFamily="2" charset="-122"/>
                  <a:ea typeface="方正兰亭粗黑简体" panose="02000000000000000000" pitchFamily="2" charset="-122"/>
                </a:rPr>
                <a:t>部级</a:t>
              </a:r>
              <a:r>
                <a:rPr lang="zh-CN" altLang="en-US" sz="2665" spc="400" dirty="0">
                  <a:solidFill>
                    <a:schemeClr val="tx2"/>
                  </a:solidFill>
                  <a:latin typeface="方正兰亭粗黑简体" panose="02000000000000000000" pitchFamily="2" charset="-122"/>
                  <a:ea typeface="方正兰亭粗黑简体" panose="02000000000000000000" pitchFamily="2" charset="-122"/>
                </a:rPr>
                <a:t>账户</a:t>
              </a:r>
              <a:endParaRPr lang="zh-CN" altLang="en-US" sz="2665" spc="400" dirty="0">
                <a:solidFill>
                  <a:schemeClr val="tx2"/>
                </a:solidFill>
                <a:latin typeface="方正兰亭粗黑简体" panose="02000000000000000000" pitchFamily="2" charset="-122"/>
                <a:ea typeface="方正兰亭粗黑简体" panose="02000000000000000000" pitchFamily="2" charset="-122"/>
              </a:endParaRPr>
            </a:p>
          </p:txBody>
        </p:sp>
      </p:grpSp>
      <p:sp>
        <p:nvSpPr>
          <p:cNvPr id="35" name="椭圆 34"/>
          <p:cNvSpPr/>
          <p:nvPr/>
        </p:nvSpPr>
        <p:spPr>
          <a:xfrm>
            <a:off x="3510115" y="1791482"/>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配置管理</a:t>
            </a:r>
            <a:endParaRPr lang="zh-CN" altLang="en-US" sz="2000" dirty="0"/>
          </a:p>
        </p:txBody>
      </p:sp>
      <p:sp>
        <p:nvSpPr>
          <p:cNvPr id="25" name="TextBox 24"/>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26" name="直接连接符 25"/>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TextBox 27"/>
          <p:cNvSpPr txBox="1"/>
          <p:nvPr/>
        </p:nvSpPr>
        <p:spPr>
          <a:xfrm>
            <a:off x="1211943" y="275107"/>
            <a:ext cx="2541080" cy="502766"/>
          </a:xfrm>
          <a:prstGeom prst="rect">
            <a:avLst/>
          </a:prstGeom>
          <a:noFill/>
        </p:spPr>
        <p:txBody>
          <a:bodyPr wrap="none" rtlCol="0">
            <a:spAutoFit/>
          </a:bodyPr>
          <a:lstStyle/>
          <a:p>
            <a:r>
              <a:rPr lang="zh-CN" altLang="en-US" sz="2665" spc="400" dirty="0">
                <a:latin typeface="方正兰亭细黑_GBK" panose="02000000000000000000" pitchFamily="2" charset="-122"/>
                <a:ea typeface="方正兰亭细黑_GBK" panose="02000000000000000000" pitchFamily="2" charset="-122"/>
              </a:rPr>
              <a:t>部级账户功能</a:t>
            </a:r>
            <a:endParaRPr lang="zh-CN" altLang="en-US" sz="2665" spc="400" dirty="0">
              <a:latin typeface="方正兰亭细黑_GBK" panose="02000000000000000000" pitchFamily="2" charset="-122"/>
              <a:ea typeface="方正兰亭细黑_GBK" panose="02000000000000000000" pitchFamily="2" charset="-122"/>
            </a:endParaRPr>
          </a:p>
        </p:txBody>
      </p:sp>
      <p:sp>
        <p:nvSpPr>
          <p:cNvPr id="38" name="椭圆 37"/>
          <p:cNvSpPr/>
          <p:nvPr/>
        </p:nvSpPr>
        <p:spPr>
          <a:xfrm>
            <a:off x="7187511" y="1769384"/>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网站资源管理</a:t>
            </a:r>
            <a:endParaRPr lang="zh-CN" altLang="en-US" sz="2000" dirty="0"/>
          </a:p>
        </p:txBody>
      </p:sp>
      <p:sp>
        <p:nvSpPr>
          <p:cNvPr id="39" name="椭圆 38"/>
          <p:cNvSpPr/>
          <p:nvPr/>
        </p:nvSpPr>
        <p:spPr>
          <a:xfrm>
            <a:off x="6424715" y="5124398"/>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志愿队伍管理</a:t>
            </a:r>
            <a:endParaRPr lang="zh-CN" altLang="en-US" sz="2000" dirty="0"/>
          </a:p>
        </p:txBody>
      </p:sp>
      <p:sp>
        <p:nvSpPr>
          <p:cNvPr id="40" name="椭圆 39"/>
          <p:cNvSpPr/>
          <p:nvPr/>
        </p:nvSpPr>
        <p:spPr>
          <a:xfrm>
            <a:off x="3217405" y="3643320"/>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综合信息管理</a:t>
            </a:r>
            <a:endParaRPr lang="zh-CN" altLang="en-US" sz="2000" dirty="0"/>
          </a:p>
        </p:txBody>
      </p:sp>
      <p:sp>
        <p:nvSpPr>
          <p:cNvPr id="41" name="椭圆 40"/>
          <p:cNvSpPr/>
          <p:nvPr/>
        </p:nvSpPr>
        <p:spPr>
          <a:xfrm>
            <a:off x="4407857" y="5153874"/>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志愿项目管理</a:t>
            </a:r>
            <a:endParaRPr lang="zh-CN" altLang="en-US" sz="2000" dirty="0"/>
          </a:p>
        </p:txBody>
      </p:sp>
      <p:sp>
        <p:nvSpPr>
          <p:cNvPr id="42" name="椭圆 41"/>
          <p:cNvSpPr/>
          <p:nvPr/>
        </p:nvSpPr>
        <p:spPr>
          <a:xfrm>
            <a:off x="5322932" y="962817"/>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机构信息管理</a:t>
            </a:r>
            <a:endParaRPr lang="zh-CN" altLang="en-US" sz="2000" dirty="0"/>
          </a:p>
        </p:txBody>
      </p:sp>
      <p:pic>
        <p:nvPicPr>
          <p:cNvPr id="43" name="图片 4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 name="椭圆 1"/>
          <p:cNvSpPr/>
          <p:nvPr/>
        </p:nvSpPr>
        <p:spPr>
          <a:xfrm>
            <a:off x="7513936" y="3584517"/>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志愿者管理</a:t>
            </a:r>
            <a:endParaRPr lang="zh-CN" altLang="en-US" sz="20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3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星形: 七角 4"/>
          <p:cNvSpPr/>
          <p:nvPr/>
        </p:nvSpPr>
        <p:spPr>
          <a:xfrm>
            <a:off x="4217060" y="1905977"/>
            <a:ext cx="3757879" cy="3757879"/>
          </a:xfrm>
          <a:prstGeom prst="star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4912096" y="2625696"/>
            <a:ext cx="2502385" cy="2304145"/>
            <a:chOff x="3962648" y="2819400"/>
            <a:chExt cx="1323557" cy="1218704"/>
          </a:xfrm>
        </p:grpSpPr>
        <p:grpSp>
          <p:nvGrpSpPr>
            <p:cNvPr id="32" name="组合 31"/>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4" name="椭圆 33"/>
              <p:cNvSpPr/>
              <p:nvPr/>
            </p:nvSpPr>
            <p:spPr>
              <a:xfrm>
                <a:off x="392106" y="760409"/>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5" name="TextBox 54"/>
            <p:cNvSpPr txBox="1"/>
            <p:nvPr/>
          </p:nvSpPr>
          <p:spPr>
            <a:xfrm>
              <a:off x="4135218" y="3252077"/>
              <a:ext cx="1150987" cy="265922"/>
            </a:xfrm>
            <a:prstGeom prst="rect">
              <a:avLst/>
            </a:prstGeom>
            <a:noFill/>
          </p:spPr>
          <p:txBody>
            <a:bodyPr wrap="square" rtlCol="0">
              <a:spAutoFit/>
            </a:bodyPr>
            <a:lstStyle/>
            <a:p>
              <a:r>
                <a:rPr lang="zh-CN" altLang="en-US" sz="2665" b="1" spc="400" dirty="0">
                  <a:latin typeface="方正兰亭粗黑简体" panose="02000000000000000000" pitchFamily="2" charset="-122"/>
                  <a:ea typeface="方正兰亭粗黑简体" panose="02000000000000000000" pitchFamily="2" charset="-122"/>
                </a:rPr>
                <a:t>省级</a:t>
              </a:r>
              <a:r>
                <a:rPr lang="zh-CN" altLang="en-US" sz="2665" spc="400" dirty="0">
                  <a:solidFill>
                    <a:schemeClr val="tx2"/>
                  </a:solidFill>
                  <a:latin typeface="方正兰亭粗黑简体" panose="02000000000000000000" pitchFamily="2" charset="-122"/>
                  <a:ea typeface="方正兰亭粗黑简体" panose="02000000000000000000" pitchFamily="2" charset="-122"/>
                </a:rPr>
                <a:t>账户</a:t>
              </a:r>
              <a:endParaRPr lang="zh-CN" altLang="en-US" sz="2665" spc="400" dirty="0">
                <a:solidFill>
                  <a:schemeClr val="tx2"/>
                </a:solidFill>
                <a:latin typeface="方正兰亭粗黑简体" panose="02000000000000000000" pitchFamily="2" charset="-122"/>
                <a:ea typeface="方正兰亭粗黑简体" panose="02000000000000000000" pitchFamily="2" charset="-122"/>
              </a:endParaRPr>
            </a:p>
          </p:txBody>
        </p:sp>
      </p:grpSp>
      <p:sp>
        <p:nvSpPr>
          <p:cNvPr id="35" name="椭圆 34"/>
          <p:cNvSpPr/>
          <p:nvPr/>
        </p:nvSpPr>
        <p:spPr>
          <a:xfrm>
            <a:off x="3510115" y="1791482"/>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配置管理</a:t>
            </a:r>
            <a:endParaRPr lang="zh-CN" altLang="en-US" sz="2000" dirty="0"/>
          </a:p>
        </p:txBody>
      </p:sp>
      <p:sp>
        <p:nvSpPr>
          <p:cNvPr id="25" name="TextBox 24"/>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26" name="直接连接符 25"/>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TextBox 27"/>
          <p:cNvSpPr txBox="1"/>
          <p:nvPr/>
        </p:nvSpPr>
        <p:spPr>
          <a:xfrm>
            <a:off x="1211943" y="275107"/>
            <a:ext cx="2541080" cy="502766"/>
          </a:xfrm>
          <a:prstGeom prst="rect">
            <a:avLst/>
          </a:prstGeom>
          <a:noFill/>
        </p:spPr>
        <p:txBody>
          <a:bodyPr wrap="none" rtlCol="0">
            <a:spAutoFit/>
          </a:bodyPr>
          <a:lstStyle/>
          <a:p>
            <a:r>
              <a:rPr lang="zh-CN" altLang="en-US" sz="2665" spc="400" dirty="0">
                <a:latin typeface="方正兰亭细黑_GBK" panose="02000000000000000000" pitchFamily="2" charset="-122"/>
                <a:ea typeface="方正兰亭细黑_GBK" panose="02000000000000000000" pitchFamily="2" charset="-122"/>
              </a:rPr>
              <a:t>省级账户功能</a:t>
            </a:r>
            <a:endParaRPr lang="zh-CN" altLang="en-US" sz="2665" spc="400" dirty="0">
              <a:latin typeface="方正兰亭细黑_GBK" panose="02000000000000000000" pitchFamily="2" charset="-122"/>
              <a:ea typeface="方正兰亭细黑_GBK" panose="02000000000000000000" pitchFamily="2" charset="-122"/>
            </a:endParaRPr>
          </a:p>
        </p:txBody>
      </p:sp>
      <p:sp>
        <p:nvSpPr>
          <p:cNvPr id="38" name="椭圆 37"/>
          <p:cNvSpPr/>
          <p:nvPr/>
        </p:nvSpPr>
        <p:spPr>
          <a:xfrm>
            <a:off x="7187511" y="1769384"/>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网站资源管理</a:t>
            </a:r>
            <a:endParaRPr lang="zh-CN" altLang="en-US" sz="2000" dirty="0"/>
          </a:p>
        </p:txBody>
      </p:sp>
      <p:sp>
        <p:nvSpPr>
          <p:cNvPr id="39" name="椭圆 38"/>
          <p:cNvSpPr/>
          <p:nvPr/>
        </p:nvSpPr>
        <p:spPr>
          <a:xfrm>
            <a:off x="6424715" y="5124398"/>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志愿队伍管理</a:t>
            </a:r>
            <a:endParaRPr lang="zh-CN" altLang="en-US" sz="2000" dirty="0"/>
          </a:p>
        </p:txBody>
      </p:sp>
      <p:sp>
        <p:nvSpPr>
          <p:cNvPr id="40" name="椭圆 39"/>
          <p:cNvSpPr/>
          <p:nvPr/>
        </p:nvSpPr>
        <p:spPr>
          <a:xfrm>
            <a:off x="3217405" y="3643320"/>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综合信息管理</a:t>
            </a:r>
            <a:endParaRPr lang="zh-CN" altLang="en-US" sz="2000" dirty="0"/>
          </a:p>
        </p:txBody>
      </p:sp>
      <p:sp>
        <p:nvSpPr>
          <p:cNvPr id="41" name="椭圆 40"/>
          <p:cNvSpPr/>
          <p:nvPr/>
        </p:nvSpPr>
        <p:spPr>
          <a:xfrm>
            <a:off x="4407857" y="5153874"/>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志愿项目管理</a:t>
            </a:r>
            <a:endParaRPr lang="zh-CN" altLang="en-US" sz="2000" dirty="0"/>
          </a:p>
        </p:txBody>
      </p:sp>
      <p:sp>
        <p:nvSpPr>
          <p:cNvPr id="42" name="椭圆 41"/>
          <p:cNvSpPr/>
          <p:nvPr/>
        </p:nvSpPr>
        <p:spPr>
          <a:xfrm>
            <a:off x="5322932" y="962817"/>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机构信息管理</a:t>
            </a:r>
            <a:endParaRPr lang="zh-CN" altLang="en-US" sz="2000" dirty="0"/>
          </a:p>
        </p:txBody>
      </p:sp>
      <p:pic>
        <p:nvPicPr>
          <p:cNvPr id="43" name="图片 4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 name="椭圆 1"/>
          <p:cNvSpPr/>
          <p:nvPr/>
        </p:nvSpPr>
        <p:spPr>
          <a:xfrm>
            <a:off x="7513936" y="3584517"/>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志愿者管理</a:t>
            </a:r>
            <a:endParaRPr lang="zh-CN" altLang="en-US" sz="20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3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角星 2"/>
          <p:cNvSpPr/>
          <p:nvPr/>
        </p:nvSpPr>
        <p:spPr>
          <a:xfrm>
            <a:off x="4111634" y="1757911"/>
            <a:ext cx="3894456" cy="3894456"/>
          </a:xfrm>
          <a:prstGeom prst="star5">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 name="组合 3"/>
          <p:cNvGrpSpPr/>
          <p:nvPr/>
        </p:nvGrpSpPr>
        <p:grpSpPr>
          <a:xfrm>
            <a:off x="4979585" y="2770387"/>
            <a:ext cx="2159453" cy="2159454"/>
            <a:chOff x="3962648" y="2819400"/>
            <a:chExt cx="1218704" cy="1218704"/>
          </a:xfrm>
        </p:grpSpPr>
        <p:grpSp>
          <p:nvGrpSpPr>
            <p:cNvPr id="32" name="组合 31"/>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4" name="椭圆 33"/>
              <p:cNvSpPr/>
              <p:nvPr/>
            </p:nvSpPr>
            <p:spPr>
              <a:xfrm>
                <a:off x="392106" y="760409"/>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5" name="TextBox 54"/>
            <p:cNvSpPr txBox="1"/>
            <p:nvPr/>
          </p:nvSpPr>
          <p:spPr>
            <a:xfrm>
              <a:off x="4071855" y="3201057"/>
              <a:ext cx="1082896" cy="468979"/>
            </a:xfrm>
            <a:prstGeom prst="rect">
              <a:avLst/>
            </a:prstGeom>
            <a:noFill/>
          </p:spPr>
          <p:txBody>
            <a:bodyPr wrap="square" rtlCol="0">
              <a:spAutoFit/>
            </a:bodyPr>
            <a:lstStyle/>
            <a:p>
              <a:pPr algn="ctr"/>
              <a:r>
                <a:rPr lang="zh-CN" altLang="en-US" sz="2400" b="1" spc="400" dirty="0">
                  <a:latin typeface="方正兰亭粗黑简体" panose="02000000000000000000" pitchFamily="2" charset="-122"/>
                  <a:ea typeface="方正兰亭粗黑简体" panose="02000000000000000000" pitchFamily="2" charset="-122"/>
                </a:rPr>
                <a:t>市</a:t>
              </a:r>
              <a:r>
                <a:rPr lang="en-US" altLang="zh-CN" sz="2400" b="1" spc="400" dirty="0">
                  <a:latin typeface="方正兰亭粗黑简体" panose="02000000000000000000" pitchFamily="2" charset="-122"/>
                  <a:ea typeface="方正兰亭粗黑简体" panose="02000000000000000000" pitchFamily="2" charset="-122"/>
                </a:rPr>
                <a:t>/</a:t>
              </a:r>
              <a:r>
                <a:rPr lang="zh-CN" altLang="en-US" sz="2400" b="1" spc="400" dirty="0">
                  <a:latin typeface="方正兰亭粗黑简体" panose="02000000000000000000" pitchFamily="2" charset="-122"/>
                  <a:ea typeface="方正兰亭粗黑简体" panose="02000000000000000000" pitchFamily="2" charset="-122"/>
                </a:rPr>
                <a:t>区县级</a:t>
              </a:r>
              <a:endParaRPr lang="en-US" altLang="zh-CN" sz="2400" b="1" spc="400" dirty="0">
                <a:latin typeface="方正兰亭粗黑简体" panose="02000000000000000000" pitchFamily="2" charset="-122"/>
                <a:ea typeface="方正兰亭粗黑简体" panose="02000000000000000000" pitchFamily="2" charset="-122"/>
              </a:endParaRPr>
            </a:p>
            <a:p>
              <a:pPr algn="ctr"/>
              <a:r>
                <a:rPr lang="zh-CN" altLang="en-US" sz="2400" spc="400" dirty="0">
                  <a:solidFill>
                    <a:schemeClr val="tx2"/>
                  </a:solidFill>
                  <a:latin typeface="方正兰亭粗黑简体" panose="02000000000000000000" pitchFamily="2" charset="-122"/>
                  <a:ea typeface="方正兰亭粗黑简体" panose="02000000000000000000" pitchFamily="2" charset="-122"/>
                </a:rPr>
                <a:t>账户</a:t>
              </a:r>
              <a:endParaRPr lang="zh-CN" altLang="en-US" sz="2400" spc="400" dirty="0">
                <a:solidFill>
                  <a:schemeClr val="tx2"/>
                </a:solidFill>
                <a:latin typeface="方正兰亭粗黑简体" panose="02000000000000000000" pitchFamily="2" charset="-122"/>
                <a:ea typeface="方正兰亭粗黑简体" panose="02000000000000000000" pitchFamily="2" charset="-122"/>
              </a:endParaRPr>
            </a:p>
          </p:txBody>
        </p:sp>
      </p:grpSp>
      <p:sp>
        <p:nvSpPr>
          <p:cNvPr id="25" name="TextBox 24"/>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26" name="直接连接符 25"/>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TextBox 27"/>
          <p:cNvSpPr txBox="1"/>
          <p:nvPr/>
        </p:nvSpPr>
        <p:spPr>
          <a:xfrm>
            <a:off x="1211943" y="275107"/>
            <a:ext cx="2933816" cy="502766"/>
          </a:xfrm>
          <a:prstGeom prst="rect">
            <a:avLst/>
          </a:prstGeom>
          <a:noFill/>
        </p:spPr>
        <p:txBody>
          <a:bodyPr wrap="none" rtlCol="0">
            <a:spAutoFit/>
          </a:bodyPr>
          <a:lstStyle/>
          <a:p>
            <a:r>
              <a:rPr lang="zh-CN" altLang="en-US" sz="2665" spc="400" dirty="0">
                <a:latin typeface="方正兰亭细黑_GBK" panose="02000000000000000000" pitchFamily="2" charset="-122"/>
                <a:ea typeface="方正兰亭细黑_GBK" panose="02000000000000000000" pitchFamily="2" charset="-122"/>
              </a:rPr>
              <a:t>区县级账户功能</a:t>
            </a:r>
            <a:endParaRPr lang="zh-CN" altLang="en-US" sz="2665" spc="400" dirty="0">
              <a:latin typeface="方正兰亭细黑_GBK" panose="02000000000000000000" pitchFamily="2" charset="-122"/>
              <a:ea typeface="方正兰亭细黑_GBK" panose="02000000000000000000" pitchFamily="2" charset="-122"/>
            </a:endParaRPr>
          </a:p>
        </p:txBody>
      </p:sp>
      <p:sp>
        <p:nvSpPr>
          <p:cNvPr id="38" name="椭圆 37"/>
          <p:cNvSpPr/>
          <p:nvPr/>
        </p:nvSpPr>
        <p:spPr>
          <a:xfrm>
            <a:off x="5317630" y="951562"/>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机构信息管理</a:t>
            </a:r>
            <a:endParaRPr lang="zh-CN" altLang="en-US" sz="2000" dirty="0"/>
          </a:p>
        </p:txBody>
      </p:sp>
      <p:sp>
        <p:nvSpPr>
          <p:cNvPr id="39" name="椭圆 38"/>
          <p:cNvSpPr/>
          <p:nvPr/>
        </p:nvSpPr>
        <p:spPr>
          <a:xfrm>
            <a:off x="6673249" y="4988398"/>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志愿队伍管理</a:t>
            </a:r>
            <a:endParaRPr lang="zh-CN" altLang="en-US" sz="2000" dirty="0"/>
          </a:p>
        </p:txBody>
      </p:sp>
      <p:sp>
        <p:nvSpPr>
          <p:cNvPr id="40" name="椭圆 39"/>
          <p:cNvSpPr/>
          <p:nvPr/>
        </p:nvSpPr>
        <p:spPr>
          <a:xfrm>
            <a:off x="3243120" y="2532450"/>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综合信息管理</a:t>
            </a:r>
            <a:endParaRPr lang="zh-CN" altLang="en-US" sz="2000" dirty="0"/>
          </a:p>
        </p:txBody>
      </p:sp>
      <p:sp>
        <p:nvSpPr>
          <p:cNvPr id="41" name="椭圆 40"/>
          <p:cNvSpPr/>
          <p:nvPr/>
        </p:nvSpPr>
        <p:spPr>
          <a:xfrm>
            <a:off x="3984352" y="4988398"/>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志愿项目管理</a:t>
            </a:r>
            <a:endParaRPr lang="zh-CN" altLang="en-US" sz="2000" dirty="0"/>
          </a:p>
        </p:txBody>
      </p:sp>
      <p:sp>
        <p:nvSpPr>
          <p:cNvPr id="20" name="椭圆 19"/>
          <p:cNvSpPr/>
          <p:nvPr/>
        </p:nvSpPr>
        <p:spPr>
          <a:xfrm>
            <a:off x="7413277" y="2532450"/>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志愿者管理</a:t>
            </a:r>
            <a:endParaRPr lang="zh-CN" altLang="en-US" sz="2000" dirty="0"/>
          </a:p>
        </p:txBody>
      </p:sp>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角星 2"/>
          <p:cNvSpPr/>
          <p:nvPr/>
        </p:nvSpPr>
        <p:spPr>
          <a:xfrm>
            <a:off x="4111634" y="1757911"/>
            <a:ext cx="3894456" cy="3894456"/>
          </a:xfrm>
          <a:prstGeom prst="star5">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 name="组合 3"/>
          <p:cNvGrpSpPr/>
          <p:nvPr/>
        </p:nvGrpSpPr>
        <p:grpSpPr>
          <a:xfrm>
            <a:off x="5015445" y="2770382"/>
            <a:ext cx="2159453" cy="2159452"/>
            <a:chOff x="3962648" y="2819400"/>
            <a:chExt cx="1218704" cy="1218704"/>
          </a:xfrm>
        </p:grpSpPr>
        <p:grpSp>
          <p:nvGrpSpPr>
            <p:cNvPr id="32" name="组合 31"/>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4" name="椭圆 33"/>
              <p:cNvSpPr/>
              <p:nvPr/>
            </p:nvSpPr>
            <p:spPr>
              <a:xfrm>
                <a:off x="392106" y="760409"/>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5" name="TextBox 54"/>
            <p:cNvSpPr txBox="1"/>
            <p:nvPr/>
          </p:nvSpPr>
          <p:spPr>
            <a:xfrm>
              <a:off x="4065176" y="3132507"/>
              <a:ext cx="1049065" cy="764263"/>
            </a:xfrm>
            <a:prstGeom prst="rect">
              <a:avLst/>
            </a:prstGeom>
            <a:noFill/>
          </p:spPr>
          <p:txBody>
            <a:bodyPr wrap="square" rtlCol="0">
              <a:spAutoFit/>
            </a:bodyPr>
            <a:lstStyle/>
            <a:p>
              <a:pPr algn="ctr"/>
              <a:r>
                <a:rPr lang="zh-CN" altLang="en-US" sz="1600" b="1" spc="400" dirty="0">
                  <a:latin typeface="方正兰亭粗黑简体" panose="02000000000000000000" pitchFamily="2" charset="-122"/>
                  <a:ea typeface="方正兰亭粗黑简体" panose="02000000000000000000" pitchFamily="2" charset="-122"/>
                </a:rPr>
                <a:t>志愿服务组织、开展其他志愿服务活动的法人组织</a:t>
              </a:r>
              <a:endParaRPr lang="en-US" altLang="zh-CN" sz="1600" b="1" spc="400" dirty="0">
                <a:latin typeface="方正兰亭粗黑简体" panose="02000000000000000000" pitchFamily="2" charset="-122"/>
                <a:ea typeface="方正兰亭粗黑简体" panose="02000000000000000000" pitchFamily="2" charset="-122"/>
              </a:endParaRPr>
            </a:p>
            <a:p>
              <a:pPr algn="ctr"/>
              <a:r>
                <a:rPr lang="zh-CN" altLang="en-US" sz="1600" spc="400" dirty="0">
                  <a:solidFill>
                    <a:schemeClr val="tx2"/>
                  </a:solidFill>
                  <a:latin typeface="方正兰亭粗黑简体" panose="02000000000000000000" pitchFamily="2" charset="-122"/>
                  <a:ea typeface="方正兰亭粗黑简体" panose="02000000000000000000" pitchFamily="2" charset="-122"/>
                </a:rPr>
                <a:t>账户</a:t>
              </a:r>
              <a:endParaRPr lang="zh-CN" altLang="en-US" sz="1600" spc="400" dirty="0">
                <a:solidFill>
                  <a:schemeClr val="tx2"/>
                </a:solidFill>
                <a:latin typeface="方正兰亭粗黑简体" panose="02000000000000000000" pitchFamily="2" charset="-122"/>
                <a:ea typeface="方正兰亭粗黑简体" panose="02000000000000000000" pitchFamily="2" charset="-122"/>
              </a:endParaRPr>
            </a:p>
          </p:txBody>
        </p:sp>
      </p:grpSp>
      <p:sp>
        <p:nvSpPr>
          <p:cNvPr id="25" name="TextBox 24"/>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26" name="直接连接符 25"/>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TextBox 27"/>
          <p:cNvSpPr txBox="1"/>
          <p:nvPr/>
        </p:nvSpPr>
        <p:spPr>
          <a:xfrm>
            <a:off x="1211943" y="275107"/>
            <a:ext cx="3326552" cy="502766"/>
          </a:xfrm>
          <a:prstGeom prst="rect">
            <a:avLst/>
          </a:prstGeom>
          <a:noFill/>
        </p:spPr>
        <p:txBody>
          <a:bodyPr wrap="none" rtlCol="0">
            <a:spAutoFit/>
          </a:bodyPr>
          <a:lstStyle/>
          <a:p>
            <a:r>
              <a:rPr lang="zh-CN" altLang="en-US" sz="2665" spc="400" dirty="0">
                <a:latin typeface="方正兰亭细黑_GBK" panose="02000000000000000000" pitchFamily="2" charset="-122"/>
                <a:ea typeface="方正兰亭细黑_GBK" panose="02000000000000000000" pitchFamily="2" charset="-122"/>
              </a:rPr>
              <a:t>法人队伍账户功能</a:t>
            </a:r>
            <a:endParaRPr lang="zh-CN" altLang="en-US" sz="2665" spc="400" dirty="0">
              <a:latin typeface="方正兰亭细黑_GBK" panose="02000000000000000000" pitchFamily="2" charset="-122"/>
              <a:ea typeface="方正兰亭细黑_GBK" panose="02000000000000000000" pitchFamily="2" charset="-122"/>
            </a:endParaRPr>
          </a:p>
        </p:txBody>
      </p:sp>
      <p:sp>
        <p:nvSpPr>
          <p:cNvPr id="38" name="椭圆 37"/>
          <p:cNvSpPr/>
          <p:nvPr/>
        </p:nvSpPr>
        <p:spPr>
          <a:xfrm>
            <a:off x="5317630" y="951562"/>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用户中心管理</a:t>
            </a:r>
            <a:endParaRPr lang="zh-CN" altLang="en-US" sz="2000" dirty="0"/>
          </a:p>
        </p:txBody>
      </p:sp>
      <p:sp>
        <p:nvSpPr>
          <p:cNvPr id="39" name="椭圆 38"/>
          <p:cNvSpPr/>
          <p:nvPr/>
        </p:nvSpPr>
        <p:spPr>
          <a:xfrm>
            <a:off x="6673249" y="4988398"/>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志愿队伍管理</a:t>
            </a:r>
            <a:endParaRPr lang="zh-CN" altLang="en-US" sz="2000" dirty="0"/>
          </a:p>
        </p:txBody>
      </p:sp>
      <p:sp>
        <p:nvSpPr>
          <p:cNvPr id="40" name="椭圆 39"/>
          <p:cNvSpPr/>
          <p:nvPr/>
        </p:nvSpPr>
        <p:spPr>
          <a:xfrm>
            <a:off x="3243120" y="2532450"/>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综合信息管理</a:t>
            </a:r>
            <a:endParaRPr lang="zh-CN" altLang="en-US" sz="2000" dirty="0"/>
          </a:p>
        </p:txBody>
      </p:sp>
      <p:sp>
        <p:nvSpPr>
          <p:cNvPr id="41" name="椭圆 40"/>
          <p:cNvSpPr/>
          <p:nvPr/>
        </p:nvSpPr>
        <p:spPr>
          <a:xfrm>
            <a:off x="3984352" y="4988398"/>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志愿项目管理</a:t>
            </a:r>
            <a:endParaRPr lang="zh-CN" altLang="en-US" sz="2000" dirty="0"/>
          </a:p>
        </p:txBody>
      </p:sp>
      <p:sp>
        <p:nvSpPr>
          <p:cNvPr id="20" name="椭圆 19"/>
          <p:cNvSpPr/>
          <p:nvPr/>
        </p:nvSpPr>
        <p:spPr>
          <a:xfrm>
            <a:off x="7527516" y="2532450"/>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志愿者管理</a:t>
            </a:r>
            <a:endParaRPr lang="zh-CN" altLang="en-US" sz="2000" dirty="0"/>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4" name="TextBox 6"/>
          <p:cNvSpPr txBox="1">
            <a:spLocks noChangeArrowheads="1"/>
          </p:cNvSpPr>
          <p:nvPr/>
        </p:nvSpPr>
        <p:spPr bwMode="auto">
          <a:xfrm>
            <a:off x="2391698" y="3149468"/>
            <a:ext cx="2154257"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2170" b="1" dirty="0">
                <a:solidFill>
                  <a:schemeClr val="bg2">
                    <a:lumMod val="25000"/>
                  </a:schemeClr>
                </a:solidFill>
                <a:latin typeface="微软雅黑" panose="020B0503020204020204" pitchFamily="34" charset="-122"/>
                <a:ea typeface="微软雅黑" panose="020B0503020204020204" pitchFamily="34" charset="-122"/>
                <a:sym typeface="+mn-ea"/>
              </a:rPr>
              <a:t>政策依据</a:t>
            </a:r>
            <a:endParaRPr lang="zh-CN" altLang="en-US" sz="217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03" name="椭圆 102"/>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4" name="TextBox 93"/>
          <p:cNvSpPr txBox="1"/>
          <p:nvPr/>
        </p:nvSpPr>
        <p:spPr>
          <a:xfrm>
            <a:off x="1211943" y="275107"/>
            <a:ext cx="1362874"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主目录</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16" name="TextBox 115"/>
          <p:cNvSpPr txBox="1"/>
          <p:nvPr/>
        </p:nvSpPr>
        <p:spPr>
          <a:xfrm>
            <a:off x="2880114" y="357181"/>
            <a:ext cx="1665841" cy="420564"/>
          </a:xfrm>
          <a:prstGeom prst="rect">
            <a:avLst/>
          </a:prstGeom>
          <a:noFill/>
        </p:spPr>
        <p:txBody>
          <a:bodyPr wrap="none" rtlCol="0">
            <a:spAutoFit/>
          </a:bodyPr>
          <a:lstStyle/>
          <a:p>
            <a:r>
              <a:rPr lang="en-US" altLang="zh-CN" sz="2135" dirty="0">
                <a:solidFill>
                  <a:srgbClr val="002060"/>
                </a:solidFill>
                <a:latin typeface="Kozuka Gothic Pro R" pitchFamily="34" charset="-128"/>
                <a:ea typeface="Kozuka Gothic Pro R" pitchFamily="34" charset="-128"/>
              </a:rPr>
              <a:t>CONTENTS</a:t>
            </a:r>
            <a:endParaRPr lang="zh-CN" altLang="en-US" sz="2135" dirty="0">
              <a:solidFill>
                <a:srgbClr val="002060"/>
              </a:solidFill>
              <a:latin typeface="Kozuka Gothic Pro R" pitchFamily="34" charset="-128"/>
              <a:ea typeface="Kozuka Gothic Pro R" pitchFamily="34" charset="-128"/>
            </a:endParaRPr>
          </a:p>
        </p:txBody>
      </p:sp>
      <p:cxnSp>
        <p:nvCxnSpPr>
          <p:cNvPr id="14" name="直接连接符 13"/>
          <p:cNvCxnSpPr/>
          <p:nvPr/>
        </p:nvCxnSpPr>
        <p:spPr>
          <a:xfrm>
            <a:off x="2701481" y="384399"/>
            <a:ext cx="0" cy="2781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791533" y="1454122"/>
            <a:ext cx="1357327" cy="1357327"/>
            <a:chOff x="1008115" y="2542722"/>
            <a:chExt cx="1360493" cy="1360493"/>
          </a:xfrm>
        </p:grpSpPr>
        <p:grpSp>
          <p:nvGrpSpPr>
            <p:cNvPr id="86" name="组合 85"/>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88" name="椭圆 8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08" name="TextBox 107"/>
            <p:cNvSpPr txBox="1"/>
            <p:nvPr/>
          </p:nvSpPr>
          <p:spPr>
            <a:xfrm>
              <a:off x="1286744" y="2696618"/>
              <a:ext cx="734602" cy="1079731"/>
            </a:xfrm>
            <a:prstGeom prst="rect">
              <a:avLst/>
            </a:prstGeom>
            <a:noFill/>
          </p:spPr>
          <p:txBody>
            <a:bodyPr wrap="none" rtlCol="0">
              <a:spAutoFit/>
            </a:bodyPr>
            <a:lstStyle/>
            <a:p>
              <a:r>
                <a:rPr lang="en-US" altLang="zh-CN" sz="6400" dirty="0">
                  <a:solidFill>
                    <a:srgbClr val="002060"/>
                  </a:solidFill>
                  <a:latin typeface="Arial Black" panose="020B0A04020102020204" pitchFamily="34" charset="0"/>
                  <a:ea typeface="造字工房劲黑（非商用）常规体" pitchFamily="50" charset="-122"/>
                  <a:cs typeface="Segoe UI" panose="020B0502040204020203" pitchFamily="34" charset="0"/>
                </a:rPr>
                <a:t>1</a:t>
              </a:r>
              <a:endParaRPr lang="zh-CN" altLang="en-US" sz="6400" dirty="0">
                <a:solidFill>
                  <a:srgbClr val="002060"/>
                </a:solidFill>
                <a:latin typeface="Arial Black" panose="020B0A04020102020204" pitchFamily="34" charset="0"/>
                <a:ea typeface="造字工房劲黑（非商用）常规体" pitchFamily="50" charset="-122"/>
                <a:cs typeface="Segoe UI" panose="020B0502040204020203" pitchFamily="34" charset="0"/>
              </a:endParaRPr>
            </a:p>
          </p:txBody>
        </p:sp>
      </p:grpSp>
      <p:sp>
        <p:nvSpPr>
          <p:cNvPr id="38" name="TextBox 37"/>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pic>
        <p:nvPicPr>
          <p:cNvPr id="3" name="图片 2" hidden="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54778" y="-1401205"/>
            <a:ext cx="11747500" cy="6565900"/>
          </a:xfrm>
          <a:prstGeom prst="rect">
            <a:avLst/>
          </a:prstGeom>
        </p:spPr>
      </p:pic>
      <p:sp>
        <p:nvSpPr>
          <p:cNvPr id="40" name="TextBox 6"/>
          <p:cNvSpPr txBox="1">
            <a:spLocks noChangeArrowheads="1"/>
          </p:cNvSpPr>
          <p:nvPr/>
        </p:nvSpPr>
        <p:spPr bwMode="auto">
          <a:xfrm>
            <a:off x="4969298" y="3149468"/>
            <a:ext cx="2154257"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2170" b="1" dirty="0">
                <a:solidFill>
                  <a:schemeClr val="bg2">
                    <a:lumMod val="25000"/>
                  </a:schemeClr>
                </a:solidFill>
                <a:latin typeface="微软雅黑" panose="020B0503020204020204" pitchFamily="34" charset="-122"/>
                <a:ea typeface="微软雅黑" panose="020B0503020204020204" pitchFamily="34" charset="-122"/>
                <a:sym typeface="+mn-ea"/>
              </a:rPr>
              <a:t>建设思路</a:t>
            </a:r>
            <a:endParaRPr lang="zh-CN" altLang="en-US" sz="217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41" name="组合 40"/>
          <p:cNvGrpSpPr/>
          <p:nvPr/>
        </p:nvGrpSpPr>
        <p:grpSpPr>
          <a:xfrm>
            <a:off x="5369133" y="1454122"/>
            <a:ext cx="1357327" cy="1357327"/>
            <a:chOff x="1008115" y="2542722"/>
            <a:chExt cx="1360493" cy="1360493"/>
          </a:xfrm>
        </p:grpSpPr>
        <p:grpSp>
          <p:nvGrpSpPr>
            <p:cNvPr id="42" name="组合 41"/>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44"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43" name="TextBox 107"/>
            <p:cNvSpPr txBox="1"/>
            <p:nvPr/>
          </p:nvSpPr>
          <p:spPr>
            <a:xfrm>
              <a:off x="1309658" y="2696618"/>
              <a:ext cx="734602" cy="1079731"/>
            </a:xfrm>
            <a:prstGeom prst="rect">
              <a:avLst/>
            </a:prstGeom>
            <a:noFill/>
          </p:spPr>
          <p:txBody>
            <a:bodyPr wrap="none" rtlCol="0">
              <a:spAutoFit/>
            </a:bodyPr>
            <a:lstStyle/>
            <a:p>
              <a:r>
                <a:rPr lang="en-US" altLang="zh-CN" sz="6400" dirty="0">
                  <a:solidFill>
                    <a:srgbClr val="002060"/>
                  </a:solidFill>
                  <a:latin typeface="Arial Black" panose="020B0A04020102020204" pitchFamily="34" charset="0"/>
                  <a:ea typeface="造字工房劲黑（非商用）常规体" pitchFamily="50" charset="-122"/>
                  <a:cs typeface="Segoe UI" panose="020B0502040204020203" pitchFamily="34" charset="0"/>
                </a:rPr>
                <a:t>2</a:t>
              </a:r>
              <a:endParaRPr lang="zh-CN" altLang="en-US" sz="6400" dirty="0">
                <a:solidFill>
                  <a:srgbClr val="002060"/>
                </a:solidFill>
                <a:latin typeface="Arial Black" panose="020B0A04020102020204" pitchFamily="34" charset="0"/>
                <a:ea typeface="造字工房劲黑（非商用）常规体" pitchFamily="50" charset="-122"/>
                <a:cs typeface="Segoe UI" panose="020B0502040204020203" pitchFamily="34" charset="0"/>
              </a:endParaRPr>
            </a:p>
          </p:txBody>
        </p:sp>
      </p:grpSp>
      <p:sp>
        <p:nvSpPr>
          <p:cNvPr id="46" name="TextBox 6"/>
          <p:cNvSpPr txBox="1">
            <a:spLocks noChangeArrowheads="1"/>
          </p:cNvSpPr>
          <p:nvPr/>
        </p:nvSpPr>
        <p:spPr bwMode="auto">
          <a:xfrm>
            <a:off x="4964978" y="5883793"/>
            <a:ext cx="2154257"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2170" b="1" dirty="0">
                <a:solidFill>
                  <a:schemeClr val="bg2">
                    <a:lumMod val="25000"/>
                  </a:schemeClr>
                </a:solidFill>
                <a:latin typeface="微软雅黑" panose="020B0503020204020204" pitchFamily="34" charset="-122"/>
                <a:ea typeface="微软雅黑" panose="020B0503020204020204" pitchFamily="34" charset="-122"/>
                <a:sym typeface="+mn-ea"/>
              </a:rPr>
              <a:t>系统介绍</a:t>
            </a:r>
            <a:endParaRPr lang="zh-CN" altLang="en-US" sz="217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47" name="组合 46"/>
          <p:cNvGrpSpPr/>
          <p:nvPr/>
        </p:nvGrpSpPr>
        <p:grpSpPr>
          <a:xfrm>
            <a:off x="5364813" y="4188447"/>
            <a:ext cx="1357327" cy="1357327"/>
            <a:chOff x="1008115" y="2542722"/>
            <a:chExt cx="1360493" cy="1360493"/>
          </a:xfrm>
        </p:grpSpPr>
        <p:grpSp>
          <p:nvGrpSpPr>
            <p:cNvPr id="48" name="组合 47"/>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50"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1" name="椭圆 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49" name="TextBox 107"/>
            <p:cNvSpPr txBox="1"/>
            <p:nvPr/>
          </p:nvSpPr>
          <p:spPr>
            <a:xfrm>
              <a:off x="1302020" y="2696618"/>
              <a:ext cx="734602" cy="1079731"/>
            </a:xfrm>
            <a:prstGeom prst="rect">
              <a:avLst/>
            </a:prstGeom>
            <a:noFill/>
          </p:spPr>
          <p:txBody>
            <a:bodyPr wrap="none" rtlCol="0">
              <a:spAutoFit/>
            </a:bodyPr>
            <a:lstStyle/>
            <a:p>
              <a:r>
                <a:rPr lang="en-US" altLang="ja-JP" sz="6400" dirty="0">
                  <a:solidFill>
                    <a:srgbClr val="002060"/>
                  </a:solidFill>
                  <a:latin typeface="Arial Black" panose="020B0A04020102020204" pitchFamily="34" charset="0"/>
                  <a:ea typeface="造字工房劲黑（非商用）常规体" pitchFamily="50" charset="-122"/>
                  <a:cs typeface="Segoe UI" panose="020B0502040204020203" pitchFamily="34" charset="0"/>
                </a:rPr>
                <a:t>3</a:t>
              </a:r>
              <a:endParaRPr lang="zh-CN" altLang="en-US" sz="6400" dirty="0">
                <a:solidFill>
                  <a:srgbClr val="002060"/>
                </a:solidFill>
                <a:latin typeface="Arial Black" panose="020B0A04020102020204" pitchFamily="34" charset="0"/>
                <a:ea typeface="造字工房劲黑（非商用）常规体" pitchFamily="50" charset="-122"/>
                <a:cs typeface="Segoe UI" panose="020B0502040204020203" pitchFamily="34" charset="0"/>
              </a:endParaRPr>
            </a:p>
          </p:txBody>
        </p:sp>
      </p:grpSp>
      <p:sp>
        <p:nvSpPr>
          <p:cNvPr id="52" name="TextBox 6"/>
          <p:cNvSpPr txBox="1">
            <a:spLocks noChangeArrowheads="1"/>
          </p:cNvSpPr>
          <p:nvPr/>
        </p:nvSpPr>
        <p:spPr bwMode="auto">
          <a:xfrm>
            <a:off x="7687511" y="5758162"/>
            <a:ext cx="2154257"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2170" b="1" dirty="0">
                <a:solidFill>
                  <a:schemeClr val="bg2">
                    <a:lumMod val="25000"/>
                  </a:schemeClr>
                </a:solidFill>
                <a:latin typeface="微软雅黑" panose="020B0503020204020204" pitchFamily="34" charset="-122"/>
                <a:ea typeface="微软雅黑" panose="020B0503020204020204" pitchFamily="34" charset="-122"/>
              </a:rPr>
              <a:t>培训与技术支持</a:t>
            </a:r>
            <a:endParaRPr lang="zh-CN" altLang="en-US" sz="217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8087346" y="4062816"/>
            <a:ext cx="1357327" cy="1357327"/>
            <a:chOff x="1008115" y="2542722"/>
            <a:chExt cx="1360493" cy="1360493"/>
          </a:xfrm>
        </p:grpSpPr>
        <p:grpSp>
          <p:nvGrpSpPr>
            <p:cNvPr id="54" name="组合 53"/>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56"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7" name="椭圆 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5" name="TextBox 107"/>
            <p:cNvSpPr txBox="1"/>
            <p:nvPr/>
          </p:nvSpPr>
          <p:spPr>
            <a:xfrm>
              <a:off x="1302020" y="2696618"/>
              <a:ext cx="734602" cy="1079731"/>
            </a:xfrm>
            <a:prstGeom prst="rect">
              <a:avLst/>
            </a:prstGeom>
            <a:noFill/>
          </p:spPr>
          <p:txBody>
            <a:bodyPr wrap="none" rtlCol="0">
              <a:spAutoFit/>
            </a:bodyPr>
            <a:lstStyle/>
            <a:p>
              <a:r>
                <a:rPr lang="en-US" altLang="ja-JP" sz="6400" dirty="0">
                  <a:solidFill>
                    <a:srgbClr val="002060"/>
                  </a:solidFill>
                  <a:latin typeface="Arial Black" panose="020B0A04020102020204" pitchFamily="34" charset="0"/>
                  <a:ea typeface="造字工房劲黑（非商用）常规体" pitchFamily="50" charset="-122"/>
                  <a:cs typeface="Segoe UI" panose="020B0502040204020203" pitchFamily="34" charset="0"/>
                </a:rPr>
                <a:t>4</a:t>
              </a:r>
              <a:endParaRPr lang="zh-CN" altLang="en-US" sz="6400" dirty="0">
                <a:solidFill>
                  <a:srgbClr val="002060"/>
                </a:solidFill>
                <a:latin typeface="Arial Black" panose="020B0A04020102020204" pitchFamily="34" charset="0"/>
                <a:ea typeface="造字工房劲黑（非商用）常规体" pitchFamily="50" charset="-122"/>
                <a:cs typeface="Segoe UI" panose="020B0502040204020203" pitchFamily="34" charset="0"/>
              </a:endParaRPr>
            </a:p>
          </p:txBody>
        </p:sp>
      </p:grpSp>
      <p:pic>
        <p:nvPicPr>
          <p:cNvPr id="76" name="图片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星形: 四角 1"/>
          <p:cNvSpPr/>
          <p:nvPr/>
        </p:nvSpPr>
        <p:spPr>
          <a:xfrm rot="18900000">
            <a:off x="4046078" y="1781201"/>
            <a:ext cx="4205758" cy="4205758"/>
          </a:xfrm>
          <a:prstGeom prst="star4">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069235" y="2770387"/>
            <a:ext cx="2159453" cy="2159454"/>
            <a:chOff x="3962648" y="2819400"/>
            <a:chExt cx="1218704" cy="1218704"/>
          </a:xfrm>
        </p:grpSpPr>
        <p:grpSp>
          <p:nvGrpSpPr>
            <p:cNvPr id="32" name="组合 31"/>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4" name="椭圆 33"/>
              <p:cNvSpPr/>
              <p:nvPr/>
            </p:nvSpPr>
            <p:spPr>
              <a:xfrm>
                <a:off x="392106" y="760409"/>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5" name="TextBox 54"/>
            <p:cNvSpPr txBox="1"/>
            <p:nvPr/>
          </p:nvSpPr>
          <p:spPr>
            <a:xfrm>
              <a:off x="4125746" y="3213432"/>
              <a:ext cx="930031" cy="468979"/>
            </a:xfrm>
            <a:prstGeom prst="rect">
              <a:avLst/>
            </a:prstGeom>
            <a:noFill/>
          </p:spPr>
          <p:txBody>
            <a:bodyPr wrap="square" rtlCol="0">
              <a:spAutoFit/>
            </a:bodyPr>
            <a:lstStyle/>
            <a:p>
              <a:pPr algn="ctr"/>
              <a:r>
                <a:rPr lang="zh-CN" altLang="en-US" sz="2400" b="1" spc="400" dirty="0">
                  <a:latin typeface="方正兰亭粗黑简体" panose="02000000000000000000" pitchFamily="2" charset="-122"/>
                  <a:ea typeface="方正兰亭粗黑简体" panose="02000000000000000000" pitchFamily="2" charset="-122"/>
                </a:rPr>
                <a:t>其他队伍</a:t>
              </a:r>
              <a:r>
                <a:rPr lang="zh-CN" altLang="en-US" sz="2400" spc="400" dirty="0">
                  <a:solidFill>
                    <a:schemeClr val="tx2"/>
                  </a:solidFill>
                  <a:latin typeface="方正兰亭粗黑简体" panose="02000000000000000000" pitchFamily="2" charset="-122"/>
                  <a:ea typeface="方正兰亭粗黑简体" panose="02000000000000000000" pitchFamily="2" charset="-122"/>
                </a:rPr>
                <a:t>账户</a:t>
              </a:r>
              <a:endParaRPr lang="zh-CN" altLang="en-US" sz="2400" spc="400" dirty="0">
                <a:solidFill>
                  <a:schemeClr val="tx2"/>
                </a:solidFill>
                <a:latin typeface="方正兰亭粗黑简体" panose="02000000000000000000" pitchFamily="2" charset="-122"/>
                <a:ea typeface="方正兰亭粗黑简体" panose="02000000000000000000" pitchFamily="2" charset="-122"/>
              </a:endParaRPr>
            </a:p>
          </p:txBody>
        </p:sp>
      </p:grpSp>
      <p:sp>
        <p:nvSpPr>
          <p:cNvPr id="25" name="TextBox 24"/>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26" name="直接连接符 25"/>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TextBox 27"/>
          <p:cNvSpPr txBox="1"/>
          <p:nvPr/>
        </p:nvSpPr>
        <p:spPr>
          <a:xfrm>
            <a:off x="1211943" y="275107"/>
            <a:ext cx="3326552" cy="502766"/>
          </a:xfrm>
          <a:prstGeom prst="rect">
            <a:avLst/>
          </a:prstGeom>
          <a:noFill/>
        </p:spPr>
        <p:txBody>
          <a:bodyPr wrap="none" rtlCol="0">
            <a:spAutoFit/>
          </a:bodyPr>
          <a:lstStyle/>
          <a:p>
            <a:r>
              <a:rPr lang="zh-CN" altLang="en-US" sz="2665" spc="400" dirty="0">
                <a:latin typeface="方正兰亭细黑_GBK" panose="02000000000000000000" pitchFamily="2" charset="-122"/>
                <a:ea typeface="方正兰亭细黑_GBK" panose="02000000000000000000" pitchFamily="2" charset="-122"/>
              </a:rPr>
              <a:t>其他队伍账户功能</a:t>
            </a:r>
            <a:endParaRPr lang="zh-CN" altLang="en-US" sz="2665" spc="400" dirty="0">
              <a:latin typeface="方正兰亭细黑_GBK" panose="02000000000000000000" pitchFamily="2" charset="-122"/>
              <a:ea typeface="方正兰亭细黑_GBK" panose="02000000000000000000" pitchFamily="2" charset="-122"/>
            </a:endParaRPr>
          </a:p>
        </p:txBody>
      </p:sp>
      <p:sp>
        <p:nvSpPr>
          <p:cNvPr id="38" name="椭圆 37"/>
          <p:cNvSpPr/>
          <p:nvPr/>
        </p:nvSpPr>
        <p:spPr>
          <a:xfrm>
            <a:off x="7043423" y="1372706"/>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用户中心管理</a:t>
            </a:r>
            <a:endParaRPr lang="zh-CN" altLang="en-US" sz="2000" dirty="0"/>
          </a:p>
        </p:txBody>
      </p:sp>
      <p:sp>
        <p:nvSpPr>
          <p:cNvPr id="40" name="椭圆 39"/>
          <p:cNvSpPr/>
          <p:nvPr/>
        </p:nvSpPr>
        <p:spPr>
          <a:xfrm>
            <a:off x="3721484" y="1372706"/>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综合信息管理</a:t>
            </a:r>
            <a:endParaRPr lang="zh-CN" altLang="en-US" sz="2000" dirty="0"/>
          </a:p>
        </p:txBody>
      </p:sp>
      <p:sp>
        <p:nvSpPr>
          <p:cNvPr id="41" name="椭圆 40"/>
          <p:cNvSpPr/>
          <p:nvPr/>
        </p:nvSpPr>
        <p:spPr>
          <a:xfrm>
            <a:off x="3856197" y="4783484"/>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志愿项目管理</a:t>
            </a:r>
            <a:endParaRPr lang="zh-CN" altLang="en-US" sz="2000" dirty="0"/>
          </a:p>
        </p:txBody>
      </p:sp>
      <p:sp>
        <p:nvSpPr>
          <p:cNvPr id="20" name="椭圆 19"/>
          <p:cNvSpPr/>
          <p:nvPr/>
        </p:nvSpPr>
        <p:spPr>
          <a:xfrm>
            <a:off x="7043423" y="4779382"/>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志愿者管理</a:t>
            </a:r>
            <a:endParaRPr lang="zh-CN" altLang="en-US" sz="2000" dirty="0"/>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角星 2"/>
          <p:cNvSpPr/>
          <p:nvPr/>
        </p:nvSpPr>
        <p:spPr>
          <a:xfrm>
            <a:off x="4111634" y="1757911"/>
            <a:ext cx="3894456" cy="3894456"/>
          </a:xfrm>
          <a:prstGeom prst="star5">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 name="组合 3"/>
          <p:cNvGrpSpPr/>
          <p:nvPr/>
        </p:nvGrpSpPr>
        <p:grpSpPr>
          <a:xfrm>
            <a:off x="4978631" y="2828944"/>
            <a:ext cx="2159453" cy="2159454"/>
            <a:chOff x="3962648" y="2819400"/>
            <a:chExt cx="1218704" cy="1218704"/>
          </a:xfrm>
        </p:grpSpPr>
        <p:grpSp>
          <p:nvGrpSpPr>
            <p:cNvPr id="32" name="组合 31"/>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4" name="椭圆 33"/>
              <p:cNvSpPr/>
              <p:nvPr/>
            </p:nvSpPr>
            <p:spPr>
              <a:xfrm>
                <a:off x="392106" y="760409"/>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5" name="TextBox 54"/>
            <p:cNvSpPr txBox="1"/>
            <p:nvPr/>
          </p:nvSpPr>
          <p:spPr>
            <a:xfrm>
              <a:off x="4128228" y="3194261"/>
              <a:ext cx="930031" cy="468979"/>
            </a:xfrm>
            <a:prstGeom prst="rect">
              <a:avLst/>
            </a:prstGeom>
            <a:noFill/>
          </p:spPr>
          <p:txBody>
            <a:bodyPr wrap="square" rtlCol="0">
              <a:spAutoFit/>
            </a:bodyPr>
            <a:lstStyle/>
            <a:p>
              <a:pPr algn="ctr"/>
              <a:r>
                <a:rPr lang="zh-CN" altLang="en-US" sz="2400" b="1" spc="400" dirty="0">
                  <a:latin typeface="方正兰亭粗黑简体" panose="02000000000000000000" pitchFamily="2" charset="-122"/>
                  <a:ea typeface="方正兰亭粗黑简体" panose="02000000000000000000" pitchFamily="2" charset="-122"/>
                </a:rPr>
                <a:t>志愿者</a:t>
              </a:r>
              <a:endParaRPr lang="en-US" altLang="zh-CN" sz="2400" b="1" spc="400" dirty="0">
                <a:latin typeface="方正兰亭粗黑简体" panose="02000000000000000000" pitchFamily="2" charset="-122"/>
                <a:ea typeface="方正兰亭粗黑简体" panose="02000000000000000000" pitchFamily="2" charset="-122"/>
              </a:endParaRPr>
            </a:p>
            <a:p>
              <a:pPr algn="ctr"/>
              <a:r>
                <a:rPr lang="zh-CN" altLang="en-US" sz="2400" spc="400" dirty="0">
                  <a:solidFill>
                    <a:schemeClr val="tx2"/>
                  </a:solidFill>
                  <a:latin typeface="方正兰亭粗黑简体" panose="02000000000000000000" pitchFamily="2" charset="-122"/>
                  <a:ea typeface="方正兰亭粗黑简体" panose="02000000000000000000" pitchFamily="2" charset="-122"/>
                </a:rPr>
                <a:t>账户</a:t>
              </a:r>
              <a:endParaRPr lang="zh-CN" altLang="en-US" sz="2400" spc="400" dirty="0">
                <a:solidFill>
                  <a:schemeClr val="tx2"/>
                </a:solidFill>
                <a:latin typeface="方正兰亭粗黑简体" panose="02000000000000000000" pitchFamily="2" charset="-122"/>
                <a:ea typeface="方正兰亭粗黑简体" panose="02000000000000000000" pitchFamily="2" charset="-122"/>
              </a:endParaRPr>
            </a:p>
          </p:txBody>
        </p:sp>
      </p:grpSp>
      <p:sp>
        <p:nvSpPr>
          <p:cNvPr id="25" name="TextBox 24"/>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26" name="直接连接符 25"/>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TextBox 27"/>
          <p:cNvSpPr txBox="1"/>
          <p:nvPr/>
        </p:nvSpPr>
        <p:spPr>
          <a:xfrm>
            <a:off x="1211943" y="275107"/>
            <a:ext cx="2541080" cy="502766"/>
          </a:xfrm>
          <a:prstGeom prst="rect">
            <a:avLst/>
          </a:prstGeom>
          <a:noFill/>
        </p:spPr>
        <p:txBody>
          <a:bodyPr wrap="none" rtlCol="0">
            <a:spAutoFit/>
          </a:bodyPr>
          <a:lstStyle/>
          <a:p>
            <a:r>
              <a:rPr lang="zh-CN" altLang="en-US" sz="2665" spc="400" dirty="0">
                <a:latin typeface="方正兰亭细黑_GBK" panose="02000000000000000000" pitchFamily="2" charset="-122"/>
                <a:ea typeface="方正兰亭细黑_GBK" panose="02000000000000000000" pitchFamily="2" charset="-122"/>
              </a:rPr>
              <a:t>省级账户功能</a:t>
            </a:r>
            <a:endParaRPr lang="zh-CN" altLang="en-US" sz="2665" spc="400" dirty="0">
              <a:latin typeface="方正兰亭细黑_GBK" panose="02000000000000000000" pitchFamily="2" charset="-122"/>
              <a:ea typeface="方正兰亭细黑_GBK" panose="02000000000000000000" pitchFamily="2" charset="-122"/>
            </a:endParaRPr>
          </a:p>
        </p:txBody>
      </p:sp>
      <p:sp>
        <p:nvSpPr>
          <p:cNvPr id="38" name="椭圆 37"/>
          <p:cNvSpPr/>
          <p:nvPr/>
        </p:nvSpPr>
        <p:spPr>
          <a:xfrm>
            <a:off x="5317630" y="951562"/>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用户中心管理</a:t>
            </a:r>
            <a:endParaRPr lang="zh-CN" altLang="en-US" sz="2000" dirty="0"/>
          </a:p>
        </p:txBody>
      </p:sp>
      <p:sp>
        <p:nvSpPr>
          <p:cNvPr id="39" name="椭圆 38"/>
          <p:cNvSpPr/>
          <p:nvPr/>
        </p:nvSpPr>
        <p:spPr>
          <a:xfrm>
            <a:off x="6673249" y="4988398"/>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志愿队伍信息管理</a:t>
            </a:r>
            <a:endParaRPr lang="zh-CN" altLang="en-US" sz="2000" dirty="0"/>
          </a:p>
        </p:txBody>
      </p:sp>
      <p:sp>
        <p:nvSpPr>
          <p:cNvPr id="40" name="椭圆 39"/>
          <p:cNvSpPr/>
          <p:nvPr/>
        </p:nvSpPr>
        <p:spPr>
          <a:xfrm>
            <a:off x="3243120" y="2532450"/>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政策资讯查看</a:t>
            </a:r>
            <a:endParaRPr lang="zh-CN" altLang="en-US" sz="2000" dirty="0"/>
          </a:p>
        </p:txBody>
      </p:sp>
      <p:sp>
        <p:nvSpPr>
          <p:cNvPr id="41" name="椭圆 40"/>
          <p:cNvSpPr/>
          <p:nvPr/>
        </p:nvSpPr>
        <p:spPr>
          <a:xfrm>
            <a:off x="3984352" y="4988398"/>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志愿家庭管理</a:t>
            </a:r>
            <a:endParaRPr lang="zh-CN" altLang="en-US" sz="2000" dirty="0"/>
          </a:p>
        </p:txBody>
      </p:sp>
      <p:sp>
        <p:nvSpPr>
          <p:cNvPr id="20" name="椭圆 19"/>
          <p:cNvSpPr/>
          <p:nvPr/>
        </p:nvSpPr>
        <p:spPr>
          <a:xfrm>
            <a:off x="7527516" y="2532450"/>
            <a:ext cx="1482464" cy="1482618"/>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志愿项目信息管理</a:t>
            </a:r>
            <a:endParaRPr lang="zh-CN" altLang="en-US" sz="2000" dirty="0"/>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26" name="直接连接符 25"/>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TextBox 27"/>
          <p:cNvSpPr txBox="1"/>
          <p:nvPr/>
        </p:nvSpPr>
        <p:spPr>
          <a:xfrm>
            <a:off x="1211943" y="275107"/>
            <a:ext cx="3719288" cy="502766"/>
          </a:xfrm>
          <a:prstGeom prst="rect">
            <a:avLst/>
          </a:prstGeom>
          <a:noFill/>
        </p:spPr>
        <p:txBody>
          <a:bodyPr wrap="none" rtlCol="0">
            <a:spAutoFit/>
          </a:bodyPr>
          <a:lstStyle/>
          <a:p>
            <a:r>
              <a:rPr lang="zh-CN" altLang="en-US" sz="2665" spc="400" dirty="0">
                <a:latin typeface="方正兰亭细黑_GBK" panose="02000000000000000000" pitchFamily="2" charset="-122"/>
                <a:ea typeface="方正兰亭细黑_GBK" panose="02000000000000000000" pitchFamily="2" charset="-122"/>
              </a:rPr>
              <a:t>各级级账户功能权限</a:t>
            </a:r>
            <a:endParaRPr lang="zh-CN" altLang="en-US" sz="2665" spc="400" dirty="0">
              <a:latin typeface="方正兰亭细黑_GBK" panose="02000000000000000000" pitchFamily="2" charset="-122"/>
              <a:ea typeface="方正兰亭细黑_GBK" panose="02000000000000000000" pitchFamily="2" charset="-122"/>
            </a:endParaRPr>
          </a:p>
        </p:txBody>
      </p:sp>
      <p:graphicFrame>
        <p:nvGraphicFramePr>
          <p:cNvPr id="17" name="表格 6"/>
          <p:cNvGraphicFramePr>
            <a:graphicFrameLocks noGrp="1"/>
          </p:cNvGraphicFramePr>
          <p:nvPr>
            <p:custDataLst>
              <p:tags r:id="rId1"/>
            </p:custDataLst>
          </p:nvPr>
        </p:nvGraphicFramePr>
        <p:xfrm>
          <a:off x="631902" y="1059467"/>
          <a:ext cx="11106006" cy="5463921"/>
        </p:xfrm>
        <a:graphic>
          <a:graphicData uri="http://schemas.openxmlformats.org/drawingml/2006/table">
            <a:tbl>
              <a:tblPr firstRow="1" bandRow="1">
                <a:tableStyleId>{5C22544A-7EE6-4342-B048-85BDC9FD1C3A}</a:tableStyleId>
              </a:tblPr>
              <a:tblGrid>
                <a:gridCol w="2088996"/>
                <a:gridCol w="639336"/>
                <a:gridCol w="655112"/>
                <a:gridCol w="811228"/>
                <a:gridCol w="972042"/>
                <a:gridCol w="831587"/>
                <a:gridCol w="1357765"/>
                <a:gridCol w="1168362"/>
                <a:gridCol w="1290789"/>
                <a:gridCol w="1290789"/>
              </a:tblGrid>
              <a:tr h="458470">
                <a:tc>
                  <a:txBody>
                    <a:bodyPr/>
                    <a:lstStyle/>
                    <a:p>
                      <a:pPr algn="ctr"/>
                      <a:r>
                        <a:rPr lang="zh-CN" altLang="en-US" sz="1400" dirty="0">
                          <a:solidFill>
                            <a:schemeClr val="tx1"/>
                          </a:solidFill>
                          <a:latin typeface="+mj-ea"/>
                          <a:ea typeface="+mj-ea"/>
                        </a:rPr>
                        <a:t>功能模块</a:t>
                      </a:r>
                      <a:endParaRPr lang="zh-CN" altLang="en-US" sz="1400" dirty="0">
                        <a:solidFill>
                          <a:schemeClr val="tx1"/>
                        </a:solidFill>
                        <a:latin typeface="+mj-ea"/>
                        <a:ea typeface="+mj-ea"/>
                      </a:endParaRPr>
                    </a:p>
                  </a:txBody>
                  <a:tcPr anchor="ctr"/>
                </a:tc>
                <a:tc>
                  <a:txBody>
                    <a:bodyPr/>
                    <a:lstStyle/>
                    <a:p>
                      <a:pPr algn="ctr"/>
                      <a:r>
                        <a:rPr lang="zh-CN" altLang="en-US" sz="1400" dirty="0">
                          <a:solidFill>
                            <a:srgbClr val="FFFF00"/>
                          </a:solidFill>
                          <a:latin typeface="+mj-ea"/>
                          <a:ea typeface="+mj-ea"/>
                        </a:rPr>
                        <a:t>部级</a:t>
                      </a:r>
                      <a:endParaRPr lang="zh-CN" altLang="en-US" sz="1400" dirty="0">
                        <a:solidFill>
                          <a:srgbClr val="FFFF00"/>
                        </a:solidFill>
                        <a:latin typeface="+mj-ea"/>
                        <a:ea typeface="+mj-ea"/>
                      </a:endParaRPr>
                    </a:p>
                  </a:txBody>
                  <a:tcPr anchor="ctr"/>
                </a:tc>
                <a:tc>
                  <a:txBody>
                    <a:bodyPr/>
                    <a:lstStyle/>
                    <a:p>
                      <a:pPr algn="ctr"/>
                      <a:r>
                        <a:rPr lang="zh-CN" altLang="en-US" sz="1400" dirty="0">
                          <a:solidFill>
                            <a:srgbClr val="FFFF00"/>
                          </a:solidFill>
                          <a:latin typeface="+mj-ea"/>
                          <a:ea typeface="+mj-ea"/>
                        </a:rPr>
                        <a:t>省级</a:t>
                      </a:r>
                      <a:endParaRPr lang="zh-CN" altLang="en-US" sz="1400" dirty="0">
                        <a:solidFill>
                          <a:srgbClr val="FFFF00"/>
                        </a:solidFill>
                        <a:latin typeface="+mj-ea"/>
                        <a:ea typeface="+mj-ea"/>
                      </a:endParaRPr>
                    </a:p>
                  </a:txBody>
                  <a:tcPr anchor="ctr"/>
                </a:tc>
                <a:tc>
                  <a:txBody>
                    <a:bodyPr/>
                    <a:lstStyle/>
                    <a:p>
                      <a:pPr algn="ctr"/>
                      <a:r>
                        <a:rPr lang="zh-CN" altLang="en-US" sz="1400" dirty="0">
                          <a:solidFill>
                            <a:srgbClr val="FFFF00"/>
                          </a:solidFill>
                          <a:latin typeface="+mj-ea"/>
                          <a:ea typeface="+mj-ea"/>
                        </a:rPr>
                        <a:t>市级</a:t>
                      </a:r>
                      <a:endParaRPr lang="zh-CN" altLang="en-US" sz="1400" dirty="0">
                        <a:solidFill>
                          <a:srgbClr val="FFFF00"/>
                        </a:solidFill>
                        <a:latin typeface="+mj-ea"/>
                        <a:ea typeface="+mj-ea"/>
                      </a:endParaRPr>
                    </a:p>
                  </a:txBody>
                  <a:tcPr anchor="ctr"/>
                </a:tc>
                <a:tc>
                  <a:txBody>
                    <a:bodyPr/>
                    <a:lstStyle/>
                    <a:p>
                      <a:pPr algn="ctr"/>
                      <a:r>
                        <a:rPr lang="zh-CN" altLang="en-US" sz="1400" dirty="0">
                          <a:solidFill>
                            <a:srgbClr val="FFFF00"/>
                          </a:solidFill>
                          <a:latin typeface="+mj-ea"/>
                          <a:ea typeface="+mj-ea"/>
                        </a:rPr>
                        <a:t>区县级</a:t>
                      </a:r>
                      <a:endParaRPr lang="zh-CN" altLang="en-US" sz="1400" dirty="0">
                        <a:solidFill>
                          <a:srgbClr val="FFFF00"/>
                        </a:solidFill>
                        <a:latin typeface="+mj-ea"/>
                        <a:ea typeface="+mj-ea"/>
                      </a:endParaRPr>
                    </a:p>
                  </a:txBody>
                  <a:tcPr anchor="ctr"/>
                </a:tc>
                <a:tc>
                  <a:txBody>
                    <a:bodyPr/>
                    <a:lstStyle/>
                    <a:p>
                      <a:pPr algn="ctr"/>
                      <a:r>
                        <a:rPr lang="zh-CN" altLang="en-US" sz="1400" dirty="0">
                          <a:solidFill>
                            <a:schemeClr val="accent4">
                              <a:lumMod val="60000"/>
                              <a:lumOff val="40000"/>
                            </a:schemeClr>
                          </a:solidFill>
                          <a:latin typeface="+mj-ea"/>
                          <a:ea typeface="+mj-ea"/>
                        </a:rPr>
                        <a:t>协会</a:t>
                      </a:r>
                      <a:endParaRPr lang="zh-CN" altLang="en-US" sz="1400" dirty="0">
                        <a:solidFill>
                          <a:schemeClr val="accent4">
                            <a:lumMod val="60000"/>
                            <a:lumOff val="40000"/>
                          </a:schemeClr>
                        </a:solidFill>
                        <a:latin typeface="+mj-ea"/>
                        <a:ea typeface="+mj-ea"/>
                      </a:endParaRPr>
                    </a:p>
                  </a:txBody>
                  <a:tcPr anchor="ctr"/>
                </a:tc>
                <a:tc>
                  <a:txBody>
                    <a:bodyPr/>
                    <a:lstStyle/>
                    <a:p>
                      <a:pPr algn="ctr"/>
                      <a:r>
                        <a:rPr lang="zh-CN" altLang="en-US" sz="1100" dirty="0">
                          <a:solidFill>
                            <a:schemeClr val="accent4">
                              <a:lumMod val="60000"/>
                              <a:lumOff val="40000"/>
                            </a:schemeClr>
                          </a:solidFill>
                          <a:latin typeface="+mj-ea"/>
                          <a:ea typeface="+mj-ea"/>
                        </a:rPr>
                        <a:t>志愿服务组织、开展其他志愿服务活动的法人组织</a:t>
                      </a:r>
                      <a:endParaRPr lang="zh-CN" altLang="en-US" sz="1100" dirty="0">
                        <a:solidFill>
                          <a:schemeClr val="accent4">
                            <a:lumMod val="60000"/>
                            <a:lumOff val="40000"/>
                          </a:schemeClr>
                        </a:solidFill>
                        <a:latin typeface="+mj-ea"/>
                        <a:ea typeface="+mj-ea"/>
                      </a:endParaRPr>
                    </a:p>
                  </a:txBody>
                  <a:tcPr anchor="ctr"/>
                </a:tc>
                <a:tc>
                  <a:txBody>
                    <a:bodyPr/>
                    <a:lstStyle/>
                    <a:p>
                      <a:pPr algn="ctr"/>
                      <a:r>
                        <a:rPr lang="zh-CN" altLang="en-US" sz="1400" dirty="0">
                          <a:solidFill>
                            <a:schemeClr val="accent4">
                              <a:lumMod val="60000"/>
                              <a:lumOff val="40000"/>
                            </a:schemeClr>
                          </a:solidFill>
                          <a:latin typeface="+mj-ea"/>
                          <a:ea typeface="+mj-ea"/>
                        </a:rPr>
                        <a:t>志愿服务团体</a:t>
                      </a:r>
                      <a:endParaRPr lang="zh-CN" altLang="en-US" sz="1400" dirty="0">
                        <a:solidFill>
                          <a:schemeClr val="accent4">
                            <a:lumMod val="60000"/>
                            <a:lumOff val="40000"/>
                          </a:schemeClr>
                        </a:solidFill>
                        <a:latin typeface="+mj-ea"/>
                        <a:ea typeface="+mj-ea"/>
                      </a:endParaRPr>
                    </a:p>
                  </a:txBody>
                  <a:tcPr anchor="ctr"/>
                </a:tc>
                <a:tc>
                  <a:txBody>
                    <a:bodyPr/>
                    <a:lstStyle/>
                    <a:p>
                      <a:pPr algn="ctr"/>
                      <a:r>
                        <a:rPr lang="zh-CN" altLang="en-US" sz="1400" dirty="0">
                          <a:latin typeface="+mj-ea"/>
                          <a:ea typeface="+mj-ea"/>
                        </a:rPr>
                        <a:t>志愿者</a:t>
                      </a:r>
                      <a:endParaRPr lang="zh-CN" altLang="en-US" sz="1400" dirty="0">
                        <a:latin typeface="+mj-ea"/>
                        <a:ea typeface="+mj-ea"/>
                      </a:endParaRPr>
                    </a:p>
                  </a:txBody>
                  <a:tcPr anchor="ctr"/>
                </a:tc>
                <a:tc>
                  <a:txBody>
                    <a:bodyPr/>
                    <a:lstStyle/>
                    <a:p>
                      <a:pPr algn="ctr"/>
                      <a:r>
                        <a:rPr lang="zh-CN" altLang="en-US" sz="1400" dirty="0">
                          <a:latin typeface="+mj-ea"/>
                          <a:ea typeface="+mj-ea"/>
                        </a:rPr>
                        <a:t>社会公众</a:t>
                      </a:r>
                      <a:endParaRPr lang="zh-CN" altLang="en-US" sz="1400" dirty="0">
                        <a:latin typeface="+mj-ea"/>
                        <a:ea typeface="+mj-ea"/>
                      </a:endParaRPr>
                    </a:p>
                  </a:txBody>
                  <a:tcPr anchor="ctr"/>
                </a:tc>
              </a:tr>
              <a:tr h="398145">
                <a:tc>
                  <a:txBody>
                    <a:bodyPr/>
                    <a:lstStyle/>
                    <a:p>
                      <a:r>
                        <a:rPr lang="zh-CN" altLang="en-US" sz="1400" dirty="0">
                          <a:latin typeface="+mj-ea"/>
                          <a:ea typeface="+mj-ea"/>
                        </a:rPr>
                        <a:t>志愿者注册</a:t>
                      </a:r>
                      <a:endParaRPr lang="zh-CN" altLang="en-US" sz="1400" dirty="0">
                        <a:latin typeface="+mj-ea"/>
                        <a:ea typeface="+mj-ea"/>
                      </a:endParaRPr>
                    </a:p>
                  </a:txBody>
                  <a:tcPr/>
                </a:tc>
                <a:tc>
                  <a:txBody>
                    <a:bodyPr/>
                    <a:lstStyle/>
                    <a:p>
                      <a:pPr algn="ctr"/>
                      <a:endParaRPr lang="zh-CN" altLang="en-US" sz="1400" b="1" dirty="0">
                        <a:solidFill>
                          <a:srgbClr val="FF0000"/>
                        </a:solidFill>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b="1" dirty="0">
                        <a:solidFill>
                          <a:srgbClr val="FF0000"/>
                        </a:solidFill>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r>
              <a:tr h="328930">
                <a:tc>
                  <a:txBody>
                    <a:bodyPr/>
                    <a:lstStyle/>
                    <a:p>
                      <a:r>
                        <a:rPr lang="zh-CN" altLang="en-US" sz="1400" dirty="0">
                          <a:latin typeface="+mj-ea"/>
                          <a:ea typeface="+mj-ea"/>
                          <a:sym typeface="+mn-ea"/>
                        </a:rPr>
                        <a:t>志愿者信息管理</a:t>
                      </a:r>
                      <a:endParaRPr lang="zh-CN" altLang="en-US" sz="1400" dirty="0">
                        <a:latin typeface="+mj-ea"/>
                        <a:ea typeface="+mj-ea"/>
                      </a:endParaRPr>
                    </a:p>
                  </a:txBody>
                  <a:tcPr/>
                </a:tc>
                <a:tc>
                  <a:txBody>
                    <a:bodyPr/>
                    <a:lstStyle/>
                    <a:p>
                      <a:pPr algn="ctr"/>
                      <a:endParaRPr lang="zh-CN" altLang="en-US" sz="140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r>
              <a:tr h="360680">
                <a:tc>
                  <a:txBody>
                    <a:bodyPr/>
                    <a:lstStyle/>
                    <a:p>
                      <a:r>
                        <a:rPr lang="zh-CN" altLang="en-US" sz="1400" dirty="0">
                          <a:latin typeface="+mj-ea"/>
                          <a:ea typeface="+mj-ea"/>
                        </a:rPr>
                        <a:t>志愿者证</a:t>
                      </a:r>
                      <a:r>
                        <a:rPr lang="en-US" altLang="zh-CN" sz="1400" dirty="0">
                          <a:latin typeface="+mj-ea"/>
                          <a:ea typeface="+mj-ea"/>
                        </a:rPr>
                        <a:t>/</a:t>
                      </a:r>
                      <a:r>
                        <a:rPr lang="zh-CN" altLang="en-US" sz="1400" dirty="0">
                          <a:latin typeface="+mj-ea"/>
                          <a:ea typeface="+mj-ea"/>
                        </a:rPr>
                        <a:t>服务证明打印</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600" dirty="0">
                        <a:latin typeface="+mj-ea"/>
                        <a:ea typeface="+mj-ea"/>
                      </a:endParaRPr>
                    </a:p>
                  </a:txBody>
                  <a:tcPr/>
                </a:tc>
                <a:tc>
                  <a:txBody>
                    <a:bodyPr/>
                    <a:lstStyle/>
                    <a:p>
                      <a:pPr algn="ctr"/>
                      <a:endParaRPr lang="zh-CN" altLang="en-US" sz="16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r>
              <a:tr h="319060">
                <a:tc>
                  <a:txBody>
                    <a:bodyPr/>
                    <a:lstStyle/>
                    <a:p>
                      <a:r>
                        <a:rPr lang="zh-CN" altLang="en-US" sz="1400" dirty="0">
                          <a:latin typeface="+mj-ea"/>
                          <a:ea typeface="+mj-ea"/>
                          <a:sym typeface="+mn-ea"/>
                        </a:rPr>
                        <a:t>志愿者参与项目</a:t>
                      </a:r>
                      <a:r>
                        <a:rPr lang="en-US" altLang="zh-CN" sz="1400" dirty="0">
                          <a:latin typeface="+mj-ea"/>
                          <a:ea typeface="+mj-ea"/>
                          <a:sym typeface="+mn-ea"/>
                        </a:rPr>
                        <a:t>/</a:t>
                      </a:r>
                      <a:r>
                        <a:rPr lang="zh-CN" altLang="en-US" sz="1400" dirty="0">
                          <a:latin typeface="+mj-ea"/>
                          <a:ea typeface="+mj-ea"/>
                          <a:sym typeface="+mn-ea"/>
                        </a:rPr>
                        <a:t>队伍</a:t>
                      </a:r>
                      <a:endParaRPr lang="zh-CN" altLang="en-US" sz="1400" dirty="0">
                        <a:latin typeface="+mj-ea"/>
                        <a:ea typeface="+mj-ea"/>
                        <a:sym typeface="+mn-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r>
              <a:tr h="393065">
                <a:tc>
                  <a:txBody>
                    <a:bodyPr/>
                    <a:lstStyle/>
                    <a:p>
                      <a:r>
                        <a:rPr lang="zh-CN" altLang="en-US" sz="1400" dirty="0">
                          <a:latin typeface="+mj-ea"/>
                          <a:ea typeface="+mj-ea"/>
                        </a:rPr>
                        <a:t>志愿者时长查询</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kern="1200" dirty="0">
                          <a:solidFill>
                            <a:srgbClr val="FF0000"/>
                          </a:solidFill>
                          <a:latin typeface="+mj-ea"/>
                          <a:ea typeface="+mn-ea"/>
                          <a:cs typeface="+mn-cs"/>
                          <a:sym typeface="+mn-ea"/>
                        </a:rPr>
                        <a:t>√</a:t>
                      </a:r>
                      <a:endParaRPr lang="zh-CN" altLang="en-US" sz="1400" kern="1200" dirty="0">
                        <a:solidFill>
                          <a:schemeClr val="dk1"/>
                        </a:solidFill>
                        <a:latin typeface="+mj-ea"/>
                        <a:ea typeface="+mn-ea"/>
                        <a:cs typeface="+mn-cs"/>
                      </a:endParaRPr>
                    </a:p>
                  </a:txBody>
                  <a:tcPr/>
                </a:tc>
                <a:tc>
                  <a:txBody>
                    <a:bodyPr/>
                    <a:lstStyle/>
                    <a:p>
                      <a:pPr algn="ctr">
                        <a:buNone/>
                      </a:pPr>
                      <a:r>
                        <a:rPr lang="zh-CN" altLang="en-US" sz="1400" b="1" kern="1200" dirty="0">
                          <a:solidFill>
                            <a:srgbClr val="FF0000"/>
                          </a:solidFill>
                          <a:latin typeface="+mj-ea"/>
                          <a:ea typeface="+mn-ea"/>
                          <a:cs typeface="+mn-cs"/>
                          <a:sym typeface="+mn-ea"/>
                        </a:rPr>
                        <a:t>√</a:t>
                      </a: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r>
              <a:tr h="393065">
                <a:tc>
                  <a:txBody>
                    <a:bodyPr/>
                    <a:lstStyle/>
                    <a:p>
                      <a:pPr>
                        <a:buNone/>
                      </a:pPr>
                      <a:r>
                        <a:rPr lang="zh-CN" altLang="en-US" sz="1400" dirty="0">
                          <a:latin typeface="+mj-ea"/>
                          <a:ea typeface="+mj-ea"/>
                        </a:rPr>
                        <a:t>站内信</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algn="ctr">
                        <a:buNone/>
                      </a:pP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r>
              <a:tr h="344805">
                <a:tc>
                  <a:txBody>
                    <a:bodyPr/>
                    <a:lstStyle/>
                    <a:p>
                      <a:r>
                        <a:rPr lang="zh-CN" altLang="en-US" sz="1400" dirty="0">
                          <a:latin typeface="+mj-ea"/>
                          <a:ea typeface="+mj-ea"/>
                        </a:rPr>
                        <a:t>志愿者查询统计</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kern="1200" dirty="0">
                          <a:solidFill>
                            <a:srgbClr val="FF0000"/>
                          </a:solidFill>
                          <a:latin typeface="+mj-ea"/>
                          <a:ea typeface="+mn-ea"/>
                          <a:cs typeface="+mn-cs"/>
                          <a:sym typeface="+mn-ea"/>
                        </a:rPr>
                        <a:t>√</a:t>
                      </a:r>
                      <a:endParaRPr lang="zh-CN" altLang="en-US" sz="1400" kern="1200" dirty="0">
                        <a:solidFill>
                          <a:schemeClr val="dk1"/>
                        </a:solidFill>
                        <a:latin typeface="+mj-ea"/>
                        <a:ea typeface="+mn-ea"/>
                        <a:cs typeface="+mn-cs"/>
                      </a:endParaRPr>
                    </a:p>
                  </a:txBody>
                  <a:tcPr/>
                </a:tc>
                <a:tc>
                  <a:txBody>
                    <a:bodyPr/>
                    <a:lstStyle/>
                    <a:p>
                      <a:pPr algn="ctr">
                        <a:buNone/>
                      </a:pPr>
                      <a:r>
                        <a:rPr lang="zh-CN" altLang="en-US" sz="1400" b="1" kern="1200" dirty="0">
                          <a:solidFill>
                            <a:srgbClr val="FF0000"/>
                          </a:solidFill>
                          <a:latin typeface="+mj-ea"/>
                          <a:ea typeface="+mn-ea"/>
                          <a:cs typeface="+mn-cs"/>
                          <a:sym typeface="+mn-ea"/>
                        </a:rPr>
                        <a:t>√</a:t>
                      </a: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r>
              <a:tr h="344805">
                <a:tc>
                  <a:txBody>
                    <a:bodyPr/>
                    <a:lstStyle/>
                    <a:p>
                      <a:r>
                        <a:rPr lang="zh-CN" altLang="en-US" sz="1400" dirty="0">
                          <a:latin typeface="+mj-ea"/>
                          <a:ea typeface="+mj-ea"/>
                        </a:rPr>
                        <a:t>志愿者培训</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r>
              <a:tr h="370205">
                <a:tc>
                  <a:txBody>
                    <a:bodyPr/>
                    <a:lstStyle/>
                    <a:p>
                      <a:r>
                        <a:rPr lang="zh-CN" altLang="en-US" sz="1400" dirty="0">
                          <a:latin typeface="+mj-ea"/>
                          <a:ea typeface="+mj-ea"/>
                        </a:rPr>
                        <a:t>服务记录转移</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r>
              <a:tr h="354330">
                <a:tc>
                  <a:txBody>
                    <a:bodyPr/>
                    <a:lstStyle/>
                    <a:p>
                      <a:r>
                        <a:rPr lang="zh-CN" altLang="en-US" sz="1400" dirty="0">
                          <a:latin typeface="+mj-ea"/>
                          <a:ea typeface="+mj-ea"/>
                        </a:rPr>
                        <a:t>志愿服务队伍注册</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382361">
                <a:tc>
                  <a:txBody>
                    <a:bodyPr/>
                    <a:lstStyle/>
                    <a:p>
                      <a:r>
                        <a:rPr lang="zh-CN" altLang="en-US" sz="1400" dirty="0">
                          <a:latin typeface="+mj-ea"/>
                          <a:ea typeface="+mj-ea"/>
                        </a:rPr>
                        <a:t>队伍人员管理</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440055">
                <a:tc>
                  <a:txBody>
                    <a:bodyPr/>
                    <a:lstStyle/>
                    <a:p>
                      <a:pPr>
                        <a:buNone/>
                      </a:pPr>
                      <a:r>
                        <a:rPr lang="zh-CN" altLang="en-US" sz="1400" dirty="0">
                          <a:latin typeface="+mj-ea"/>
                          <a:ea typeface="+mj-ea"/>
                        </a:rPr>
                        <a:t>队伍信息管理</a:t>
                      </a:r>
                      <a:endParaRPr lang="zh-CN" altLang="en-US" sz="1400" dirty="0">
                        <a:latin typeface="+mj-ea"/>
                        <a:ea typeface="+mj-ea"/>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dirty="0">
                        <a:latin typeface="+mj-ea"/>
                        <a:ea typeface="+mj-ea"/>
                      </a:endParaRPr>
                    </a:p>
                  </a:txBody>
                  <a:tcPr/>
                </a:tc>
                <a:tc>
                  <a:txBody>
                    <a:bodyPr/>
                    <a:lstStyle/>
                    <a:p>
                      <a:pPr algn="ctr">
                        <a:buNone/>
                      </a:pPr>
                      <a:endParaRPr lang="zh-CN" altLang="en-US" sz="1400" dirty="0">
                        <a:latin typeface="+mj-ea"/>
                        <a:ea typeface="+mj-ea"/>
                      </a:endParaRPr>
                    </a:p>
                  </a:txBody>
                  <a:tcPr/>
                </a:tc>
                <a:tc>
                  <a:txBody>
                    <a:bodyPr/>
                    <a:lstStyle/>
                    <a:p>
                      <a:pPr algn="ctr">
                        <a:buNone/>
                      </a:pPr>
                      <a:endParaRPr lang="zh-CN" altLang="en-US" sz="1400" dirty="0">
                        <a:latin typeface="+mj-ea"/>
                        <a:ea typeface="+mj-ea"/>
                      </a:endParaRPr>
                    </a:p>
                  </a:txBody>
                  <a:tcPr/>
                </a:tc>
                <a:tc>
                  <a:txBody>
                    <a:bodyPr/>
                    <a:lstStyle/>
                    <a:p>
                      <a:pPr algn="ctr">
                        <a:buNone/>
                      </a:pPr>
                      <a:endParaRPr lang="zh-CN" altLang="en-US" sz="1400" dirty="0">
                        <a:latin typeface="+mj-ea"/>
                        <a:ea typeface="+mj-ea"/>
                      </a:endParaRPr>
                    </a:p>
                  </a:txBody>
                  <a:tcPr/>
                </a:tc>
                <a:tc>
                  <a:txBody>
                    <a:bodyPr/>
                    <a:lstStyle/>
                    <a:p>
                      <a:pPr algn="ctr">
                        <a:buNone/>
                      </a:pP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buNone/>
                      </a:pPr>
                      <a:endParaRPr lang="zh-CN" altLang="en-US" sz="1400" dirty="0">
                        <a:latin typeface="+mj-ea"/>
                        <a:ea typeface="+mj-ea"/>
                      </a:endParaRPr>
                    </a:p>
                  </a:txBody>
                  <a:tcPr/>
                </a:tc>
                <a:tc>
                  <a:txBody>
                    <a:bodyPr/>
                    <a:lstStyle/>
                    <a:p>
                      <a:pPr algn="ctr">
                        <a:buNone/>
                      </a:pPr>
                      <a:endParaRPr lang="zh-CN" altLang="en-US" sz="1400" dirty="0">
                        <a:latin typeface="+mj-ea"/>
                        <a:ea typeface="+mj-ea"/>
                      </a:endParaRPr>
                    </a:p>
                  </a:txBody>
                  <a:tcPr/>
                </a:tc>
              </a:tr>
              <a:tr h="440055">
                <a:tc>
                  <a:txBody>
                    <a:bodyPr/>
                    <a:lstStyle/>
                    <a:p>
                      <a:pPr>
                        <a:buNone/>
                      </a:pPr>
                      <a:r>
                        <a:rPr lang="zh-CN" altLang="en-US" sz="1400" dirty="0">
                          <a:latin typeface="+mj-ea"/>
                          <a:ea typeface="+mj-ea"/>
                        </a:rPr>
                        <a:t>队伍查询统计</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kern="1200" dirty="0">
                          <a:solidFill>
                            <a:srgbClr val="FF0000"/>
                          </a:solidFill>
                          <a:latin typeface="+mj-ea"/>
                          <a:ea typeface="+mn-ea"/>
                          <a:cs typeface="+mn-cs"/>
                          <a:sym typeface="+mn-ea"/>
                        </a:rPr>
                        <a:t>√</a:t>
                      </a:r>
                      <a:endParaRPr lang="zh-CN" altLang="en-US" sz="1400" kern="1200" dirty="0">
                        <a:solidFill>
                          <a:schemeClr val="dk1"/>
                        </a:solidFill>
                        <a:latin typeface="+mj-ea"/>
                        <a:ea typeface="+mn-ea"/>
                        <a:cs typeface="+mn-cs"/>
                      </a:endParaRPr>
                    </a:p>
                  </a:txBody>
                  <a:tcPr/>
                </a:tc>
                <a:tc>
                  <a:txBody>
                    <a:bodyPr/>
                    <a:lstStyle/>
                    <a:p>
                      <a:pPr algn="ctr">
                        <a:buNone/>
                      </a:pPr>
                      <a:r>
                        <a:rPr lang="zh-CN" altLang="en-US" sz="1400" b="1" kern="1200" dirty="0">
                          <a:solidFill>
                            <a:srgbClr val="FF0000"/>
                          </a:solidFill>
                          <a:latin typeface="+mj-ea"/>
                          <a:ea typeface="+mn-ea"/>
                          <a:cs typeface="+mn-cs"/>
                          <a:sym typeface="+mn-ea"/>
                        </a:rPr>
                        <a:t>√</a:t>
                      </a: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algn="ctr">
                        <a:buNone/>
                      </a:pPr>
                      <a:endParaRPr lang="zh-CN" altLang="en-US" sz="1400" dirty="0">
                        <a:latin typeface="+mj-ea"/>
                        <a:ea typeface="+mj-ea"/>
                      </a:endParaRPr>
                    </a:p>
                  </a:txBody>
                  <a:tcPr/>
                </a:tc>
                <a:tc>
                  <a:txBody>
                    <a:bodyPr/>
                    <a:lstStyle/>
                    <a:p>
                      <a:pPr algn="ctr">
                        <a:buNone/>
                      </a:pPr>
                      <a:endParaRPr lang="zh-CN" altLang="en-US" sz="1400" dirty="0">
                        <a:latin typeface="+mj-ea"/>
                        <a:ea typeface="+mj-ea"/>
                      </a:endParaRPr>
                    </a:p>
                  </a:txBody>
                  <a:tcPr/>
                </a:tc>
              </a:tr>
            </a:tbl>
          </a:graphicData>
        </a:graphic>
      </p:graphicFrame>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26" name="直接连接符 25"/>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TextBox 27"/>
          <p:cNvSpPr txBox="1"/>
          <p:nvPr/>
        </p:nvSpPr>
        <p:spPr>
          <a:xfrm>
            <a:off x="1211943" y="275107"/>
            <a:ext cx="3719288" cy="502766"/>
          </a:xfrm>
          <a:prstGeom prst="rect">
            <a:avLst/>
          </a:prstGeom>
          <a:noFill/>
        </p:spPr>
        <p:txBody>
          <a:bodyPr wrap="none" rtlCol="0">
            <a:spAutoFit/>
          </a:bodyPr>
          <a:lstStyle/>
          <a:p>
            <a:r>
              <a:rPr lang="zh-CN" altLang="en-US" sz="2665" spc="400" dirty="0">
                <a:latin typeface="方正兰亭细黑_GBK" panose="02000000000000000000" pitchFamily="2" charset="-122"/>
                <a:ea typeface="方正兰亭细黑_GBK" panose="02000000000000000000" pitchFamily="2" charset="-122"/>
              </a:rPr>
              <a:t>各级级账户功能权限</a:t>
            </a:r>
            <a:endParaRPr lang="zh-CN" altLang="en-US" sz="2665" spc="400" dirty="0">
              <a:latin typeface="方正兰亭细黑_GBK" panose="02000000000000000000" pitchFamily="2" charset="-122"/>
              <a:ea typeface="方正兰亭细黑_GBK" panose="02000000000000000000" pitchFamily="2" charset="-122"/>
            </a:endParaRPr>
          </a:p>
        </p:txBody>
      </p:sp>
      <p:graphicFrame>
        <p:nvGraphicFramePr>
          <p:cNvPr id="7" name="表格 6"/>
          <p:cNvGraphicFramePr>
            <a:graphicFrameLocks noGrp="1"/>
          </p:cNvGraphicFramePr>
          <p:nvPr>
            <p:custDataLst>
              <p:tags r:id="rId1"/>
            </p:custDataLst>
          </p:nvPr>
        </p:nvGraphicFramePr>
        <p:xfrm>
          <a:off x="687010" y="1039871"/>
          <a:ext cx="11078843" cy="5718282"/>
        </p:xfrm>
        <a:graphic>
          <a:graphicData uri="http://schemas.openxmlformats.org/drawingml/2006/table">
            <a:tbl>
              <a:tblPr firstRow="1" bandRow="1">
                <a:tableStyleId>{5C22544A-7EE6-4342-B048-85BDC9FD1C3A}</a:tableStyleId>
              </a:tblPr>
              <a:tblGrid>
                <a:gridCol w="1842195"/>
                <a:gridCol w="835515"/>
                <a:gridCol w="809405"/>
                <a:gridCol w="714683"/>
                <a:gridCol w="936765"/>
                <a:gridCol w="841605"/>
                <a:gridCol w="1436042"/>
                <a:gridCol w="1093861"/>
                <a:gridCol w="1284386"/>
                <a:gridCol w="1284386"/>
              </a:tblGrid>
              <a:tr h="419100">
                <a:tc>
                  <a:txBody>
                    <a:bodyPr/>
                    <a:lstStyle/>
                    <a:p>
                      <a:pPr algn="ctr"/>
                      <a:r>
                        <a:rPr lang="zh-CN" altLang="en-US" sz="1400" dirty="0">
                          <a:solidFill>
                            <a:schemeClr val="tx1"/>
                          </a:solidFill>
                          <a:latin typeface="+mj-ea"/>
                          <a:ea typeface="+mj-ea"/>
                        </a:rPr>
                        <a:t>功能模块</a:t>
                      </a:r>
                      <a:endParaRPr lang="zh-CN" altLang="en-US" sz="1400" dirty="0">
                        <a:solidFill>
                          <a:schemeClr val="tx1"/>
                        </a:solidFill>
                        <a:latin typeface="+mj-ea"/>
                        <a:ea typeface="+mj-ea"/>
                      </a:endParaRPr>
                    </a:p>
                  </a:txBody>
                  <a:tcPr anchor="ctr"/>
                </a:tc>
                <a:tc>
                  <a:txBody>
                    <a:bodyPr/>
                    <a:lstStyle/>
                    <a:p>
                      <a:pPr algn="ctr"/>
                      <a:r>
                        <a:rPr lang="zh-CN" altLang="en-US" sz="1400" dirty="0">
                          <a:solidFill>
                            <a:srgbClr val="FFFF00"/>
                          </a:solidFill>
                          <a:latin typeface="+mj-ea"/>
                          <a:ea typeface="+mj-ea"/>
                        </a:rPr>
                        <a:t>部级</a:t>
                      </a:r>
                      <a:endParaRPr lang="zh-CN" altLang="en-US" sz="1400" dirty="0">
                        <a:solidFill>
                          <a:srgbClr val="FFFF00"/>
                        </a:solidFill>
                        <a:latin typeface="+mj-ea"/>
                        <a:ea typeface="+mj-ea"/>
                      </a:endParaRPr>
                    </a:p>
                  </a:txBody>
                  <a:tcPr anchor="ctr"/>
                </a:tc>
                <a:tc>
                  <a:txBody>
                    <a:bodyPr/>
                    <a:lstStyle/>
                    <a:p>
                      <a:pPr algn="ctr"/>
                      <a:r>
                        <a:rPr lang="zh-CN" altLang="en-US" sz="1400" dirty="0">
                          <a:solidFill>
                            <a:srgbClr val="FFFF00"/>
                          </a:solidFill>
                          <a:latin typeface="+mj-ea"/>
                          <a:ea typeface="+mj-ea"/>
                        </a:rPr>
                        <a:t>省级</a:t>
                      </a:r>
                      <a:endParaRPr lang="zh-CN" altLang="en-US" sz="1400" dirty="0">
                        <a:solidFill>
                          <a:srgbClr val="FFFF00"/>
                        </a:solidFill>
                        <a:latin typeface="+mj-ea"/>
                        <a:ea typeface="+mj-ea"/>
                      </a:endParaRPr>
                    </a:p>
                  </a:txBody>
                  <a:tcPr anchor="ctr"/>
                </a:tc>
                <a:tc>
                  <a:txBody>
                    <a:bodyPr/>
                    <a:lstStyle/>
                    <a:p>
                      <a:pPr algn="ctr"/>
                      <a:r>
                        <a:rPr lang="zh-CN" altLang="en-US" sz="1400" dirty="0">
                          <a:solidFill>
                            <a:srgbClr val="FFFF00"/>
                          </a:solidFill>
                          <a:latin typeface="+mj-ea"/>
                          <a:ea typeface="+mj-ea"/>
                        </a:rPr>
                        <a:t>市级</a:t>
                      </a:r>
                      <a:endParaRPr lang="zh-CN" altLang="en-US" sz="1400" dirty="0">
                        <a:solidFill>
                          <a:srgbClr val="FFFF00"/>
                        </a:solidFill>
                        <a:latin typeface="+mj-ea"/>
                        <a:ea typeface="+mj-ea"/>
                      </a:endParaRPr>
                    </a:p>
                  </a:txBody>
                  <a:tcPr anchor="ctr"/>
                </a:tc>
                <a:tc>
                  <a:txBody>
                    <a:bodyPr/>
                    <a:lstStyle/>
                    <a:p>
                      <a:pPr algn="ctr"/>
                      <a:r>
                        <a:rPr lang="zh-CN" altLang="en-US" sz="1400" dirty="0">
                          <a:solidFill>
                            <a:srgbClr val="FFFF00"/>
                          </a:solidFill>
                          <a:latin typeface="+mj-ea"/>
                          <a:ea typeface="+mj-ea"/>
                        </a:rPr>
                        <a:t>区县级</a:t>
                      </a:r>
                      <a:endParaRPr lang="zh-CN" altLang="en-US" sz="1400" dirty="0">
                        <a:solidFill>
                          <a:srgbClr val="FFFF00"/>
                        </a:solidFill>
                        <a:latin typeface="+mj-ea"/>
                        <a:ea typeface="+mj-ea"/>
                      </a:endParaRPr>
                    </a:p>
                  </a:txBody>
                  <a:tcPr anchor="ctr"/>
                </a:tc>
                <a:tc>
                  <a:txBody>
                    <a:bodyPr/>
                    <a:lstStyle/>
                    <a:p>
                      <a:pPr algn="ctr"/>
                      <a:r>
                        <a:rPr lang="zh-CN" altLang="en-US" sz="1400" dirty="0">
                          <a:solidFill>
                            <a:srgbClr val="FFFF00"/>
                          </a:solidFill>
                          <a:latin typeface="+mj-ea"/>
                          <a:ea typeface="+mj-ea"/>
                        </a:rPr>
                        <a:t>协会</a:t>
                      </a:r>
                      <a:endParaRPr lang="zh-CN" altLang="en-US" sz="1400" dirty="0">
                        <a:solidFill>
                          <a:srgbClr val="FFFF00"/>
                        </a:solidFill>
                        <a:latin typeface="+mj-ea"/>
                        <a:ea typeface="+mj-ea"/>
                      </a:endParaRPr>
                    </a:p>
                  </a:txBody>
                  <a:tcPr anchor="ctr"/>
                </a:tc>
                <a:tc>
                  <a:txBody>
                    <a:bodyPr/>
                    <a:lstStyle/>
                    <a:p>
                      <a:pPr algn="ctr"/>
                      <a:r>
                        <a:rPr lang="zh-CN" altLang="en-US" sz="1100" dirty="0">
                          <a:solidFill>
                            <a:schemeClr val="accent4">
                              <a:lumMod val="60000"/>
                              <a:lumOff val="40000"/>
                            </a:schemeClr>
                          </a:solidFill>
                          <a:latin typeface="+mj-ea"/>
                          <a:ea typeface="+mj-ea"/>
                        </a:rPr>
                        <a:t>志愿服务组织、开展其他志愿服务活动的法人组织</a:t>
                      </a:r>
                      <a:endParaRPr lang="zh-CN" altLang="en-US" sz="1100" dirty="0">
                        <a:solidFill>
                          <a:schemeClr val="accent4">
                            <a:lumMod val="60000"/>
                            <a:lumOff val="40000"/>
                          </a:schemeClr>
                        </a:solidFill>
                        <a:latin typeface="+mj-ea"/>
                        <a:ea typeface="+mj-ea"/>
                      </a:endParaRPr>
                    </a:p>
                  </a:txBody>
                  <a:tcPr anchor="ctr"/>
                </a:tc>
                <a:tc>
                  <a:txBody>
                    <a:bodyPr/>
                    <a:lstStyle/>
                    <a:p>
                      <a:pPr algn="ctr"/>
                      <a:r>
                        <a:rPr lang="zh-CN" altLang="en-US" sz="1400" dirty="0">
                          <a:solidFill>
                            <a:schemeClr val="accent4">
                              <a:lumMod val="60000"/>
                              <a:lumOff val="40000"/>
                            </a:schemeClr>
                          </a:solidFill>
                          <a:latin typeface="+mj-ea"/>
                          <a:ea typeface="+mj-ea"/>
                        </a:rPr>
                        <a:t>志愿服务团体</a:t>
                      </a:r>
                      <a:endParaRPr lang="zh-CN" altLang="en-US" sz="1400" dirty="0">
                        <a:solidFill>
                          <a:schemeClr val="accent4">
                            <a:lumMod val="60000"/>
                            <a:lumOff val="40000"/>
                          </a:schemeClr>
                        </a:solidFill>
                        <a:latin typeface="+mj-ea"/>
                        <a:ea typeface="+mj-ea"/>
                      </a:endParaRPr>
                    </a:p>
                  </a:txBody>
                  <a:tcPr anchor="ctr"/>
                </a:tc>
                <a:tc>
                  <a:txBody>
                    <a:bodyPr/>
                    <a:lstStyle/>
                    <a:p>
                      <a:pPr algn="ctr"/>
                      <a:r>
                        <a:rPr lang="zh-CN" altLang="en-US" sz="1400" dirty="0">
                          <a:latin typeface="+mj-ea"/>
                          <a:ea typeface="+mj-ea"/>
                        </a:rPr>
                        <a:t>志愿者</a:t>
                      </a:r>
                      <a:endParaRPr lang="zh-CN" altLang="en-US" sz="1400" dirty="0">
                        <a:latin typeface="+mj-ea"/>
                        <a:ea typeface="+mj-ea"/>
                      </a:endParaRPr>
                    </a:p>
                  </a:txBody>
                  <a:tcPr anchor="ctr"/>
                </a:tc>
                <a:tc>
                  <a:txBody>
                    <a:bodyPr/>
                    <a:lstStyle/>
                    <a:p>
                      <a:pPr algn="ctr"/>
                      <a:r>
                        <a:rPr lang="zh-CN" altLang="en-US" sz="1400" dirty="0">
                          <a:latin typeface="+mj-ea"/>
                          <a:ea typeface="+mj-ea"/>
                        </a:rPr>
                        <a:t>社会公众</a:t>
                      </a:r>
                      <a:endParaRPr lang="zh-CN" altLang="en-US" sz="1400" dirty="0">
                        <a:latin typeface="+mj-ea"/>
                        <a:ea typeface="+mj-ea"/>
                      </a:endParaRPr>
                    </a:p>
                  </a:txBody>
                  <a:tcPr anchor="ctr"/>
                </a:tc>
              </a:tr>
              <a:tr h="380586">
                <a:tc>
                  <a:txBody>
                    <a:bodyPr/>
                    <a:lstStyle/>
                    <a:p>
                      <a:r>
                        <a:rPr lang="zh-CN" altLang="en-US" sz="1400" dirty="0">
                          <a:latin typeface="+mj-ea"/>
                          <a:ea typeface="+mj-ea"/>
                        </a:rPr>
                        <a:t>服务项目实施</a:t>
                      </a:r>
                      <a:endParaRPr lang="zh-CN" altLang="en-US" sz="1400" dirty="0">
                        <a:latin typeface="+mj-ea"/>
                        <a:ea typeface="+mj-ea"/>
                      </a:endParaRPr>
                    </a:p>
                  </a:txBody>
                  <a:tcPr/>
                </a:tc>
                <a:tc>
                  <a:txBody>
                    <a:bodyPr/>
                    <a:lstStyle/>
                    <a:p>
                      <a:pPr algn="ctr"/>
                      <a:endParaRPr lang="zh-CN" altLang="en-US" sz="1400" b="1" dirty="0">
                        <a:solidFill>
                          <a:srgbClr val="FF0000"/>
                        </a:solidFill>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b="1" dirty="0">
                        <a:solidFill>
                          <a:srgbClr val="FF0000"/>
                        </a:solidFill>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dirty="0">
                        <a:latin typeface="+mj-ea"/>
                        <a:ea typeface="+mj-ea"/>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dirty="0">
                        <a:latin typeface="+mj-ea"/>
                        <a:ea typeface="+mj-ea"/>
                      </a:endParaRPr>
                    </a:p>
                  </a:txBody>
                  <a:tcPr/>
                </a:tc>
              </a:tr>
              <a:tr h="316443">
                <a:tc>
                  <a:txBody>
                    <a:bodyPr/>
                    <a:lstStyle/>
                    <a:p>
                      <a:r>
                        <a:rPr lang="zh-CN" altLang="en-US" sz="1400" dirty="0">
                          <a:latin typeface="+mj-ea"/>
                          <a:ea typeface="+mj-ea"/>
                          <a:sym typeface="+mn-ea"/>
                        </a:rPr>
                        <a:t>服务时长记录</a:t>
                      </a:r>
                      <a:endParaRPr lang="zh-CN" altLang="en-US" sz="1400" dirty="0">
                        <a:latin typeface="+mj-ea"/>
                        <a:ea typeface="+mj-ea"/>
                      </a:endParaRPr>
                    </a:p>
                  </a:txBody>
                  <a:tcPr/>
                </a:tc>
                <a:tc>
                  <a:txBody>
                    <a:bodyPr/>
                    <a:lstStyle/>
                    <a:p>
                      <a:pPr algn="ctr"/>
                      <a:endParaRPr lang="zh-CN" altLang="en-US" sz="140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marL="0" marR="0" lvl="0" indent="0" algn="ctr" defTabSz="1022985"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r>
              <a:tr h="346987">
                <a:tc>
                  <a:txBody>
                    <a:bodyPr/>
                    <a:lstStyle/>
                    <a:p>
                      <a:r>
                        <a:rPr lang="zh-CN" altLang="en-US" sz="1400" dirty="0">
                          <a:latin typeface="+mj-ea"/>
                          <a:ea typeface="+mj-ea"/>
                        </a:rPr>
                        <a:t>志愿服务队伍审核</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r>
              <a:tr h="362260">
                <a:tc>
                  <a:txBody>
                    <a:bodyPr/>
                    <a:lstStyle/>
                    <a:p>
                      <a:r>
                        <a:rPr lang="zh-CN" altLang="en-US" sz="1400" kern="1200" dirty="0">
                          <a:solidFill>
                            <a:schemeClr val="dk1"/>
                          </a:solidFill>
                          <a:latin typeface="+mj-ea"/>
                          <a:ea typeface="+mn-ea"/>
                          <a:cs typeface="+mn-cs"/>
                        </a:rPr>
                        <a:t>志愿服务</a:t>
                      </a:r>
                      <a:r>
                        <a:rPr lang="zh-CN" altLang="en-US" sz="1400" dirty="0">
                          <a:latin typeface="+mj-ea"/>
                          <a:ea typeface="+mj-ea"/>
                          <a:sym typeface="+mn-ea"/>
                        </a:rPr>
                        <a:t>队伍管理</a:t>
                      </a:r>
                      <a:endParaRPr lang="zh-CN" altLang="en-US" sz="1400" dirty="0">
                        <a:latin typeface="+mj-ea"/>
                        <a:ea typeface="+mj-ea"/>
                        <a:sym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r>
              <a:tr h="378143">
                <a:tc>
                  <a:txBody>
                    <a:bodyPr/>
                    <a:lstStyle/>
                    <a:p>
                      <a:r>
                        <a:rPr lang="zh-CN" altLang="en-US" sz="1400" dirty="0">
                          <a:latin typeface="+mj-ea"/>
                          <a:ea typeface="+mj-ea"/>
                        </a:rPr>
                        <a:t>服务项目发布</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algn="ctr">
                        <a:buNone/>
                      </a:pP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378143">
                <a:tc>
                  <a:txBody>
                    <a:bodyPr/>
                    <a:lstStyle/>
                    <a:p>
                      <a:pPr>
                        <a:buNone/>
                      </a:pPr>
                      <a:r>
                        <a:rPr lang="zh-CN" altLang="en-US" sz="1400" dirty="0">
                          <a:latin typeface="+mj-ea"/>
                          <a:ea typeface="+mj-ea"/>
                        </a:rPr>
                        <a:t>服务项目实施</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algn="ctr">
                        <a:buNone/>
                      </a:pP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331715">
                <a:tc>
                  <a:txBody>
                    <a:bodyPr/>
                    <a:lstStyle/>
                    <a:p>
                      <a:r>
                        <a:rPr lang="zh-CN" altLang="en-US" sz="1400" dirty="0">
                          <a:latin typeface="+mj-ea"/>
                          <a:ea typeface="+mj-ea"/>
                        </a:rPr>
                        <a:t>服务项目补录</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356151">
                <a:tc>
                  <a:txBody>
                    <a:bodyPr/>
                    <a:lstStyle/>
                    <a:p>
                      <a:r>
                        <a:rPr lang="zh-CN" altLang="en-US" sz="1400" dirty="0">
                          <a:latin typeface="+mj-ea"/>
                          <a:ea typeface="+mj-ea"/>
                        </a:rPr>
                        <a:t>服务项目审核</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r>
              <a:tr h="340878">
                <a:tc>
                  <a:txBody>
                    <a:bodyPr/>
                    <a:lstStyle/>
                    <a:p>
                      <a:r>
                        <a:rPr lang="zh-CN" altLang="en-US" sz="1400" dirty="0">
                          <a:latin typeface="+mj-ea"/>
                          <a:ea typeface="+mj-ea"/>
                        </a:rPr>
                        <a:t>项目动态管理</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354979">
                <a:tc>
                  <a:txBody>
                    <a:bodyPr/>
                    <a:lstStyle/>
                    <a:p>
                      <a:r>
                        <a:rPr lang="zh-CN" altLang="en-US" sz="1400" dirty="0">
                          <a:latin typeface="+mj-ea"/>
                          <a:ea typeface="+mj-ea"/>
                        </a:rPr>
                        <a:t>项目志愿者招募</a:t>
                      </a: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331153">
                <a:tc>
                  <a:txBody>
                    <a:bodyPr/>
                    <a:lstStyle/>
                    <a:p>
                      <a:r>
                        <a:rPr lang="zh-CN" altLang="en-US" sz="1400" dirty="0">
                          <a:latin typeface="+mj-ea"/>
                          <a:ea typeface="+mj-ea"/>
                        </a:rPr>
                        <a:t>项目查询统计</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354250">
                <a:tc>
                  <a:txBody>
                    <a:bodyPr/>
                    <a:lstStyle/>
                    <a:p>
                      <a:r>
                        <a:rPr lang="zh-CN" altLang="en-US" sz="1400" dirty="0">
                          <a:latin typeface="+mj-ea"/>
                          <a:ea typeface="+mj-ea"/>
                        </a:rPr>
                        <a:t>项目推荐</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algn="ctr"/>
                      <a:endParaRPr lang="zh-CN" altLang="en-US" sz="1400" dirty="0">
                        <a:latin typeface="+mj-ea"/>
                        <a:ea typeface="+mj-ea"/>
                      </a:endParaRPr>
                    </a:p>
                  </a:txBody>
                  <a:tcPr/>
                </a:tc>
                <a:tc>
                  <a:txBody>
                    <a:bodyPr/>
                    <a:lstStyle/>
                    <a:p>
                      <a:pPr algn="ctr"/>
                      <a:endParaRPr lang="zh-CN" altLang="en-US" sz="1400" dirty="0">
                        <a:latin typeface="+mj-ea"/>
                        <a:ea typeface="+mj-ea"/>
                      </a:endParaRPr>
                    </a:p>
                  </a:txBody>
                  <a:tcPr/>
                </a:tc>
              </a:tr>
              <a:tr h="374074">
                <a:tc>
                  <a:txBody>
                    <a:bodyPr/>
                    <a:lstStyle/>
                    <a:p>
                      <a:pPr>
                        <a:buNone/>
                      </a:pPr>
                      <a:r>
                        <a:rPr lang="zh-CN" altLang="en-US" sz="1400" dirty="0">
                          <a:latin typeface="+mj-ea"/>
                          <a:ea typeface="+mj-ea"/>
                        </a:rPr>
                        <a:t>队伍推荐</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1" i="0" u="none" strike="noStrike" kern="1200" cap="none" spc="0" normalizeH="0" baseline="0" dirty="0">
                        <a:ln>
                          <a:noFill/>
                        </a:ln>
                        <a:solidFill>
                          <a:srgbClr val="FF0000"/>
                        </a:solidFill>
                        <a:effectLst/>
                        <a:uLnTx/>
                        <a:uFillTx/>
                        <a:latin typeface="微软雅黑" panose="020B0503020204020204" pitchFamily="34" charset="-122"/>
                        <a:ea typeface="+mn-ea"/>
                        <a:cs typeface="+mn-cs"/>
                      </a:endParaRPr>
                    </a:p>
                  </a:txBody>
                  <a:tcPr/>
                </a:tc>
                <a:tc>
                  <a:txBody>
                    <a:bodyPr/>
                    <a:lstStyle/>
                    <a:p>
                      <a:pPr algn="ctr">
                        <a:buNone/>
                      </a:pPr>
                      <a:endParaRPr lang="zh-CN" altLang="en-US" sz="1400" dirty="0">
                        <a:latin typeface="+mj-ea"/>
                        <a:ea typeface="+mj-ea"/>
                      </a:endParaRPr>
                    </a:p>
                  </a:txBody>
                  <a:tcPr/>
                </a:tc>
                <a:tc>
                  <a:txBody>
                    <a:bodyPr/>
                    <a:lstStyle/>
                    <a:p>
                      <a:pPr algn="ctr">
                        <a:buNone/>
                      </a:pP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mn-ea"/>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mn-cs"/>
                      </a:endParaRPr>
                    </a:p>
                  </a:txBody>
                  <a:tcPr/>
                </a:tc>
                <a:tc>
                  <a:txBody>
                    <a:bodyPr/>
                    <a:lstStyle/>
                    <a:p>
                      <a:pPr algn="ctr"/>
                      <a:endParaRPr lang="zh-CN" altLang="en-US" sz="1400" dirty="0">
                        <a:latin typeface="+mj-ea"/>
                        <a:ea typeface="+mj-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400" kern="1200" dirty="0">
                        <a:solidFill>
                          <a:schemeClr val="dk1"/>
                        </a:solidFill>
                        <a:latin typeface="+mj-ea"/>
                        <a:ea typeface="+mn-ea"/>
                        <a:cs typeface="+mn-cs"/>
                      </a:endParaRPr>
                    </a:p>
                  </a:txBody>
                  <a:tcPr/>
                </a:tc>
                <a:tc>
                  <a:txBody>
                    <a:bodyPr/>
                    <a:lstStyle/>
                    <a:p>
                      <a:pPr algn="ctr">
                        <a:buNone/>
                      </a:pPr>
                      <a:endParaRPr lang="zh-CN" altLang="en-US" sz="1400" dirty="0">
                        <a:latin typeface="+mj-ea"/>
                        <a:ea typeface="+mj-ea"/>
                      </a:endParaRPr>
                    </a:p>
                  </a:txBody>
                  <a:tcPr/>
                </a:tc>
                <a:tc>
                  <a:txBody>
                    <a:bodyPr/>
                    <a:lstStyle/>
                    <a:p>
                      <a:pPr algn="ctr">
                        <a:buNone/>
                      </a:pPr>
                      <a:endParaRPr lang="zh-CN" altLang="en-US" sz="1400" dirty="0">
                        <a:latin typeface="+mj-ea"/>
                        <a:ea typeface="+mj-ea"/>
                      </a:endParaRPr>
                    </a:p>
                  </a:txBody>
                  <a:tcPr/>
                </a:tc>
              </a:tr>
              <a:tr h="423349">
                <a:tc>
                  <a:txBody>
                    <a:bodyPr/>
                    <a:lstStyle/>
                    <a:p>
                      <a:pPr>
                        <a:buNone/>
                      </a:pPr>
                      <a:r>
                        <a:rPr lang="zh-CN" altLang="en-US" sz="1400" dirty="0">
                          <a:latin typeface="+mj-ea"/>
                          <a:ea typeface="+mj-ea"/>
                        </a:rPr>
                        <a:t>政策咨询、项目、队伍查看</a:t>
                      </a:r>
                      <a:endParaRPr lang="zh-CN" altLang="en-US" sz="1400" dirty="0">
                        <a:latin typeface="+mj-ea"/>
                        <a:ea typeface="+mj-ea"/>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txBody>
                  <a:tcPr/>
                </a:tc>
              </a:tr>
            </a:tbl>
          </a:graphicData>
        </a:graphic>
      </p:graphicFrame>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pic>
        <p:nvPicPr>
          <p:cNvPr id="1028" name="Picture 4" descr="F:\0PPT素材\背景及图片\白麻子.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6738164" y="3146989"/>
            <a:ext cx="2031325" cy="646331"/>
          </a:xfrm>
          <a:prstGeom prst="rect">
            <a:avLst/>
          </a:prstGeom>
          <a:noFill/>
        </p:spPr>
        <p:txBody>
          <a:bodyPr wrap="none" rtlCol="0">
            <a:spAutoFit/>
          </a:bodyPr>
          <a:lstStyle/>
          <a:p>
            <a:pPr marL="0" lvl="1" algn="ctr"/>
            <a:r>
              <a:rPr lang="zh-CN" altLang="en-US" sz="3600" b="1" dirty="0">
                <a:solidFill>
                  <a:schemeClr val="bg2">
                    <a:lumMod val="25000"/>
                  </a:schemeClr>
                </a:solidFill>
                <a:latin typeface="微软雅黑" panose="020B0503020204020204" pitchFamily="34" charset="-122"/>
                <a:ea typeface="微软雅黑" panose="020B0503020204020204" pitchFamily="34" charset="-122"/>
                <a:sym typeface="+mn-ea"/>
              </a:rPr>
              <a:t>系统介绍</a:t>
            </a:r>
            <a:endParaRPr lang="zh-CN" altLang="en-US" sz="360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6" name="组合 5"/>
          <p:cNvGrpSpPr/>
          <p:nvPr/>
        </p:nvGrpSpPr>
        <p:grpSpPr>
          <a:xfrm>
            <a:off x="3973908" y="2586996"/>
            <a:ext cx="1734808" cy="1734808"/>
            <a:chOff x="2683251" y="1980687"/>
            <a:chExt cx="1301106" cy="1301106"/>
          </a:xfrm>
          <a:solidFill>
            <a:srgbClr val="002060"/>
          </a:solidFill>
          <a:effectLst>
            <a:outerShdw blurRad="254000" dist="254000" dir="8100000" algn="tr" rotWithShape="0">
              <a:prstClr val="black">
                <a:alpha val="50000"/>
              </a:prstClr>
            </a:outerShdw>
          </a:effectLst>
        </p:grpSpPr>
        <p:sp>
          <p:nvSpPr>
            <p:cNvPr id="88" name="椭圆 87"/>
            <p:cNvSpPr/>
            <p:nvPr/>
          </p:nvSpPr>
          <p:spPr>
            <a:xfrm>
              <a:off x="2683251" y="1980687"/>
              <a:ext cx="1301106" cy="13011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8" name="TextBox 107"/>
            <p:cNvSpPr txBox="1"/>
            <p:nvPr/>
          </p:nvSpPr>
          <p:spPr>
            <a:xfrm>
              <a:off x="3002623" y="2185262"/>
              <a:ext cx="600164" cy="900247"/>
            </a:xfrm>
            <a:prstGeom prst="rect">
              <a:avLst/>
            </a:prstGeom>
            <a:grpFill/>
          </p:spPr>
          <p:txBody>
            <a:bodyPr wrap="none" rtlCol="0">
              <a:spAutoFit/>
            </a:bodyPr>
            <a:lstStyle/>
            <a:p>
              <a:r>
                <a:rPr lang="en-US" altLang="zh-CN" sz="7200" dirty="0">
                  <a:solidFill>
                    <a:schemeClr val="bg1"/>
                  </a:solidFill>
                  <a:latin typeface="Arial Black" panose="020B0A04020102020204" pitchFamily="34" charset="0"/>
                  <a:ea typeface="造字工房劲黑（非商用）常规体" pitchFamily="50" charset="-122"/>
                  <a:cs typeface="Segoe UI" panose="020B0502040204020203" pitchFamily="34" charset="0"/>
                </a:rPr>
                <a:t>3</a:t>
              </a:r>
              <a:endParaRPr lang="zh-CN" altLang="en-US" sz="7200" dirty="0">
                <a:solidFill>
                  <a:schemeClr val="bg1"/>
                </a:solidFill>
                <a:latin typeface="Arial Black" panose="020B0A04020102020204" pitchFamily="34" charset="0"/>
                <a:ea typeface="造字工房劲黑（非商用）常规体" pitchFamily="50" charset="-122"/>
                <a:cs typeface="Segoe UI" panose="020B0502040204020203" pitchFamily="34" charset="0"/>
              </a:endParaRPr>
            </a:p>
          </p:txBody>
        </p:sp>
      </p:grpSp>
      <p:cxnSp>
        <p:nvCxnSpPr>
          <p:cNvPr id="38" name="直接连接符 37"/>
          <p:cNvCxnSpPr/>
          <p:nvPr/>
        </p:nvCxnSpPr>
        <p:spPr>
          <a:xfrm flipV="1">
            <a:off x="6096000" y="2586997"/>
            <a:ext cx="0" cy="173480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175560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系统特点</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grpSp>
        <p:nvGrpSpPr>
          <p:cNvPr id="32" name="组合 31"/>
          <p:cNvGrpSpPr/>
          <p:nvPr/>
        </p:nvGrpSpPr>
        <p:grpSpPr>
          <a:xfrm>
            <a:off x="787529" y="1089819"/>
            <a:ext cx="10616941" cy="5245801"/>
            <a:chOff x="1252" y="1633"/>
            <a:chExt cx="11476" cy="5670"/>
          </a:xfrm>
        </p:grpSpPr>
        <p:sp>
          <p:nvSpPr>
            <p:cNvPr id="33" name="任意多边形 15"/>
            <p:cNvSpPr>
              <a:spLocks noChangeArrowheads="1"/>
            </p:cNvSpPr>
            <p:nvPr/>
          </p:nvSpPr>
          <p:spPr bwMode="auto">
            <a:xfrm>
              <a:off x="1309" y="2454"/>
              <a:ext cx="5630" cy="1907"/>
            </a:xfrm>
            <a:custGeom>
              <a:avLst/>
              <a:gdLst>
                <a:gd name="T0" fmla="*/ 4963098 w 4963098"/>
                <a:gd name="T1" fmla="*/ 0 h 1676733"/>
                <a:gd name="T2" fmla="*/ 4963098 w 4963098"/>
                <a:gd name="T3" fmla="*/ 529569 h 1676733"/>
                <a:gd name="T4" fmla="*/ 4904851 w 4963098"/>
                <a:gd name="T5" fmla="*/ 532510 h 1676733"/>
                <a:gd name="T6" fmla="*/ 3822718 w 4963098"/>
                <a:gd name="T7" fmla="*/ 1614644 h 1676733"/>
                <a:gd name="T8" fmla="*/ 3819744 w 4963098"/>
                <a:gd name="T9" fmla="*/ 1673539 h 1676733"/>
                <a:gd name="T10" fmla="*/ 3461656 w 4963098"/>
                <a:gd name="T11" fmla="*/ 1673539 h 1676733"/>
                <a:gd name="T12" fmla="*/ 3461656 w 4963098"/>
                <a:gd name="T13" fmla="*/ 1676733 h 1676733"/>
                <a:gd name="T14" fmla="*/ 0 w 4963098"/>
                <a:gd name="T15" fmla="*/ 1676733 h 1676733"/>
                <a:gd name="T16" fmla="*/ 0 w 4963098"/>
                <a:gd name="T17" fmla="*/ 1210789 h 1676733"/>
                <a:gd name="T18" fmla="*/ 3317336 w 4963098"/>
                <a:gd name="T19" fmla="*/ 1210789 h 1676733"/>
                <a:gd name="T20" fmla="*/ 3397184 w 4963098"/>
                <a:gd name="T21" fmla="*/ 997304 h 1676733"/>
                <a:gd name="T22" fmla="*/ 4798481 w 4963098"/>
                <a:gd name="T23" fmla="*/ 8312 h 1676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63098"/>
                <a:gd name="T37" fmla="*/ 0 h 1676733"/>
                <a:gd name="T38" fmla="*/ 4963098 w 4963098"/>
                <a:gd name="T39" fmla="*/ 1676733 h 16767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63098" h="1676733">
                  <a:moveTo>
                    <a:pt x="4963098" y="0"/>
                  </a:moveTo>
                  <a:lnTo>
                    <a:pt x="4963098" y="529569"/>
                  </a:lnTo>
                  <a:lnTo>
                    <a:pt x="4904851" y="532510"/>
                  </a:lnTo>
                  <a:cubicBezTo>
                    <a:pt x="4334273" y="590456"/>
                    <a:pt x="3880663" y="1044066"/>
                    <a:pt x="3822718" y="1614644"/>
                  </a:cubicBezTo>
                  <a:lnTo>
                    <a:pt x="3819744" y="1673539"/>
                  </a:lnTo>
                  <a:lnTo>
                    <a:pt x="3461656" y="1673539"/>
                  </a:lnTo>
                  <a:lnTo>
                    <a:pt x="3461656" y="1676733"/>
                  </a:lnTo>
                  <a:lnTo>
                    <a:pt x="0" y="1676733"/>
                  </a:lnTo>
                  <a:lnTo>
                    <a:pt x="0" y="1210789"/>
                  </a:lnTo>
                  <a:lnTo>
                    <a:pt x="3317336" y="1210789"/>
                  </a:lnTo>
                  <a:lnTo>
                    <a:pt x="3397184" y="997304"/>
                  </a:lnTo>
                  <a:cubicBezTo>
                    <a:pt x="3653890" y="458266"/>
                    <a:pt x="4178296" y="71296"/>
                    <a:pt x="4798481" y="8312"/>
                  </a:cubicBezTo>
                  <a:close/>
                </a:path>
              </a:pathLst>
            </a:custGeom>
            <a:solidFill>
              <a:schemeClr val="bg1">
                <a:lumMod val="65000"/>
              </a:schemeClr>
            </a:solidFill>
            <a:ln>
              <a:noFill/>
            </a:ln>
          </p:spPr>
          <p:txBody>
            <a:bodyPr lIns="65888" tIns="32944" rIns="65888" bIns="32944" anchor="ctr"/>
            <a:lstStyle/>
            <a:p>
              <a:pPr algn="ctr"/>
              <a:endParaRPr lang="zh-CN" altLang="zh-CN" sz="18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任意多边形 16"/>
            <p:cNvSpPr>
              <a:spLocks noChangeArrowheads="1"/>
            </p:cNvSpPr>
            <p:nvPr/>
          </p:nvSpPr>
          <p:spPr bwMode="auto">
            <a:xfrm rot="10800000" flipV="1">
              <a:off x="7105" y="2458"/>
              <a:ext cx="5610" cy="1902"/>
            </a:xfrm>
            <a:custGeom>
              <a:avLst/>
              <a:gdLst>
                <a:gd name="T0" fmla="*/ 4946769 w 4946769"/>
                <a:gd name="T1" fmla="*/ 0 h 1673539"/>
                <a:gd name="T2" fmla="*/ 4782152 w 4946769"/>
                <a:gd name="T3" fmla="*/ 8312 h 1673539"/>
                <a:gd name="T4" fmla="*/ 3380855 w 4946769"/>
                <a:gd name="T5" fmla="*/ 997304 h 1673539"/>
                <a:gd name="T6" fmla="*/ 3303396 w 4946769"/>
                <a:gd name="T7" fmla="*/ 1204401 h 1673539"/>
                <a:gd name="T8" fmla="*/ 0 w 4946769"/>
                <a:gd name="T9" fmla="*/ 1204401 h 1673539"/>
                <a:gd name="T10" fmla="*/ 0 w 4946769"/>
                <a:gd name="T11" fmla="*/ 1670345 h 1673539"/>
                <a:gd name="T12" fmla="*/ 3215503 w 4946769"/>
                <a:gd name="T13" fmla="*/ 1670345 h 1673539"/>
                <a:gd name="T14" fmla="*/ 3215352 w 4946769"/>
                <a:gd name="T15" fmla="*/ 1673539 h 1673539"/>
                <a:gd name="T16" fmla="*/ 3803415 w 4946769"/>
                <a:gd name="T17" fmla="*/ 1673539 h 1673539"/>
                <a:gd name="T18" fmla="*/ 3806389 w 4946769"/>
                <a:gd name="T19" fmla="*/ 1614644 h 1673539"/>
                <a:gd name="T20" fmla="*/ 4888522 w 4946769"/>
                <a:gd name="T21" fmla="*/ 532510 h 1673539"/>
                <a:gd name="T22" fmla="*/ 4946769 w 4946769"/>
                <a:gd name="T23" fmla="*/ 529569 h 16735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46769"/>
                <a:gd name="T37" fmla="*/ 0 h 1673539"/>
                <a:gd name="T38" fmla="*/ 4946769 w 4946769"/>
                <a:gd name="T39" fmla="*/ 1673539 h 16735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46769" h="1673539">
                  <a:moveTo>
                    <a:pt x="4946769" y="0"/>
                  </a:moveTo>
                  <a:lnTo>
                    <a:pt x="4782152" y="8312"/>
                  </a:lnTo>
                  <a:cubicBezTo>
                    <a:pt x="4161967" y="71296"/>
                    <a:pt x="3637561" y="458266"/>
                    <a:pt x="3380855" y="997304"/>
                  </a:cubicBezTo>
                  <a:lnTo>
                    <a:pt x="3303396" y="1204401"/>
                  </a:lnTo>
                  <a:lnTo>
                    <a:pt x="0" y="1204401"/>
                  </a:lnTo>
                  <a:lnTo>
                    <a:pt x="0" y="1670345"/>
                  </a:lnTo>
                  <a:lnTo>
                    <a:pt x="3215503" y="1670345"/>
                  </a:lnTo>
                  <a:lnTo>
                    <a:pt x="3215352" y="1673539"/>
                  </a:lnTo>
                  <a:lnTo>
                    <a:pt x="3803415" y="1673539"/>
                  </a:lnTo>
                  <a:lnTo>
                    <a:pt x="3806389" y="1614644"/>
                  </a:lnTo>
                  <a:cubicBezTo>
                    <a:pt x="3864334" y="1044066"/>
                    <a:pt x="4317944" y="590456"/>
                    <a:pt x="4888522" y="532510"/>
                  </a:cubicBezTo>
                  <a:lnTo>
                    <a:pt x="4946769" y="529569"/>
                  </a:lnTo>
                  <a:close/>
                </a:path>
              </a:pathLst>
            </a:custGeom>
            <a:solidFill>
              <a:schemeClr val="bg1">
                <a:lumMod val="65000"/>
              </a:schemeClr>
            </a:solidFill>
            <a:ln>
              <a:noFill/>
            </a:ln>
          </p:spPr>
          <p:txBody>
            <a:bodyPr lIns="65888" tIns="32944" rIns="65888" bIns="32944" anchor="ctr"/>
            <a:lstStyle/>
            <a:p>
              <a:pPr algn="ctr"/>
              <a:endParaRPr lang="zh-CN" altLang="zh-CN" sz="18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任意多边形 17"/>
            <p:cNvSpPr>
              <a:spLocks noChangeArrowheads="1"/>
            </p:cNvSpPr>
            <p:nvPr/>
          </p:nvSpPr>
          <p:spPr bwMode="auto">
            <a:xfrm rot="10800000">
              <a:off x="7105" y="4516"/>
              <a:ext cx="5610" cy="1905"/>
            </a:xfrm>
            <a:custGeom>
              <a:avLst/>
              <a:gdLst>
                <a:gd name="T0" fmla="*/ 3461656 w 4946769"/>
                <a:gd name="T1" fmla="*/ 1676733 h 1676733"/>
                <a:gd name="T2" fmla="*/ 0 w 4946769"/>
                <a:gd name="T3" fmla="*/ 1676733 h 1676733"/>
                <a:gd name="T4" fmla="*/ 0 w 4946769"/>
                <a:gd name="T5" fmla="*/ 1210789 h 1676733"/>
                <a:gd name="T6" fmla="*/ 3301007 w 4946769"/>
                <a:gd name="T7" fmla="*/ 1210789 h 1676733"/>
                <a:gd name="T8" fmla="*/ 3380855 w 4946769"/>
                <a:gd name="T9" fmla="*/ 997304 h 1676733"/>
                <a:gd name="T10" fmla="*/ 4782152 w 4946769"/>
                <a:gd name="T11" fmla="*/ 8312 h 1676733"/>
                <a:gd name="T12" fmla="*/ 4946769 w 4946769"/>
                <a:gd name="T13" fmla="*/ 0 h 1676733"/>
                <a:gd name="T14" fmla="*/ 4946769 w 4946769"/>
                <a:gd name="T15" fmla="*/ 529569 h 1676733"/>
                <a:gd name="T16" fmla="*/ 4888522 w 4946769"/>
                <a:gd name="T17" fmla="*/ 532510 h 1676733"/>
                <a:gd name="T18" fmla="*/ 3806389 w 4946769"/>
                <a:gd name="T19" fmla="*/ 1614644 h 1676733"/>
                <a:gd name="T20" fmla="*/ 3803415 w 4946769"/>
                <a:gd name="T21" fmla="*/ 1673539 h 1676733"/>
                <a:gd name="T22" fmla="*/ 3461656 w 4946769"/>
                <a:gd name="T23" fmla="*/ 1673539 h 1676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46769"/>
                <a:gd name="T37" fmla="*/ 0 h 1676733"/>
                <a:gd name="T38" fmla="*/ 4946769 w 4946769"/>
                <a:gd name="T39" fmla="*/ 1676733 h 16767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46769" h="1676733">
                  <a:moveTo>
                    <a:pt x="3461656" y="1676733"/>
                  </a:moveTo>
                  <a:lnTo>
                    <a:pt x="0" y="1676733"/>
                  </a:lnTo>
                  <a:lnTo>
                    <a:pt x="0" y="1210789"/>
                  </a:lnTo>
                  <a:lnTo>
                    <a:pt x="3301007" y="1210789"/>
                  </a:lnTo>
                  <a:lnTo>
                    <a:pt x="3380855" y="997304"/>
                  </a:lnTo>
                  <a:cubicBezTo>
                    <a:pt x="3637561" y="458266"/>
                    <a:pt x="4161967" y="71296"/>
                    <a:pt x="4782152" y="8312"/>
                  </a:cubicBezTo>
                  <a:lnTo>
                    <a:pt x="4946769" y="0"/>
                  </a:lnTo>
                  <a:lnTo>
                    <a:pt x="4946769" y="529569"/>
                  </a:lnTo>
                  <a:lnTo>
                    <a:pt x="4888522" y="532510"/>
                  </a:lnTo>
                  <a:cubicBezTo>
                    <a:pt x="4317944" y="590456"/>
                    <a:pt x="3864334" y="1044066"/>
                    <a:pt x="3806389" y="1614644"/>
                  </a:cubicBezTo>
                  <a:lnTo>
                    <a:pt x="3803415" y="1673539"/>
                  </a:lnTo>
                  <a:lnTo>
                    <a:pt x="3461656" y="1673539"/>
                  </a:lnTo>
                  <a:close/>
                </a:path>
              </a:pathLst>
            </a:custGeom>
            <a:solidFill>
              <a:srgbClr val="083473"/>
            </a:solidFill>
            <a:ln>
              <a:noFill/>
            </a:ln>
          </p:spPr>
          <p:txBody>
            <a:bodyPr lIns="65888" tIns="32944" rIns="65888" bIns="32944" anchor="ctr"/>
            <a:lstStyle/>
            <a:p>
              <a:pPr algn="ctr"/>
              <a:endParaRPr lang="zh-CN" altLang="zh-CN" sz="18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任意多边形 18"/>
            <p:cNvSpPr>
              <a:spLocks noChangeArrowheads="1"/>
            </p:cNvSpPr>
            <p:nvPr/>
          </p:nvSpPr>
          <p:spPr bwMode="auto">
            <a:xfrm flipV="1">
              <a:off x="1309" y="4520"/>
              <a:ext cx="5630" cy="1902"/>
            </a:xfrm>
            <a:custGeom>
              <a:avLst/>
              <a:gdLst>
                <a:gd name="T0" fmla="*/ 3231680 w 4963097"/>
                <a:gd name="T1" fmla="*/ 1673539 h 1673539"/>
                <a:gd name="T2" fmla="*/ 3819743 w 4963097"/>
                <a:gd name="T3" fmla="*/ 1673539 h 1673539"/>
                <a:gd name="T4" fmla="*/ 3822717 w 4963097"/>
                <a:gd name="T5" fmla="*/ 1614644 h 1673539"/>
                <a:gd name="T6" fmla="*/ 4904850 w 4963097"/>
                <a:gd name="T7" fmla="*/ 532510 h 1673539"/>
                <a:gd name="T8" fmla="*/ 4963097 w 4963097"/>
                <a:gd name="T9" fmla="*/ 529569 h 1673539"/>
                <a:gd name="T10" fmla="*/ 4963097 w 4963097"/>
                <a:gd name="T11" fmla="*/ 0 h 1673539"/>
                <a:gd name="T12" fmla="*/ 4798480 w 4963097"/>
                <a:gd name="T13" fmla="*/ 8312 h 1673539"/>
                <a:gd name="T14" fmla="*/ 3397183 w 4963097"/>
                <a:gd name="T15" fmla="*/ 997304 h 1673539"/>
                <a:gd name="T16" fmla="*/ 3319938 w 4963097"/>
                <a:gd name="T17" fmla="*/ 1203828 h 1673539"/>
                <a:gd name="T18" fmla="*/ 0 w 4963097"/>
                <a:gd name="T19" fmla="*/ 1203828 h 1673539"/>
                <a:gd name="T20" fmla="*/ 0 w 4963097"/>
                <a:gd name="T21" fmla="*/ 1669772 h 1673539"/>
                <a:gd name="T22" fmla="*/ 3231859 w 4963097"/>
                <a:gd name="T23" fmla="*/ 1669772 h 16735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63097"/>
                <a:gd name="T37" fmla="*/ 0 h 1673539"/>
                <a:gd name="T38" fmla="*/ 4963097 w 4963097"/>
                <a:gd name="T39" fmla="*/ 1673539 h 16735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63097" h="1673539">
                  <a:moveTo>
                    <a:pt x="3231680" y="1673539"/>
                  </a:moveTo>
                  <a:lnTo>
                    <a:pt x="3819743" y="1673539"/>
                  </a:lnTo>
                  <a:lnTo>
                    <a:pt x="3822717" y="1614644"/>
                  </a:lnTo>
                  <a:cubicBezTo>
                    <a:pt x="3880662" y="1044066"/>
                    <a:pt x="4334272" y="590456"/>
                    <a:pt x="4904850" y="532510"/>
                  </a:cubicBezTo>
                  <a:lnTo>
                    <a:pt x="4963097" y="529569"/>
                  </a:lnTo>
                  <a:lnTo>
                    <a:pt x="4963097" y="0"/>
                  </a:lnTo>
                  <a:lnTo>
                    <a:pt x="4798480" y="8312"/>
                  </a:lnTo>
                  <a:cubicBezTo>
                    <a:pt x="4178295" y="71296"/>
                    <a:pt x="3653889" y="458266"/>
                    <a:pt x="3397183" y="997304"/>
                  </a:cubicBezTo>
                  <a:lnTo>
                    <a:pt x="3319938" y="1203828"/>
                  </a:lnTo>
                  <a:lnTo>
                    <a:pt x="0" y="1203828"/>
                  </a:lnTo>
                  <a:lnTo>
                    <a:pt x="0" y="1669772"/>
                  </a:lnTo>
                  <a:lnTo>
                    <a:pt x="3231859" y="1669772"/>
                  </a:lnTo>
                  <a:close/>
                </a:path>
              </a:pathLst>
            </a:custGeom>
            <a:solidFill>
              <a:srgbClr val="083473"/>
            </a:solidFill>
            <a:ln>
              <a:noFill/>
            </a:ln>
          </p:spPr>
          <p:txBody>
            <a:bodyPr lIns="65888" tIns="32944" rIns="65888" bIns="32944" anchor="ctr"/>
            <a:lstStyle/>
            <a:p>
              <a:pPr algn="ctr"/>
              <a:endParaRPr lang="zh-CN" altLang="zh-CN" sz="1800">
                <a:latin typeface="微软雅黑" panose="020B0503020204020204" pitchFamily="34" charset="-122"/>
                <a:ea typeface="微软雅黑" panose="020B0503020204020204" pitchFamily="34" charset="-122"/>
                <a:sym typeface="宋体" panose="02010600030101010101" pitchFamily="2" charset="-122"/>
              </a:endParaRPr>
            </a:p>
          </p:txBody>
        </p:sp>
        <p:sp>
          <p:nvSpPr>
            <p:cNvPr id="37" name="文本框 19"/>
            <p:cNvSpPr>
              <a:spLocks noChangeArrowheads="1"/>
            </p:cNvSpPr>
            <p:nvPr/>
          </p:nvSpPr>
          <p:spPr bwMode="auto">
            <a:xfrm>
              <a:off x="2058" y="3901"/>
              <a:ext cx="198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志愿业务方面</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文本框 23"/>
            <p:cNvSpPr>
              <a:spLocks noChangeArrowheads="1"/>
            </p:cNvSpPr>
            <p:nvPr/>
          </p:nvSpPr>
          <p:spPr bwMode="auto">
            <a:xfrm>
              <a:off x="1252" y="1633"/>
              <a:ext cx="3920" cy="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pPr marL="285750" indent="-285750" algn="just" fontAlgn="base">
                <a:lnSpc>
                  <a:spcPct val="150000"/>
                </a:lnSpc>
                <a:spcBef>
                  <a:spcPct val="0"/>
                </a:spcBef>
                <a:spcAft>
                  <a:spcPct val="0"/>
                </a:spcAft>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实现各领域（如文明办、共青团、商业机构等）志愿服务数据定时（实时）汇集，打通了数据汇集通道。</a:t>
              </a:r>
              <a:endParaRPr lang="zh-CN" altLang="en-US" sz="1400" dirty="0">
                <a:latin typeface="微软雅黑" panose="020B0503020204020204" pitchFamily="34" charset="-122"/>
                <a:ea typeface="微软雅黑" panose="020B0503020204020204" pitchFamily="34" charset="-122"/>
              </a:endParaRPr>
            </a:p>
            <a:p>
              <a:pPr marL="285750" indent="-285750" algn="just" fontAlgn="base">
                <a:lnSpc>
                  <a:spcPct val="150000"/>
                </a:lnSpc>
                <a:spcBef>
                  <a:spcPct val="0"/>
                </a:spcBef>
                <a:spcAft>
                  <a:spcPct val="0"/>
                </a:spcAft>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志愿服务计时更规范更快捷，优化和完善现有计时方式，添加志愿者打卡计时，更准确，更便捷，减轻队伍审核工作。</a:t>
              </a:r>
              <a:endParaRPr lang="zh-CN" altLang="en-US" sz="1400" dirty="0">
                <a:latin typeface="微软雅黑" panose="020B0503020204020204" pitchFamily="34" charset="-122"/>
                <a:ea typeface="微软雅黑" panose="020B0503020204020204" pitchFamily="34" charset="-122"/>
              </a:endParaRPr>
            </a:p>
            <a:p>
              <a:pPr algn="just" fontAlgn="base">
                <a:spcBef>
                  <a:spcPct val="0"/>
                </a:spcBef>
                <a:spcAft>
                  <a:spcPct val="0"/>
                </a:spcAft>
              </a:pPr>
              <a:endParaRPr lang="zh-CN" altLang="en-US" sz="1400" dirty="0">
                <a:latin typeface="微软雅黑" panose="020B0503020204020204" pitchFamily="34" charset="-122"/>
                <a:ea typeface="微软雅黑" panose="020B0503020204020204" pitchFamily="34" charset="-122"/>
              </a:endParaRPr>
            </a:p>
          </p:txBody>
        </p:sp>
        <p:sp>
          <p:nvSpPr>
            <p:cNvPr id="39" name="文本框 23"/>
            <p:cNvSpPr>
              <a:spLocks noChangeArrowheads="1"/>
            </p:cNvSpPr>
            <p:nvPr/>
          </p:nvSpPr>
          <p:spPr bwMode="auto">
            <a:xfrm>
              <a:off x="8775" y="1633"/>
              <a:ext cx="3920" cy="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pPr marL="285750" indent="-285750" algn="just" fontAlgn="base">
                <a:lnSpc>
                  <a:spcPct val="150000"/>
                </a:lnSpc>
                <a:spcBef>
                  <a:spcPct val="0"/>
                </a:spcBef>
                <a:spcAft>
                  <a:spcPct val="0"/>
                </a:spcAft>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简化用户浏览界面，化繁为简提升应用系统速度及用户体验。</a:t>
              </a:r>
              <a:endParaRPr lang="zh-CN" altLang="en-US" sz="1400" dirty="0">
                <a:latin typeface="微软雅黑" panose="020B0503020204020204" pitchFamily="34" charset="-122"/>
                <a:ea typeface="微软雅黑" panose="020B0503020204020204" pitchFamily="34" charset="-122"/>
              </a:endParaRPr>
            </a:p>
            <a:p>
              <a:pPr marL="285750" indent="-285750" algn="just" fontAlgn="base">
                <a:lnSpc>
                  <a:spcPct val="150000"/>
                </a:lnSpc>
                <a:spcBef>
                  <a:spcPct val="0"/>
                </a:spcBef>
                <a:spcAft>
                  <a:spcPct val="0"/>
                </a:spcAft>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提升系统交互性，具备良好的人机界面。</a:t>
              </a:r>
              <a:endParaRPr lang="en-US" altLang="zh-CN" sz="1400" dirty="0">
                <a:latin typeface="微软雅黑" panose="020B0503020204020204" pitchFamily="34" charset="-122"/>
                <a:ea typeface="微软雅黑" panose="020B0503020204020204" pitchFamily="34" charset="-122"/>
              </a:endParaRPr>
            </a:p>
            <a:p>
              <a:pPr marL="285750" indent="-285750" algn="just" fontAlgn="base">
                <a:lnSpc>
                  <a:spcPct val="150000"/>
                </a:lnSpc>
                <a:spcBef>
                  <a:spcPct val="0"/>
                </a:spcBef>
                <a:spcAft>
                  <a:spcPct val="0"/>
                </a:spcAft>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强化</a:t>
              </a:r>
              <a:r>
                <a:rPr lang="zh-CN" altLang="en-US" sz="1400" dirty="0">
                  <a:solidFill>
                    <a:srgbClr val="FF6700"/>
                  </a:solidFill>
                  <a:latin typeface="微软雅黑" panose="020B0503020204020204" pitchFamily="34" charset="-122"/>
                  <a:ea typeface="微软雅黑" panose="020B0503020204020204" pitchFamily="34" charset="-122"/>
                </a:rPr>
                <a:t>移动端</a:t>
              </a:r>
              <a:r>
                <a:rPr lang="zh-CN" altLang="en-US" sz="1400" dirty="0">
                  <a:latin typeface="微软雅黑" panose="020B0503020204020204" pitchFamily="34" charset="-122"/>
                  <a:ea typeface="微软雅黑" panose="020B0503020204020204" pitchFamily="34" charset="-122"/>
                </a:rPr>
                <a:t>应用，提升执行效率促进信息公开。</a:t>
              </a:r>
              <a:endParaRPr lang="zh-CN" altLang="en-US" sz="1400" dirty="0">
                <a:latin typeface="微软雅黑" panose="020B0503020204020204" pitchFamily="34" charset="-122"/>
                <a:ea typeface="微软雅黑" panose="020B0503020204020204" pitchFamily="34" charset="-122"/>
              </a:endParaRPr>
            </a:p>
          </p:txBody>
        </p:sp>
        <p:sp>
          <p:nvSpPr>
            <p:cNvPr id="40" name="文本框 23"/>
            <p:cNvSpPr>
              <a:spLocks noChangeArrowheads="1"/>
            </p:cNvSpPr>
            <p:nvPr/>
          </p:nvSpPr>
          <p:spPr bwMode="auto">
            <a:xfrm>
              <a:off x="1264" y="5176"/>
              <a:ext cx="4103" cy="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pPr marL="285750" indent="-285750" algn="just" fontAlgn="base">
                <a:lnSpc>
                  <a:spcPct val="150000"/>
                </a:lnSpc>
                <a:spcBef>
                  <a:spcPct val="0"/>
                </a:spcBef>
                <a:spcAft>
                  <a:spcPct val="0"/>
                </a:spcAft>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基于国家电子政务体系架构，按照一体化、集约化、标准化思路进行设计。</a:t>
              </a:r>
              <a:endParaRPr lang="zh-CN" altLang="en-US" sz="1400" dirty="0">
                <a:latin typeface="微软雅黑" panose="020B0503020204020204" pitchFamily="34" charset="-122"/>
                <a:ea typeface="微软雅黑" panose="020B0503020204020204" pitchFamily="34" charset="-122"/>
              </a:endParaRPr>
            </a:p>
            <a:p>
              <a:pPr marL="285750" indent="-285750" algn="just" fontAlgn="base">
                <a:lnSpc>
                  <a:spcPct val="150000"/>
                </a:lnSpc>
                <a:spcBef>
                  <a:spcPct val="0"/>
                </a:spcBef>
                <a:spcAft>
                  <a:spcPct val="0"/>
                </a:spcAft>
                <a:buFont typeface="Wingdings" panose="05000000000000000000" charset="0"/>
                <a:buChar char="l"/>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基于</a:t>
              </a:r>
              <a:r>
                <a:rPr lang="en-US" altLang="zh-CN" sz="1400" dirty="0">
                  <a:solidFill>
                    <a:srgbClr val="FF6700"/>
                  </a:solidFill>
                  <a:latin typeface="微软雅黑" panose="020B0503020204020204" pitchFamily="34" charset="-122"/>
                  <a:ea typeface="微软雅黑" panose="020B0503020204020204" pitchFamily="34" charset="-122"/>
                </a:rPr>
                <a:t>Java</a:t>
              </a:r>
              <a:r>
                <a:rPr lang="zh-CN" altLang="en-US" sz="1400" dirty="0">
                  <a:solidFill>
                    <a:srgbClr val="FF6700"/>
                  </a:solidFill>
                  <a:latin typeface="微软雅黑" panose="020B0503020204020204" pitchFamily="34" charset="-122"/>
                  <a:ea typeface="微软雅黑" panose="020B0503020204020204" pitchFamily="34" charset="-122"/>
                </a:rPr>
                <a:t>技术体系，选用微服务框架、分布式消息队列、组件化开发</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等主流成熟技术</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just" fontAlgn="base">
                <a:lnSpc>
                  <a:spcPct val="150000"/>
                </a:lnSpc>
                <a:spcBef>
                  <a:spcPct val="0"/>
                </a:spcBef>
                <a:spcAft>
                  <a:spcPct val="0"/>
                </a:spcAft>
                <a:buFont typeface="Wingdings" panose="05000000000000000000" charset="0"/>
                <a:buChar char="l"/>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系统安全设计符合等保三要求</a:t>
              </a:r>
              <a:r>
                <a:rPr lang="zh-CN" altLang="en-US" sz="1400" dirty="0">
                  <a:latin typeface="微软雅黑" panose="020B0503020204020204" pitchFamily="34" charset="-122"/>
                  <a:ea typeface="微软雅黑" panose="020B0503020204020204" pitchFamily="34" charset="-122"/>
                </a:rPr>
                <a:t>。</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just" fontAlgn="base">
                <a:lnSpc>
                  <a:spcPct val="150000"/>
                </a:lnSpc>
                <a:spcBef>
                  <a:spcPct val="0"/>
                </a:spcBef>
                <a:spcAft>
                  <a:spcPct val="0"/>
                </a:spcAft>
                <a:buFont typeface="Wingdings" panose="05000000000000000000" charset="0"/>
                <a:buChar char="l"/>
              </a:pPr>
              <a:endParaRPr lang="zh-CN" altLang="en-US" sz="1400" dirty="0">
                <a:latin typeface="微软雅黑" panose="020B0503020204020204" pitchFamily="34" charset="-122"/>
                <a:ea typeface="微软雅黑" panose="020B0503020204020204" pitchFamily="34" charset="-122"/>
              </a:endParaRPr>
            </a:p>
          </p:txBody>
        </p:sp>
        <p:sp>
          <p:nvSpPr>
            <p:cNvPr id="41" name="文本框 23"/>
            <p:cNvSpPr>
              <a:spLocks noChangeArrowheads="1"/>
            </p:cNvSpPr>
            <p:nvPr/>
          </p:nvSpPr>
          <p:spPr bwMode="auto">
            <a:xfrm>
              <a:off x="8808" y="5157"/>
              <a:ext cx="3920" cy="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pPr marL="285750" indent="-285750" algn="just" fontAlgn="base">
                <a:lnSpc>
                  <a:spcPct val="150000"/>
                </a:lnSpc>
                <a:spcBef>
                  <a:spcPct val="0"/>
                </a:spcBef>
                <a:spcAft>
                  <a:spcPct val="0"/>
                </a:spcAft>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依托互联网平台打造志愿服务对象与服务提供者之间“</a:t>
              </a:r>
              <a:r>
                <a:rPr lang="zh-CN" altLang="en-US" sz="1400" dirty="0">
                  <a:solidFill>
                    <a:srgbClr val="FF6700"/>
                  </a:solidFill>
                  <a:latin typeface="微软雅黑" panose="020B0503020204020204" pitchFamily="34" charset="-122"/>
                  <a:ea typeface="微软雅黑" panose="020B0503020204020204" pitchFamily="34" charset="-122"/>
                </a:rPr>
                <a:t>零门槛、多渠道、精准化</a:t>
              </a:r>
              <a:r>
                <a:rPr lang="zh-CN" altLang="en-US" sz="1400" dirty="0">
                  <a:latin typeface="微软雅黑" panose="020B0503020204020204" pitchFamily="34" charset="-122"/>
                  <a:ea typeface="微软雅黑" panose="020B0503020204020204" pitchFamily="34" charset="-122"/>
                </a:rPr>
                <a:t>”的供需对接渠道和评价模式。</a:t>
              </a:r>
              <a:endParaRPr lang="zh-CN" altLang="en-US" sz="1400" dirty="0">
                <a:latin typeface="微软雅黑" panose="020B0503020204020204" pitchFamily="34" charset="-122"/>
                <a:ea typeface="微软雅黑" panose="020B0503020204020204" pitchFamily="34" charset="-122"/>
              </a:endParaRPr>
            </a:p>
          </p:txBody>
        </p:sp>
        <p:sp>
          <p:nvSpPr>
            <p:cNvPr id="42" name="文本框 19"/>
            <p:cNvSpPr>
              <a:spLocks noChangeArrowheads="1"/>
            </p:cNvSpPr>
            <p:nvPr/>
          </p:nvSpPr>
          <p:spPr bwMode="auto">
            <a:xfrm>
              <a:off x="2059" y="4582"/>
              <a:ext cx="198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技术架构方面</a:t>
              </a:r>
              <a:endPar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文本框 19"/>
            <p:cNvSpPr>
              <a:spLocks noChangeArrowheads="1"/>
            </p:cNvSpPr>
            <p:nvPr/>
          </p:nvSpPr>
          <p:spPr bwMode="auto">
            <a:xfrm>
              <a:off x="10202" y="3901"/>
              <a:ext cx="193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系统应用方面</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文本框 19"/>
            <p:cNvSpPr>
              <a:spLocks noChangeArrowheads="1"/>
            </p:cNvSpPr>
            <p:nvPr/>
          </p:nvSpPr>
          <p:spPr bwMode="auto">
            <a:xfrm>
              <a:off x="10202" y="4582"/>
              <a:ext cx="193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模式创新方面</a:t>
              </a:r>
              <a:endPar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文本框 19"/>
            <p:cNvSpPr>
              <a:spLocks noChangeArrowheads="1"/>
            </p:cNvSpPr>
            <p:nvPr/>
          </p:nvSpPr>
          <p:spPr bwMode="auto">
            <a:xfrm>
              <a:off x="6280" y="3695"/>
              <a:ext cx="1500"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888" tIns="32944" rIns="65888" bIns="32944">
              <a:spAutoFit/>
            </a:bodyPr>
            <a:lstStyle/>
            <a:p>
              <a:pPr algn="ctr"/>
              <a:r>
                <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rPr>
                <a:t>系统</a:t>
              </a:r>
              <a:endPar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rPr>
                <a:t>特点</a:t>
              </a:r>
              <a:endParaRPr lang="zh-CN" altLang="en-US" sz="40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
        <p:nvSpPr>
          <p:cNvPr id="29" name="TextBox 46"/>
          <p:cNvSpPr txBox="1"/>
          <p:nvPr/>
        </p:nvSpPr>
        <p:spPr>
          <a:xfrm>
            <a:off x="3294430" y="1514901"/>
            <a:ext cx="4193298" cy="892552"/>
          </a:xfrm>
          <a:prstGeom prst="rect">
            <a:avLst/>
          </a:prstGeom>
          <a:noFill/>
        </p:spPr>
        <p:txBody>
          <a:bodyPr wrap="square" rtlCol="0">
            <a:spAutoFit/>
          </a:bodyPr>
          <a:lstStyle/>
          <a:p>
            <a:r>
              <a:rPr lang="en-US" altLang="zh-CN" sz="2600" b="1" dirty="0">
                <a:solidFill>
                  <a:srgbClr val="C55A11"/>
                </a:solidFill>
                <a:latin typeface="微软雅黑" panose="020B0503020204020204" pitchFamily="34" charset="-122"/>
                <a:ea typeface="微软雅黑" panose="020B0503020204020204" pitchFamily="34" charset="-122"/>
                <a:sym typeface="+mn-ea"/>
              </a:rPr>
              <a:t>1.</a:t>
            </a:r>
            <a:r>
              <a:rPr lang="zh-CN" altLang="en-US" sz="2600" b="1" dirty="0">
                <a:solidFill>
                  <a:srgbClr val="C55A11"/>
                </a:solidFill>
                <a:latin typeface="微软雅黑" panose="020B0503020204020204" pitchFamily="34" charset="-122"/>
                <a:ea typeface="微软雅黑" panose="020B0503020204020204" pitchFamily="34" charset="-122"/>
                <a:sym typeface="+mn-ea"/>
              </a:rPr>
              <a:t> 系统登录入口</a:t>
            </a:r>
            <a:endParaRPr lang="en-US" altLang="zh-CN" sz="2600" b="1" dirty="0">
              <a:solidFill>
                <a:srgbClr val="C55A11"/>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36" name="椭圆 35"/>
          <p:cNvSpPr/>
          <p:nvPr/>
        </p:nvSpPr>
        <p:spPr>
          <a:xfrm>
            <a:off x="2281087" y="1358449"/>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3194242" y="2261925"/>
            <a:ext cx="922146" cy="922146"/>
            <a:chOff x="304800" y="673100"/>
            <a:chExt cx="4000500" cy="4000500"/>
          </a:xfrm>
          <a:effectLst>
            <a:outerShdw blurRad="444500" dist="254000" dir="8100000" algn="tr" rotWithShape="0">
              <a:prstClr val="black">
                <a:alpha val="50000"/>
              </a:prstClr>
            </a:outerShdw>
          </a:effectLst>
        </p:grpSpPr>
        <p:sp>
          <p:nvSpPr>
            <p:cNvPr id="39"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4073401" y="3151532"/>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4997986" y="4055009"/>
            <a:ext cx="922146" cy="922146"/>
            <a:chOff x="304800" y="673100"/>
            <a:chExt cx="4000500" cy="4000500"/>
          </a:xfrm>
          <a:effectLst>
            <a:outerShdw blurRad="444500" dist="254000" dir="8100000" algn="tr" rotWithShape="0">
              <a:prstClr val="black">
                <a:alpha val="50000"/>
              </a:prstClr>
            </a:outerShdw>
          </a:effectLst>
        </p:grpSpPr>
        <p:sp>
          <p:nvSpPr>
            <p:cNvPr id="43"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椭圆 47"/>
          <p:cNvSpPr/>
          <p:nvPr/>
        </p:nvSpPr>
        <p:spPr>
          <a:xfrm>
            <a:off x="5920132" y="4983223"/>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TextBox 93"/>
          <p:cNvSpPr txBox="1"/>
          <p:nvPr/>
        </p:nvSpPr>
        <p:spPr>
          <a:xfrm>
            <a:off x="1211943" y="275107"/>
            <a:ext cx="4112023"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系统建设内容工作概述</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55" name="TextBox 46"/>
          <p:cNvSpPr txBox="1"/>
          <p:nvPr/>
        </p:nvSpPr>
        <p:spPr>
          <a:xfrm>
            <a:off x="4193716" y="2405981"/>
            <a:ext cx="3800504" cy="892552"/>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2.</a:t>
            </a:r>
            <a:r>
              <a:rPr lang="zh-CN" altLang="en-US" sz="2600" b="1" dirty="0">
                <a:solidFill>
                  <a:srgbClr val="203864"/>
                </a:solidFill>
                <a:latin typeface="微软雅黑" panose="020B0503020204020204" pitchFamily="34" charset="-122"/>
                <a:ea typeface="微软雅黑" panose="020B0503020204020204" pitchFamily="34" charset="-122"/>
                <a:sym typeface="+mn-ea"/>
              </a:rPr>
              <a:t>志愿者管理业务</a:t>
            </a:r>
            <a:endParaRPr lang="en-US" altLang="zh-CN" sz="2600" b="1" dirty="0">
              <a:solidFill>
                <a:srgbClr val="203864"/>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56" name="TextBox 46"/>
          <p:cNvSpPr txBox="1"/>
          <p:nvPr/>
        </p:nvSpPr>
        <p:spPr>
          <a:xfrm>
            <a:off x="5122516" y="3328512"/>
            <a:ext cx="3922872" cy="492443"/>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3.</a:t>
            </a:r>
            <a:r>
              <a:rPr lang="zh-CN" altLang="en-US" sz="2600" b="1" dirty="0">
                <a:solidFill>
                  <a:srgbClr val="203864"/>
                </a:solidFill>
                <a:latin typeface="微软雅黑" panose="020B0503020204020204" pitchFamily="34" charset="-122"/>
                <a:ea typeface="微软雅黑" panose="020B0503020204020204" pitchFamily="34" charset="-122"/>
                <a:sym typeface="+mn-ea"/>
              </a:rPr>
              <a:t> 志愿服务队伍管理业务</a:t>
            </a:r>
            <a:endParaRPr lang="zh-CN" altLang="en-US" sz="2600" b="1" dirty="0">
              <a:solidFill>
                <a:srgbClr val="203864"/>
              </a:solidFill>
              <a:latin typeface="Kozuka Gothic Pro R" pitchFamily="34" charset="-128"/>
              <a:ea typeface="Kozuka Gothic Pro R" pitchFamily="34" charset="-128"/>
            </a:endParaRPr>
          </a:p>
        </p:txBody>
      </p:sp>
      <p:sp>
        <p:nvSpPr>
          <p:cNvPr id="57" name="TextBox 46"/>
          <p:cNvSpPr txBox="1"/>
          <p:nvPr/>
        </p:nvSpPr>
        <p:spPr>
          <a:xfrm>
            <a:off x="6029715" y="4269859"/>
            <a:ext cx="3922871" cy="892552"/>
          </a:xfrm>
          <a:prstGeom prst="rect">
            <a:avLst/>
          </a:prstGeom>
          <a:noFill/>
        </p:spPr>
        <p:txBody>
          <a:bodyPr wrap="square" rtlCol="0">
            <a:spAutoFit/>
          </a:bodyPr>
          <a:lstStyle/>
          <a:p>
            <a:r>
              <a:rPr lang="en-US" altLang="zh-CN" sz="2600" b="1" dirty="0">
                <a:solidFill>
                  <a:schemeClr val="accent5">
                    <a:lumMod val="50000"/>
                  </a:schemeClr>
                </a:solidFill>
                <a:latin typeface="微软雅黑" panose="020B0503020204020204" pitchFamily="34" charset="-122"/>
                <a:ea typeface="微软雅黑" panose="020B0503020204020204" pitchFamily="34" charset="-122"/>
                <a:sym typeface="+mn-ea"/>
              </a:rPr>
              <a:t>4.</a:t>
            </a:r>
            <a:r>
              <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rPr>
              <a:t>志愿服务项目管理业务</a:t>
            </a:r>
            <a:endPar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58" name="TextBox 46"/>
          <p:cNvSpPr txBox="1"/>
          <p:nvPr/>
        </p:nvSpPr>
        <p:spPr>
          <a:xfrm>
            <a:off x="6920947" y="5206126"/>
            <a:ext cx="3495884" cy="492443"/>
          </a:xfrm>
          <a:prstGeom prst="rect">
            <a:avLst/>
          </a:prstGeom>
          <a:noFill/>
        </p:spPr>
        <p:txBody>
          <a:bodyPr wrap="square" rtlCol="0">
            <a:spAutoFit/>
          </a:bodyPr>
          <a:lstStyle/>
          <a:p>
            <a:r>
              <a:rPr lang="en-US" altLang="zh-CN" sz="2600" b="1" dirty="0">
                <a:solidFill>
                  <a:schemeClr val="accent5">
                    <a:lumMod val="50000"/>
                  </a:schemeClr>
                </a:solidFill>
                <a:latin typeface="微软雅黑" panose="020B0503020204020204" pitchFamily="34" charset="-122"/>
                <a:ea typeface="微软雅黑" panose="020B0503020204020204" pitchFamily="34" charset="-122"/>
                <a:sym typeface="+mn-ea"/>
              </a:rPr>
              <a:t>5.</a:t>
            </a:r>
            <a:r>
              <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rPr>
              <a:t>管理部门管理业务</a:t>
            </a:r>
            <a:endPar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040780" y="922327"/>
            <a:ext cx="10366917" cy="5319482"/>
          </a:xfrm>
          <a:prstGeom prst="rect">
            <a:avLst/>
          </a:prstGeom>
        </p:spPr>
      </p:pic>
      <p:sp>
        <p:nvSpPr>
          <p:cNvPr id="15" name="文本框 14"/>
          <p:cNvSpPr txBox="1"/>
          <p:nvPr/>
        </p:nvSpPr>
        <p:spPr>
          <a:xfrm>
            <a:off x="1040780" y="6241809"/>
            <a:ext cx="10365781" cy="646331"/>
          </a:xfrm>
          <a:prstGeom prst="rect">
            <a:avLst/>
          </a:prstGeom>
          <a:noFill/>
        </p:spPr>
        <p:txBody>
          <a:bodyPr wrap="square" rtlCol="0">
            <a:spAutoFit/>
          </a:bodyPr>
          <a:lstStyle/>
          <a:p>
            <a:r>
              <a:rPr lang="zh-CN" altLang="en-US" b="1" dirty="0"/>
              <a:t>全国志愿服务信息系统主要有两个登录入口，第一个登录入口是通过全国民政政务信息系统下的慈善社工模块，点击慈善社工进入登录页</a:t>
            </a:r>
            <a:endParaRPr lang="zh-CN" altLang="en-US" b="1" dirty="0"/>
          </a:p>
        </p:txBody>
      </p: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2541080"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08410" y="886432"/>
            <a:ext cx="9948180" cy="5460580"/>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2541080"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9" name="文本框 8"/>
          <p:cNvSpPr txBox="1"/>
          <p:nvPr/>
        </p:nvSpPr>
        <p:spPr>
          <a:xfrm>
            <a:off x="1308410" y="6461422"/>
            <a:ext cx="6227987" cy="369332"/>
          </a:xfrm>
          <a:prstGeom prst="rect">
            <a:avLst/>
          </a:prstGeom>
          <a:noFill/>
        </p:spPr>
        <p:txBody>
          <a:bodyPr wrap="none" rtlCol="0">
            <a:spAutoFit/>
          </a:bodyPr>
          <a:lstStyle/>
          <a:p>
            <a:r>
              <a:rPr lang="zh-CN" altLang="en-US" b="1" dirty="0"/>
              <a:t>全国志愿服务系统，在金民工程一期统一门户中的登录页面</a:t>
            </a:r>
            <a:endParaRPr lang="zh-CN" altLang="en-US" b="1"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45692" y="942309"/>
            <a:ext cx="10817982" cy="5571514"/>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2541080"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39" name="文本框 38"/>
          <p:cNvSpPr txBox="1"/>
          <p:nvPr/>
        </p:nvSpPr>
        <p:spPr>
          <a:xfrm>
            <a:off x="1045692" y="6494026"/>
            <a:ext cx="5253361" cy="369332"/>
          </a:xfrm>
          <a:prstGeom prst="rect">
            <a:avLst/>
          </a:prstGeom>
          <a:noFill/>
        </p:spPr>
        <p:txBody>
          <a:bodyPr wrap="none" rtlCol="0">
            <a:spAutoFit/>
          </a:bodyPr>
          <a:lstStyle/>
          <a:p>
            <a:r>
              <a:rPr lang="zh-CN" altLang="en-US" b="1" dirty="0"/>
              <a:t>中国志愿服务网志愿者、志愿服务队伍登录入口</a:t>
            </a:r>
            <a:endParaRPr lang="zh-CN" altLang="en-US" b="1"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pic>
        <p:nvPicPr>
          <p:cNvPr id="1028" name="Picture 4" descr="F:\0PPT素材\背景及图片\白麻子.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6738162" y="3146989"/>
            <a:ext cx="2031325" cy="646331"/>
          </a:xfrm>
          <a:prstGeom prst="rect">
            <a:avLst/>
          </a:prstGeom>
          <a:noFill/>
        </p:spPr>
        <p:txBody>
          <a:bodyPr wrap="none" rtlCol="0">
            <a:spAutoFit/>
          </a:bodyPr>
          <a:lstStyle/>
          <a:p>
            <a:pPr marL="0" lvl="1" algn="ctr"/>
            <a:r>
              <a:rPr lang="zh-CN" altLang="en-US" sz="3600" b="1" dirty="0">
                <a:solidFill>
                  <a:schemeClr val="bg2">
                    <a:lumMod val="25000"/>
                  </a:schemeClr>
                </a:solidFill>
                <a:latin typeface="微软雅黑" panose="020B0503020204020204" pitchFamily="34" charset="-122"/>
                <a:ea typeface="微软雅黑" panose="020B0503020204020204" pitchFamily="34" charset="-122"/>
                <a:sym typeface="+mn-ea"/>
              </a:rPr>
              <a:t>政策依据</a:t>
            </a:r>
            <a:endParaRPr lang="zh-CN" altLang="en-US" sz="360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6" name="组合 5"/>
          <p:cNvGrpSpPr/>
          <p:nvPr/>
        </p:nvGrpSpPr>
        <p:grpSpPr>
          <a:xfrm>
            <a:off x="3973908" y="2586996"/>
            <a:ext cx="1734808" cy="1734808"/>
            <a:chOff x="2683251" y="1980687"/>
            <a:chExt cx="1301106" cy="1301106"/>
          </a:xfrm>
          <a:solidFill>
            <a:srgbClr val="002060"/>
          </a:solidFill>
          <a:effectLst>
            <a:outerShdw blurRad="254000" dist="254000" dir="8100000" algn="tr" rotWithShape="0">
              <a:prstClr val="black">
                <a:alpha val="50000"/>
              </a:prstClr>
            </a:outerShdw>
          </a:effectLst>
        </p:grpSpPr>
        <p:sp>
          <p:nvSpPr>
            <p:cNvPr id="88" name="椭圆 87"/>
            <p:cNvSpPr/>
            <p:nvPr/>
          </p:nvSpPr>
          <p:spPr>
            <a:xfrm>
              <a:off x="2683251" y="1980687"/>
              <a:ext cx="1301106" cy="13011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8" name="TextBox 107"/>
            <p:cNvSpPr txBox="1"/>
            <p:nvPr/>
          </p:nvSpPr>
          <p:spPr>
            <a:xfrm>
              <a:off x="3002623" y="2185262"/>
              <a:ext cx="706412" cy="900247"/>
            </a:xfrm>
            <a:prstGeom prst="rect">
              <a:avLst/>
            </a:prstGeom>
            <a:grpFill/>
          </p:spPr>
          <p:txBody>
            <a:bodyPr wrap="square" rtlCol="0">
              <a:spAutoFit/>
            </a:bodyPr>
            <a:lstStyle/>
            <a:p>
              <a:r>
                <a:rPr lang="en-US" altLang="zh-CN" sz="7200" dirty="0">
                  <a:solidFill>
                    <a:schemeClr val="bg1"/>
                  </a:solidFill>
                  <a:latin typeface="Arial Black" panose="020B0A04020102020204" pitchFamily="34" charset="0"/>
                  <a:ea typeface="造字工房劲黑（非商用）常规体" pitchFamily="50" charset="-122"/>
                  <a:cs typeface="Segoe UI" panose="020B0502040204020203" pitchFamily="34" charset="0"/>
                </a:rPr>
                <a:t>1</a:t>
              </a:r>
              <a:endParaRPr lang="zh-CN" altLang="en-US" sz="7200" dirty="0">
                <a:solidFill>
                  <a:schemeClr val="bg1"/>
                </a:solidFill>
                <a:latin typeface="Arial Black" panose="020B0A04020102020204" pitchFamily="34" charset="0"/>
                <a:ea typeface="造字工房劲黑（非商用）常规体" pitchFamily="50" charset="-122"/>
                <a:cs typeface="Segoe UI" panose="020B0502040204020203" pitchFamily="34" charset="0"/>
              </a:endParaRPr>
            </a:p>
          </p:txBody>
        </p:sp>
      </p:grpSp>
      <p:cxnSp>
        <p:nvCxnSpPr>
          <p:cNvPr id="38" name="直接连接符 37"/>
          <p:cNvCxnSpPr/>
          <p:nvPr/>
        </p:nvCxnSpPr>
        <p:spPr>
          <a:xfrm flipV="1">
            <a:off x="6096000" y="2586997"/>
            <a:ext cx="0" cy="173480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2541080"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4" name="文本框 13"/>
          <p:cNvSpPr txBox="1"/>
          <p:nvPr/>
        </p:nvSpPr>
        <p:spPr>
          <a:xfrm>
            <a:off x="273684" y="6309360"/>
            <a:ext cx="3671198" cy="369332"/>
          </a:xfrm>
          <a:prstGeom prst="rect">
            <a:avLst/>
          </a:prstGeom>
          <a:noFill/>
        </p:spPr>
        <p:txBody>
          <a:bodyPr wrap="none" rtlCol="0">
            <a:spAutoFit/>
          </a:bodyPr>
          <a:lstStyle/>
          <a:p>
            <a:r>
              <a:rPr lang="zh-CN" altLang="en-US" b="1" dirty="0"/>
              <a:t>中国志愿服务网管理部门登录入口</a:t>
            </a:r>
            <a:endParaRPr lang="zh-CN" altLang="en-US" b="1"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46" y="1325665"/>
            <a:ext cx="11270162" cy="450449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45692" y="1158160"/>
            <a:ext cx="9967096" cy="4913063"/>
            <a:chOff x="1045692" y="1158160"/>
            <a:chExt cx="9967096" cy="4913063"/>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45692" y="1158160"/>
              <a:ext cx="9967096" cy="4913063"/>
            </a:xfrm>
            <a:prstGeom prst="rect">
              <a:avLst/>
            </a:prstGeom>
          </p:spPr>
        </p:pic>
        <p:sp>
          <p:nvSpPr>
            <p:cNvPr id="7" name="矩形 6"/>
            <p:cNvSpPr/>
            <p:nvPr/>
          </p:nvSpPr>
          <p:spPr>
            <a:xfrm>
              <a:off x="7196254" y="1204332"/>
              <a:ext cx="572429" cy="31649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2"/>
          <a:stretch>
            <a:fillRect/>
          </a:stretch>
        </p:blipFill>
        <p:spPr>
          <a:xfrm>
            <a:off x="1045692" y="1099781"/>
            <a:ext cx="9967095" cy="4971434"/>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476453"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民政端</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部级系统首页</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869188"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民政端</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省市级系统首页</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25944"/>
            <a:ext cx="10668000" cy="5252371"/>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69098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系统首页</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队伍端</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63" y="1063087"/>
            <a:ext cx="10947160" cy="537248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4705134"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志愿者首页</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727" y="948373"/>
            <a:ext cx="86487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69098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系统登录入口</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系统首页</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移动端</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3239" y="1008042"/>
            <a:ext cx="2799175" cy="497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3281" y="1012409"/>
            <a:ext cx="2799175" cy="497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322" y="1012409"/>
            <a:ext cx="2799176" cy="497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84" y="1057401"/>
            <a:ext cx="2798855" cy="4978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文本框 17"/>
          <p:cNvSpPr txBox="1"/>
          <p:nvPr/>
        </p:nvSpPr>
        <p:spPr>
          <a:xfrm>
            <a:off x="936135" y="6114423"/>
            <a:ext cx="1231427" cy="369332"/>
          </a:xfrm>
          <a:prstGeom prst="rect">
            <a:avLst/>
          </a:prstGeom>
          <a:noFill/>
        </p:spPr>
        <p:txBody>
          <a:bodyPr wrap="none" rtlCol="0">
            <a:spAutoFit/>
          </a:bodyPr>
          <a:lstStyle/>
          <a:p>
            <a:r>
              <a:rPr lang="en-US" altLang="zh-CN" b="1" dirty="0">
                <a:solidFill>
                  <a:srgbClr val="002060"/>
                </a:solidFill>
              </a:rPr>
              <a:t>1</a:t>
            </a:r>
            <a:r>
              <a:rPr lang="zh-CN" altLang="en-US" b="1" dirty="0">
                <a:solidFill>
                  <a:srgbClr val="002060"/>
                </a:solidFill>
              </a:rPr>
              <a:t>登录页面</a:t>
            </a:r>
            <a:endParaRPr lang="zh-CN" altLang="en-US" b="1" dirty="0">
              <a:solidFill>
                <a:srgbClr val="002060"/>
              </a:solidFill>
            </a:endParaRPr>
          </a:p>
        </p:txBody>
      </p:sp>
      <p:sp>
        <p:nvSpPr>
          <p:cNvPr id="19" name="文本框 18"/>
          <p:cNvSpPr txBox="1"/>
          <p:nvPr/>
        </p:nvSpPr>
        <p:spPr>
          <a:xfrm>
            <a:off x="3976876" y="6114423"/>
            <a:ext cx="1463862" cy="369332"/>
          </a:xfrm>
          <a:prstGeom prst="rect">
            <a:avLst/>
          </a:prstGeom>
          <a:noFill/>
        </p:spPr>
        <p:txBody>
          <a:bodyPr wrap="none" rtlCol="0">
            <a:spAutoFit/>
          </a:bodyPr>
          <a:lstStyle/>
          <a:p>
            <a:r>
              <a:rPr lang="en-US" altLang="zh-CN" b="1" dirty="0">
                <a:solidFill>
                  <a:srgbClr val="002060"/>
                </a:solidFill>
              </a:rPr>
              <a:t>2</a:t>
            </a:r>
            <a:r>
              <a:rPr lang="zh-CN" altLang="en-US" b="1" dirty="0">
                <a:solidFill>
                  <a:srgbClr val="002060"/>
                </a:solidFill>
              </a:rPr>
              <a:t>志愿者首页</a:t>
            </a:r>
            <a:endParaRPr lang="zh-CN" altLang="en-US" b="1" dirty="0">
              <a:solidFill>
                <a:srgbClr val="002060"/>
              </a:solidFill>
            </a:endParaRPr>
          </a:p>
        </p:txBody>
      </p:sp>
      <p:sp>
        <p:nvSpPr>
          <p:cNvPr id="20" name="文本框 19"/>
          <p:cNvSpPr txBox="1"/>
          <p:nvPr/>
        </p:nvSpPr>
        <p:spPr>
          <a:xfrm>
            <a:off x="6614033" y="6099856"/>
            <a:ext cx="1231427" cy="369332"/>
          </a:xfrm>
          <a:prstGeom prst="rect">
            <a:avLst/>
          </a:prstGeom>
          <a:noFill/>
        </p:spPr>
        <p:txBody>
          <a:bodyPr wrap="none" rtlCol="0">
            <a:spAutoFit/>
          </a:bodyPr>
          <a:lstStyle/>
          <a:p>
            <a:r>
              <a:rPr lang="en-US" altLang="zh-CN" b="1" dirty="0">
                <a:solidFill>
                  <a:srgbClr val="002060"/>
                </a:solidFill>
              </a:rPr>
              <a:t>3</a:t>
            </a:r>
            <a:r>
              <a:rPr lang="zh-CN" altLang="en-US" b="1" dirty="0">
                <a:solidFill>
                  <a:srgbClr val="002060"/>
                </a:solidFill>
              </a:rPr>
              <a:t>项目页面</a:t>
            </a:r>
            <a:endParaRPr lang="zh-CN" altLang="en-US" b="1" dirty="0">
              <a:solidFill>
                <a:srgbClr val="002060"/>
              </a:solidFill>
            </a:endParaRPr>
          </a:p>
        </p:txBody>
      </p:sp>
      <p:sp>
        <p:nvSpPr>
          <p:cNvPr id="21" name="文本框 20"/>
          <p:cNvSpPr txBox="1"/>
          <p:nvPr/>
        </p:nvSpPr>
        <p:spPr>
          <a:xfrm>
            <a:off x="9744075" y="6084570"/>
            <a:ext cx="1217930" cy="368300"/>
          </a:xfrm>
          <a:prstGeom prst="rect">
            <a:avLst/>
          </a:prstGeom>
          <a:noFill/>
        </p:spPr>
        <p:txBody>
          <a:bodyPr wrap="none" rtlCol="0">
            <a:spAutoFit/>
          </a:bodyPr>
          <a:lstStyle/>
          <a:p>
            <a:r>
              <a:rPr lang="en-US" altLang="zh-CN" b="1" dirty="0">
                <a:solidFill>
                  <a:srgbClr val="002060"/>
                </a:solidFill>
              </a:rPr>
              <a:t>4</a:t>
            </a:r>
            <a:r>
              <a:rPr lang="zh-CN" altLang="en-US" b="1" dirty="0">
                <a:solidFill>
                  <a:srgbClr val="002060"/>
                </a:solidFill>
              </a:rPr>
              <a:t>队伍页面</a:t>
            </a:r>
            <a:endParaRPr lang="zh-CN" altLang="en-US" b="1" dirty="0">
              <a:solidFill>
                <a:srgbClr val="002060"/>
              </a:solidFill>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
        <p:nvSpPr>
          <p:cNvPr id="29" name="TextBox 46"/>
          <p:cNvSpPr txBox="1"/>
          <p:nvPr/>
        </p:nvSpPr>
        <p:spPr>
          <a:xfrm>
            <a:off x="3294430" y="1514901"/>
            <a:ext cx="4193298" cy="892552"/>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1.</a:t>
            </a:r>
            <a:r>
              <a:rPr lang="zh-CN" altLang="en-US" sz="2600" b="1" dirty="0">
                <a:solidFill>
                  <a:srgbClr val="203864"/>
                </a:solidFill>
                <a:latin typeface="微软雅黑" panose="020B0503020204020204" pitchFamily="34" charset="-122"/>
                <a:ea typeface="微软雅黑" panose="020B0503020204020204" pitchFamily="34" charset="-122"/>
                <a:sym typeface="+mn-ea"/>
              </a:rPr>
              <a:t> 系统登录入口</a:t>
            </a:r>
            <a:endParaRPr lang="en-US" altLang="zh-CN" sz="2600" b="1" dirty="0">
              <a:solidFill>
                <a:srgbClr val="203864"/>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36" name="椭圆 35"/>
          <p:cNvSpPr/>
          <p:nvPr/>
        </p:nvSpPr>
        <p:spPr>
          <a:xfrm>
            <a:off x="2281087" y="1358449"/>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3194242" y="2261925"/>
            <a:ext cx="922146" cy="922146"/>
            <a:chOff x="304800" y="673100"/>
            <a:chExt cx="4000500" cy="4000500"/>
          </a:xfrm>
          <a:effectLst>
            <a:outerShdw blurRad="444500" dist="254000" dir="8100000" algn="tr" rotWithShape="0">
              <a:prstClr val="black">
                <a:alpha val="50000"/>
              </a:prstClr>
            </a:outerShdw>
          </a:effectLst>
        </p:grpSpPr>
        <p:sp>
          <p:nvSpPr>
            <p:cNvPr id="39"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4073401" y="3151532"/>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4997986" y="4055009"/>
            <a:ext cx="922146" cy="922146"/>
            <a:chOff x="304800" y="673100"/>
            <a:chExt cx="4000500" cy="4000500"/>
          </a:xfrm>
          <a:effectLst>
            <a:outerShdw blurRad="444500" dist="254000" dir="8100000" algn="tr" rotWithShape="0">
              <a:prstClr val="black">
                <a:alpha val="50000"/>
              </a:prstClr>
            </a:outerShdw>
          </a:effectLst>
        </p:grpSpPr>
        <p:sp>
          <p:nvSpPr>
            <p:cNvPr id="43"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椭圆 47"/>
          <p:cNvSpPr/>
          <p:nvPr/>
        </p:nvSpPr>
        <p:spPr>
          <a:xfrm>
            <a:off x="5920132" y="4983223"/>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TextBox 93"/>
          <p:cNvSpPr txBox="1"/>
          <p:nvPr/>
        </p:nvSpPr>
        <p:spPr>
          <a:xfrm>
            <a:off x="1211943" y="275107"/>
            <a:ext cx="4112023"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系统建设内容工作概述</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55" name="TextBox 46"/>
          <p:cNvSpPr txBox="1"/>
          <p:nvPr/>
        </p:nvSpPr>
        <p:spPr>
          <a:xfrm>
            <a:off x="4193716" y="2405981"/>
            <a:ext cx="3800504" cy="892552"/>
          </a:xfrm>
          <a:prstGeom prst="rect">
            <a:avLst/>
          </a:prstGeom>
          <a:noFill/>
        </p:spPr>
        <p:txBody>
          <a:bodyPr wrap="square" rtlCol="0">
            <a:spAutoFit/>
          </a:bodyPr>
          <a:lstStyle/>
          <a:p>
            <a:r>
              <a:rPr lang="en-US" altLang="zh-CN" sz="2600" b="1" dirty="0">
                <a:solidFill>
                  <a:srgbClr val="C55A11"/>
                </a:solidFill>
                <a:latin typeface="微软雅黑" panose="020B0503020204020204" pitchFamily="34" charset="-122"/>
                <a:ea typeface="微软雅黑" panose="020B0503020204020204" pitchFamily="34" charset="-122"/>
                <a:sym typeface="+mn-ea"/>
              </a:rPr>
              <a:t>2.</a:t>
            </a:r>
            <a:r>
              <a:rPr lang="zh-CN" altLang="en-US" sz="2600" b="1" dirty="0">
                <a:solidFill>
                  <a:srgbClr val="C55A11"/>
                </a:solidFill>
                <a:latin typeface="微软雅黑" panose="020B0503020204020204" pitchFamily="34" charset="-122"/>
                <a:ea typeface="微软雅黑" panose="020B0503020204020204" pitchFamily="34" charset="-122"/>
                <a:sym typeface="+mn-ea"/>
              </a:rPr>
              <a:t>志愿者管理业务</a:t>
            </a:r>
            <a:endParaRPr lang="en-US" altLang="zh-CN" sz="2600" b="1" dirty="0">
              <a:solidFill>
                <a:srgbClr val="C55A11"/>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56" name="TextBox 46"/>
          <p:cNvSpPr txBox="1"/>
          <p:nvPr/>
        </p:nvSpPr>
        <p:spPr>
          <a:xfrm>
            <a:off x="5122516" y="3328512"/>
            <a:ext cx="3922872" cy="492443"/>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3.</a:t>
            </a:r>
            <a:r>
              <a:rPr lang="zh-CN" altLang="en-US" sz="2600" b="1" dirty="0">
                <a:solidFill>
                  <a:srgbClr val="203864"/>
                </a:solidFill>
                <a:latin typeface="微软雅黑" panose="020B0503020204020204" pitchFamily="34" charset="-122"/>
                <a:ea typeface="微软雅黑" panose="020B0503020204020204" pitchFamily="34" charset="-122"/>
                <a:sym typeface="+mn-ea"/>
              </a:rPr>
              <a:t> 志愿服务队伍管理业务</a:t>
            </a:r>
            <a:endParaRPr lang="zh-CN" altLang="en-US" sz="2600" b="1" dirty="0">
              <a:solidFill>
                <a:srgbClr val="203864"/>
              </a:solidFill>
              <a:latin typeface="Kozuka Gothic Pro R" pitchFamily="34" charset="-128"/>
              <a:ea typeface="Kozuka Gothic Pro R" pitchFamily="34" charset="-128"/>
            </a:endParaRPr>
          </a:p>
        </p:txBody>
      </p:sp>
      <p:sp>
        <p:nvSpPr>
          <p:cNvPr id="57" name="TextBox 46"/>
          <p:cNvSpPr txBox="1"/>
          <p:nvPr/>
        </p:nvSpPr>
        <p:spPr>
          <a:xfrm>
            <a:off x="6029715" y="4269859"/>
            <a:ext cx="3922871" cy="892552"/>
          </a:xfrm>
          <a:prstGeom prst="rect">
            <a:avLst/>
          </a:prstGeom>
          <a:noFill/>
        </p:spPr>
        <p:txBody>
          <a:bodyPr wrap="square" rtlCol="0">
            <a:spAutoFit/>
          </a:bodyPr>
          <a:lstStyle/>
          <a:p>
            <a:r>
              <a:rPr lang="en-US" altLang="zh-CN" sz="2600" b="1" dirty="0">
                <a:solidFill>
                  <a:schemeClr val="accent5">
                    <a:lumMod val="50000"/>
                  </a:schemeClr>
                </a:solidFill>
                <a:latin typeface="微软雅黑" panose="020B0503020204020204" pitchFamily="34" charset="-122"/>
                <a:ea typeface="微软雅黑" panose="020B0503020204020204" pitchFamily="34" charset="-122"/>
                <a:sym typeface="+mn-ea"/>
              </a:rPr>
              <a:t>4.</a:t>
            </a:r>
            <a:r>
              <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rPr>
              <a:t>志愿服务项目管理业务</a:t>
            </a:r>
            <a:endPar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58" name="TextBox 46"/>
          <p:cNvSpPr txBox="1"/>
          <p:nvPr/>
        </p:nvSpPr>
        <p:spPr>
          <a:xfrm>
            <a:off x="6920947" y="5206126"/>
            <a:ext cx="3495884" cy="492443"/>
          </a:xfrm>
          <a:prstGeom prst="rect">
            <a:avLst/>
          </a:prstGeom>
          <a:noFill/>
        </p:spPr>
        <p:txBody>
          <a:bodyPr wrap="square" rtlCol="0">
            <a:spAutoFit/>
          </a:bodyPr>
          <a:lstStyle/>
          <a:p>
            <a:r>
              <a:rPr lang="en-US" altLang="zh-CN" sz="2600" b="1" dirty="0">
                <a:solidFill>
                  <a:schemeClr val="accent5">
                    <a:lumMod val="50000"/>
                  </a:schemeClr>
                </a:solidFill>
                <a:latin typeface="微软雅黑" panose="020B0503020204020204" pitchFamily="34" charset="-122"/>
                <a:ea typeface="微软雅黑" panose="020B0503020204020204" pitchFamily="34" charset="-122"/>
                <a:sym typeface="+mn-ea"/>
              </a:rPr>
              <a:t>5.</a:t>
            </a:r>
            <a:r>
              <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rPr>
              <a:t>管理部门管理业务</a:t>
            </a:r>
            <a:endPar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4897495"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业务流程：志愿者管理业务</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cxnSp>
        <p:nvCxnSpPr>
          <p:cNvPr id="22" name="直接连接符 21"/>
          <p:cNvCxnSpPr/>
          <p:nvPr/>
        </p:nvCxnSpPr>
        <p:spPr>
          <a:xfrm>
            <a:off x="357083" y="669672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sp>
        <p:nvSpPr>
          <p:cNvPr id="23" name="椭圆 28"/>
          <p:cNvSpPr>
            <a:spLocks noChangeArrowheads="1"/>
          </p:cNvSpPr>
          <p:nvPr/>
        </p:nvSpPr>
        <p:spPr bwMode="auto">
          <a:xfrm>
            <a:off x="5153025" y="1953172"/>
            <a:ext cx="1847850" cy="1847850"/>
          </a:xfrm>
          <a:prstGeom prst="ellipse">
            <a:avLst/>
          </a:prstGeom>
          <a:solidFill>
            <a:srgbClr val="DEEBF7"/>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24" name="椭圆 27"/>
          <p:cNvSpPr>
            <a:spLocks noChangeArrowheads="1"/>
          </p:cNvSpPr>
          <p:nvPr/>
        </p:nvSpPr>
        <p:spPr bwMode="auto">
          <a:xfrm>
            <a:off x="5348288" y="2148434"/>
            <a:ext cx="1457325" cy="1457325"/>
          </a:xfrm>
          <a:prstGeom prst="ellipse">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25" name="文本框 34"/>
          <p:cNvSpPr>
            <a:spLocks noChangeArrowheads="1"/>
          </p:cNvSpPr>
          <p:nvPr/>
        </p:nvSpPr>
        <p:spPr bwMode="auto">
          <a:xfrm>
            <a:off x="5662613" y="3005684"/>
            <a:ext cx="8667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19" rIns="45719">
            <a:spAutoFit/>
          </a:bodyPr>
          <a:lstStyle/>
          <a:p>
            <a:r>
              <a:rPr lang="zh-CN" sz="20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a:t>
            </a:r>
            <a:endParaRPr lang="zh-CN"/>
          </a:p>
        </p:txBody>
      </p:sp>
      <p:sp>
        <p:nvSpPr>
          <p:cNvPr id="26" name="椭圆 28"/>
          <p:cNvSpPr>
            <a:spLocks noChangeArrowheads="1"/>
          </p:cNvSpPr>
          <p:nvPr/>
        </p:nvSpPr>
        <p:spPr bwMode="auto">
          <a:xfrm>
            <a:off x="4772025" y="1553122"/>
            <a:ext cx="2647950" cy="2649537"/>
          </a:xfrm>
          <a:prstGeom prst="ellipse">
            <a:avLst/>
          </a:prstGeom>
          <a:noFill/>
          <a:ln w="12700">
            <a:solidFill>
              <a:srgbClr val="F79C53"/>
            </a:solidFill>
            <a:round/>
          </a:ln>
          <a:extLst>
            <a:ext uri="{909E8E84-426E-40DD-AFC4-6F175D3DCCD1}">
              <a14:hiddenFill xmlns:a14="http://schemas.microsoft.com/office/drawing/2010/main">
                <a:solidFill>
                  <a:srgbClr val="FFFFFF"/>
                </a:solidFill>
              </a14:hiddenFill>
            </a:ext>
          </a:extLst>
        </p:spPr>
        <p:txBody>
          <a:bodyPr lIns="0" tIns="0" rIns="0" bIns="0" anchor="ctr"/>
          <a:lstStyle/>
          <a:p>
            <a:pPr algn="ctr"/>
            <a:endParaRPr lang="zh-CN" altLang="en-US"/>
          </a:p>
        </p:txBody>
      </p:sp>
      <p:grpSp>
        <p:nvGrpSpPr>
          <p:cNvPr id="27" name="Group 11"/>
          <p:cNvGrpSpPr/>
          <p:nvPr/>
        </p:nvGrpSpPr>
        <p:grpSpPr bwMode="auto">
          <a:xfrm>
            <a:off x="4627563" y="1973809"/>
            <a:ext cx="503237" cy="504825"/>
            <a:chOff x="0" y="0"/>
            <a:chExt cx="504000" cy="504000"/>
          </a:xfrm>
        </p:grpSpPr>
        <p:sp>
          <p:nvSpPr>
            <p:cNvPr id="28" name="椭圆 32"/>
            <p:cNvSpPr>
              <a:spLocks noChangeArrowheads="1"/>
            </p:cNvSpPr>
            <p:nvPr/>
          </p:nvSpPr>
          <p:spPr bwMode="auto">
            <a:xfrm flipH="1">
              <a:off x="0" y="0"/>
              <a:ext cx="504001" cy="504001"/>
            </a:xfrm>
            <a:prstGeom prst="ellipse">
              <a:avLst/>
            </a:prstGeom>
            <a:solidFill>
              <a:schemeClr val="bg2">
                <a:alpha val="0"/>
              </a:scheme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29" name="椭圆 32"/>
            <p:cNvSpPr>
              <a:spLocks noChangeArrowheads="1"/>
            </p:cNvSpPr>
            <p:nvPr/>
          </p:nvSpPr>
          <p:spPr bwMode="auto">
            <a:xfrm flipH="1">
              <a:off x="66579" y="66580"/>
              <a:ext cx="370841" cy="370841"/>
            </a:xfrm>
            <a:prstGeom prst="ellipse">
              <a:avLst/>
            </a:prstGeom>
            <a:solidFill>
              <a:schemeClr val="bg2">
                <a:alpha val="0"/>
              </a:scheme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sp>
        <p:nvSpPr>
          <p:cNvPr id="30" name="AutoShape 14"/>
          <p:cNvSpPr>
            <a:spLocks noChangeArrowheads="1"/>
          </p:cNvSpPr>
          <p:nvPr/>
        </p:nvSpPr>
        <p:spPr bwMode="auto">
          <a:xfrm>
            <a:off x="441325" y="1546772"/>
            <a:ext cx="3968750" cy="1144587"/>
          </a:xfrm>
          <a:prstGeom prst="roundRect">
            <a:avLst>
              <a:gd name="adj" fmla="val 4556"/>
            </a:avLst>
          </a:prstGeom>
          <a:solidFill>
            <a:srgbClr val="DFEBF6"/>
          </a:solidFill>
          <a:ln w="12700" cap="flat">
            <a:noFill/>
            <a:miter lim="400000"/>
          </a:ln>
          <a:effectLst/>
        </p:spPr>
        <p:txBody>
          <a:bodyPr wrap="square" lIns="0" tIns="0" rIns="0" bIns="0" numCol="1" anchor="ctr">
            <a:noAutofit/>
          </a:bodyPr>
          <a:lstStyle/>
          <a:p>
            <a:pPr lvl="0" algn="ctr" defTabSz="914400">
              <a:defRPr sz="1200" b="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00">
              <a:sym typeface="+mn-ea"/>
            </a:endParaRPr>
          </a:p>
        </p:txBody>
      </p:sp>
      <p:sp>
        <p:nvSpPr>
          <p:cNvPr id="31" name="矩形 2"/>
          <p:cNvSpPr>
            <a:spLocks noChangeArrowheads="1"/>
          </p:cNvSpPr>
          <p:nvPr/>
        </p:nvSpPr>
        <p:spPr bwMode="auto">
          <a:xfrm>
            <a:off x="429578" y="1677855"/>
            <a:ext cx="398049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defTabSz="914400"/>
            <a:r>
              <a:rPr lang="zh-CN" altLang="en-US"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志愿者注册</a:t>
            </a:r>
            <a:endParaRPr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2" name="AutoShape 16"/>
          <p:cNvSpPr>
            <a:spLocks noChangeArrowheads="1"/>
          </p:cNvSpPr>
          <p:nvPr/>
        </p:nvSpPr>
        <p:spPr bwMode="auto">
          <a:xfrm>
            <a:off x="541338" y="2170659"/>
            <a:ext cx="1304474" cy="3413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33" name="志愿者姓名"/>
          <p:cNvSpPr>
            <a:spLocks noChangeArrowheads="1"/>
          </p:cNvSpPr>
          <p:nvPr/>
        </p:nvSpPr>
        <p:spPr bwMode="auto">
          <a:xfrm>
            <a:off x="466724" y="2165897"/>
            <a:ext cx="13790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基础信息登记</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AutoShape 18"/>
          <p:cNvSpPr>
            <a:spLocks noChangeArrowheads="1"/>
          </p:cNvSpPr>
          <p:nvPr/>
        </p:nvSpPr>
        <p:spPr bwMode="auto">
          <a:xfrm>
            <a:off x="1959429" y="2170660"/>
            <a:ext cx="1317231" cy="341312"/>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35" name="身份证号"/>
          <p:cNvSpPr>
            <a:spLocks noChangeArrowheads="1"/>
          </p:cNvSpPr>
          <p:nvPr/>
        </p:nvSpPr>
        <p:spPr bwMode="auto">
          <a:xfrm>
            <a:off x="1959429" y="2165897"/>
            <a:ext cx="1281004" cy="36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志愿者实名认证</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AutoShape 22"/>
          <p:cNvSpPr>
            <a:spLocks noChangeArrowheads="1"/>
          </p:cNvSpPr>
          <p:nvPr/>
        </p:nvSpPr>
        <p:spPr bwMode="auto">
          <a:xfrm>
            <a:off x="3386138" y="2170659"/>
            <a:ext cx="909637" cy="3413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37" name="其他信息"/>
          <p:cNvSpPr>
            <a:spLocks noChangeArrowheads="1"/>
          </p:cNvSpPr>
          <p:nvPr/>
        </p:nvSpPr>
        <p:spPr bwMode="auto">
          <a:xfrm>
            <a:off x="3411538" y="2165897"/>
            <a:ext cx="8604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注册审核</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AutoShape 24"/>
          <p:cNvSpPr>
            <a:spLocks noChangeArrowheads="1"/>
          </p:cNvSpPr>
          <p:nvPr/>
        </p:nvSpPr>
        <p:spPr bwMode="auto">
          <a:xfrm>
            <a:off x="7783513" y="1545184"/>
            <a:ext cx="3903662" cy="1554163"/>
          </a:xfrm>
          <a:prstGeom prst="roundRect">
            <a:avLst>
              <a:gd name="adj" fmla="val 3088"/>
            </a:avLst>
          </a:prstGeom>
          <a:solidFill>
            <a:srgbClr val="DFEBF6"/>
          </a:solidFill>
          <a:ln w="12700" cap="flat">
            <a:noFill/>
            <a:miter lim="400000"/>
          </a:ln>
          <a:effectLst/>
        </p:spPr>
        <p:txBody>
          <a:bodyPr wrap="square" lIns="0" tIns="0" rIns="0" bIns="0" numCol="1" anchor="ctr">
            <a:noAutofit/>
          </a:bodyPr>
          <a:lstStyle/>
          <a:p>
            <a:pPr lvl="0" algn="ctr" defTabSz="914400">
              <a:defRPr sz="1200" b="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00">
              <a:sym typeface="+mn-ea"/>
            </a:endParaRPr>
          </a:p>
        </p:txBody>
      </p:sp>
      <p:sp>
        <p:nvSpPr>
          <p:cNvPr id="39" name="矩形 2"/>
          <p:cNvSpPr>
            <a:spLocks noChangeArrowheads="1"/>
          </p:cNvSpPr>
          <p:nvPr/>
        </p:nvSpPr>
        <p:spPr bwMode="auto">
          <a:xfrm>
            <a:off x="7874000" y="1505725"/>
            <a:ext cx="3724275" cy="64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spAutoFit/>
          </a:bodyPr>
          <a:lstStyle/>
          <a:p>
            <a:pPr algn="ctr"/>
            <a:r>
              <a:rPr lang="zh-CN" altLang="en-US"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其他各类志愿服务</a:t>
            </a:r>
            <a:r>
              <a:rPr b="1" dirty="0" err="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信息</a:t>
            </a:r>
            <a:r>
              <a:rPr lang="zh-CN" altLang="en-US"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平台</a:t>
            </a:r>
            <a:endParaRPr lang="en-US" altLang="zh-CN"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r>
              <a:rPr lang="zh-CN" altLang="en-US"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志愿者信息</a:t>
            </a:r>
            <a:r>
              <a:rPr b="1" dirty="0" err="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汇集</a:t>
            </a:r>
            <a:endParaRPr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0" name="AutoShape 26"/>
          <p:cNvSpPr>
            <a:spLocks noChangeArrowheads="1"/>
          </p:cNvSpPr>
          <p:nvPr/>
        </p:nvSpPr>
        <p:spPr bwMode="auto">
          <a:xfrm>
            <a:off x="7962900" y="2177915"/>
            <a:ext cx="838200" cy="314325"/>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1" name="志愿者姓名"/>
          <p:cNvSpPr>
            <a:spLocks noChangeArrowheads="1"/>
          </p:cNvSpPr>
          <p:nvPr/>
        </p:nvSpPr>
        <p:spPr bwMode="auto">
          <a:xfrm>
            <a:off x="7967663" y="2209665"/>
            <a:ext cx="8302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志愿者姓名</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AutoShape 28"/>
          <p:cNvSpPr>
            <a:spLocks noChangeArrowheads="1"/>
          </p:cNvSpPr>
          <p:nvPr/>
        </p:nvSpPr>
        <p:spPr bwMode="auto">
          <a:xfrm>
            <a:off x="8845550" y="2177915"/>
            <a:ext cx="838200" cy="314325"/>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3" name="身份证号"/>
          <p:cNvSpPr>
            <a:spLocks noChangeArrowheads="1"/>
          </p:cNvSpPr>
          <p:nvPr/>
        </p:nvSpPr>
        <p:spPr bwMode="auto">
          <a:xfrm>
            <a:off x="8926513" y="2209665"/>
            <a:ext cx="6778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身份证号</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AutoShape 30"/>
          <p:cNvSpPr>
            <a:spLocks noChangeArrowheads="1"/>
          </p:cNvSpPr>
          <p:nvPr/>
        </p:nvSpPr>
        <p:spPr bwMode="auto">
          <a:xfrm>
            <a:off x="9775825" y="2177915"/>
            <a:ext cx="838200" cy="314325"/>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5" name="基本信息"/>
          <p:cNvSpPr>
            <a:spLocks noChangeArrowheads="1"/>
          </p:cNvSpPr>
          <p:nvPr/>
        </p:nvSpPr>
        <p:spPr bwMode="auto">
          <a:xfrm>
            <a:off x="9856788" y="2209665"/>
            <a:ext cx="6778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基本信息</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AutoShape 32"/>
          <p:cNvSpPr>
            <a:spLocks noChangeArrowheads="1"/>
          </p:cNvSpPr>
          <p:nvPr/>
        </p:nvSpPr>
        <p:spPr bwMode="auto">
          <a:xfrm>
            <a:off x="10706100" y="2177915"/>
            <a:ext cx="838200" cy="314325"/>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7" name="证书编号"/>
          <p:cNvSpPr>
            <a:spLocks noChangeArrowheads="1"/>
          </p:cNvSpPr>
          <p:nvPr/>
        </p:nvSpPr>
        <p:spPr bwMode="auto">
          <a:xfrm>
            <a:off x="10787063" y="2209665"/>
            <a:ext cx="6778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证书编号</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AutoShape 34"/>
          <p:cNvSpPr>
            <a:spLocks noChangeArrowheads="1"/>
          </p:cNvSpPr>
          <p:nvPr/>
        </p:nvSpPr>
        <p:spPr bwMode="auto">
          <a:xfrm>
            <a:off x="7962900" y="2596109"/>
            <a:ext cx="838200" cy="314325"/>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9" name="志愿证号"/>
          <p:cNvSpPr>
            <a:spLocks noChangeArrowheads="1"/>
          </p:cNvSpPr>
          <p:nvPr/>
        </p:nvSpPr>
        <p:spPr bwMode="auto">
          <a:xfrm>
            <a:off x="8040390" y="2626315"/>
            <a:ext cx="684802" cy="25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服务项目</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AutoShape 36"/>
          <p:cNvSpPr>
            <a:spLocks noChangeArrowheads="1"/>
          </p:cNvSpPr>
          <p:nvPr/>
        </p:nvSpPr>
        <p:spPr bwMode="auto">
          <a:xfrm>
            <a:off x="8845550" y="2596109"/>
            <a:ext cx="1333500" cy="314325"/>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51" name="志愿服务记录"/>
          <p:cNvSpPr>
            <a:spLocks noChangeArrowheads="1"/>
          </p:cNvSpPr>
          <p:nvPr/>
        </p:nvSpPr>
        <p:spPr bwMode="auto">
          <a:xfrm>
            <a:off x="9021763" y="2627859"/>
            <a:ext cx="9826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志愿服务记录</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AutoShape 38"/>
          <p:cNvSpPr>
            <a:spLocks noChangeArrowheads="1"/>
          </p:cNvSpPr>
          <p:nvPr/>
        </p:nvSpPr>
        <p:spPr bwMode="auto">
          <a:xfrm>
            <a:off x="10223500" y="2596109"/>
            <a:ext cx="1333500" cy="314325"/>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53" name="志愿者团体"/>
          <p:cNvSpPr>
            <a:spLocks noChangeArrowheads="1"/>
          </p:cNvSpPr>
          <p:nvPr/>
        </p:nvSpPr>
        <p:spPr bwMode="auto">
          <a:xfrm>
            <a:off x="10476389" y="2627542"/>
            <a:ext cx="829310"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志愿者队伍</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4" name="管理人员.png" descr="管理人员.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2183359"/>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41"/>
          <p:cNvGrpSpPr/>
          <p:nvPr/>
        </p:nvGrpSpPr>
        <p:grpSpPr bwMode="auto">
          <a:xfrm>
            <a:off x="7023100" y="1989684"/>
            <a:ext cx="504825" cy="504825"/>
            <a:chOff x="0" y="0"/>
            <a:chExt cx="504000" cy="504000"/>
          </a:xfrm>
        </p:grpSpPr>
        <p:sp>
          <p:nvSpPr>
            <p:cNvPr id="56" name="椭圆 32"/>
            <p:cNvSpPr>
              <a:spLocks noChangeArrowheads="1"/>
            </p:cNvSpPr>
            <p:nvPr/>
          </p:nvSpPr>
          <p:spPr bwMode="auto">
            <a:xfrm flipH="1">
              <a:off x="0" y="0"/>
              <a:ext cx="504001" cy="504001"/>
            </a:xfrm>
            <a:prstGeom prst="ellipse">
              <a:avLst/>
            </a:prstGeom>
            <a:solidFill>
              <a:schemeClr val="bg2">
                <a:alpha val="0"/>
              </a:scheme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57" name="椭圆 32"/>
            <p:cNvSpPr>
              <a:spLocks noChangeArrowheads="1"/>
            </p:cNvSpPr>
            <p:nvPr/>
          </p:nvSpPr>
          <p:spPr bwMode="auto">
            <a:xfrm flipH="1">
              <a:off x="66579" y="66580"/>
              <a:ext cx="370841" cy="370841"/>
            </a:xfrm>
            <a:prstGeom prst="ellipse">
              <a:avLst/>
            </a:prstGeom>
            <a:solidFill>
              <a:schemeClr val="bg2">
                <a:alpha val="0"/>
              </a:scheme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grpSp>
        <p:nvGrpSpPr>
          <p:cNvPr id="58" name="Group 44"/>
          <p:cNvGrpSpPr/>
          <p:nvPr/>
        </p:nvGrpSpPr>
        <p:grpSpPr bwMode="auto">
          <a:xfrm>
            <a:off x="5826125" y="3970884"/>
            <a:ext cx="503238" cy="504825"/>
            <a:chOff x="0" y="0"/>
            <a:chExt cx="504000" cy="504000"/>
          </a:xfrm>
        </p:grpSpPr>
        <p:sp>
          <p:nvSpPr>
            <p:cNvPr id="59" name="椭圆 32"/>
            <p:cNvSpPr>
              <a:spLocks noChangeArrowheads="1"/>
            </p:cNvSpPr>
            <p:nvPr/>
          </p:nvSpPr>
          <p:spPr bwMode="auto">
            <a:xfrm flipH="1">
              <a:off x="0" y="0"/>
              <a:ext cx="504001" cy="504001"/>
            </a:xfrm>
            <a:prstGeom prst="ellipse">
              <a:avLst/>
            </a:prstGeom>
            <a:solidFill>
              <a:srgbClr val="FD9E32">
                <a:alpha val="39999"/>
              </a:srgb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0" name="椭圆 32"/>
            <p:cNvSpPr>
              <a:spLocks noChangeArrowheads="1"/>
            </p:cNvSpPr>
            <p:nvPr/>
          </p:nvSpPr>
          <p:spPr bwMode="auto">
            <a:xfrm flipH="1">
              <a:off x="66579" y="66580"/>
              <a:ext cx="370841" cy="370841"/>
            </a:xfrm>
            <a:prstGeom prst="ellipse">
              <a:avLst/>
            </a:prstGeom>
            <a:solidFill>
              <a:srgbClr val="FD9E3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sp>
        <p:nvSpPr>
          <p:cNvPr id="61" name="AutoShape 47"/>
          <p:cNvSpPr>
            <a:spLocks noChangeArrowheads="1"/>
          </p:cNvSpPr>
          <p:nvPr/>
        </p:nvSpPr>
        <p:spPr bwMode="auto">
          <a:xfrm>
            <a:off x="1213337" y="4669384"/>
            <a:ext cx="6297613" cy="1539875"/>
          </a:xfrm>
          <a:prstGeom prst="roundRect">
            <a:avLst>
              <a:gd name="adj" fmla="val 3019"/>
            </a:avLst>
          </a:prstGeom>
          <a:solidFill>
            <a:schemeClr val="accent1">
              <a:lumMod val="40000"/>
              <a:lumOff val="60000"/>
            </a:schemeClr>
          </a:solidFill>
          <a:ln>
            <a:noFill/>
          </a:ln>
        </p:spPr>
        <p:txBody>
          <a:bodyPr lIns="0" tIns="0" rIns="0" bIns="0" anchor="ctr"/>
          <a:lstStyle/>
          <a:p>
            <a:pPr algn="ctr"/>
            <a:endParaRPr lang="zh-CN" altLang="en-US"/>
          </a:p>
        </p:txBody>
      </p:sp>
      <p:sp>
        <p:nvSpPr>
          <p:cNvPr id="62" name="矩形 2"/>
          <p:cNvSpPr>
            <a:spLocks noChangeArrowheads="1"/>
          </p:cNvSpPr>
          <p:nvPr/>
        </p:nvSpPr>
        <p:spPr bwMode="auto">
          <a:xfrm>
            <a:off x="2307125" y="4751934"/>
            <a:ext cx="424021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defTabSz="914400"/>
            <a:r>
              <a:rPr b="1" dirty="0" err="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志愿者管理</a:t>
            </a:r>
            <a:endParaRPr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3" name="AutoShape 53"/>
          <p:cNvSpPr>
            <a:spLocks noChangeArrowheads="1"/>
          </p:cNvSpPr>
          <p:nvPr/>
        </p:nvSpPr>
        <p:spPr bwMode="auto">
          <a:xfrm>
            <a:off x="3396150" y="5190084"/>
            <a:ext cx="95408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4" name="志愿者编号"/>
          <p:cNvSpPr>
            <a:spLocks noChangeArrowheads="1"/>
          </p:cNvSpPr>
          <p:nvPr/>
        </p:nvSpPr>
        <p:spPr bwMode="auto">
          <a:xfrm>
            <a:off x="3385037" y="5183734"/>
            <a:ext cx="973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服务记录</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AutoShape 55"/>
          <p:cNvSpPr>
            <a:spLocks noChangeArrowheads="1"/>
          </p:cNvSpPr>
          <p:nvPr/>
        </p:nvSpPr>
        <p:spPr bwMode="auto">
          <a:xfrm>
            <a:off x="4405800" y="5190084"/>
            <a:ext cx="95408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6" name="身份信息"/>
          <p:cNvSpPr>
            <a:spLocks noChangeArrowheads="1"/>
          </p:cNvSpPr>
          <p:nvPr/>
        </p:nvSpPr>
        <p:spPr bwMode="auto">
          <a:xfrm>
            <a:off x="4431200" y="5184528"/>
            <a:ext cx="903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身份信息</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AutoShape 57"/>
          <p:cNvSpPr>
            <a:spLocks noChangeArrowheads="1"/>
          </p:cNvSpPr>
          <p:nvPr/>
        </p:nvSpPr>
        <p:spPr bwMode="auto">
          <a:xfrm>
            <a:off x="1380025" y="5668716"/>
            <a:ext cx="95408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8" name="我的培训"/>
          <p:cNvSpPr>
            <a:spLocks noChangeArrowheads="1"/>
          </p:cNvSpPr>
          <p:nvPr/>
        </p:nvSpPr>
        <p:spPr bwMode="auto">
          <a:xfrm>
            <a:off x="1405425" y="5663159"/>
            <a:ext cx="903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a:t>
            </a: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培训</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AutoShape 59"/>
          <p:cNvSpPr>
            <a:spLocks noChangeArrowheads="1"/>
          </p:cNvSpPr>
          <p:nvPr/>
        </p:nvSpPr>
        <p:spPr bwMode="auto">
          <a:xfrm>
            <a:off x="2388087" y="5668716"/>
            <a:ext cx="954088"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70" name="我的表彰"/>
          <p:cNvSpPr>
            <a:spLocks noChangeArrowheads="1"/>
          </p:cNvSpPr>
          <p:nvPr/>
        </p:nvSpPr>
        <p:spPr bwMode="auto">
          <a:xfrm>
            <a:off x="2413487" y="5663159"/>
            <a:ext cx="903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a:t>
            </a: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表彰</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AutoShape 61"/>
          <p:cNvSpPr>
            <a:spLocks noChangeArrowheads="1"/>
          </p:cNvSpPr>
          <p:nvPr/>
        </p:nvSpPr>
        <p:spPr bwMode="auto">
          <a:xfrm>
            <a:off x="3396150" y="5668716"/>
            <a:ext cx="95408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72" name="站内信息"/>
          <p:cNvSpPr>
            <a:spLocks noChangeArrowheads="1"/>
          </p:cNvSpPr>
          <p:nvPr/>
        </p:nvSpPr>
        <p:spPr bwMode="auto">
          <a:xfrm>
            <a:off x="3423137" y="5663159"/>
            <a:ext cx="901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站内信息</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AutoShape 63"/>
          <p:cNvSpPr>
            <a:spLocks noChangeArrowheads="1"/>
          </p:cNvSpPr>
          <p:nvPr/>
        </p:nvSpPr>
        <p:spPr bwMode="auto">
          <a:xfrm>
            <a:off x="4405800" y="5668716"/>
            <a:ext cx="95408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74" name="服务时长"/>
          <p:cNvSpPr>
            <a:spLocks noChangeArrowheads="1"/>
          </p:cNvSpPr>
          <p:nvPr/>
        </p:nvSpPr>
        <p:spPr bwMode="auto">
          <a:xfrm>
            <a:off x="4431200" y="5663159"/>
            <a:ext cx="903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服务时长</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AutoShape 65"/>
          <p:cNvSpPr>
            <a:spLocks noChangeArrowheads="1"/>
          </p:cNvSpPr>
          <p:nvPr/>
        </p:nvSpPr>
        <p:spPr bwMode="auto">
          <a:xfrm>
            <a:off x="5407512" y="5190084"/>
            <a:ext cx="954088"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76" name="服务意愿"/>
          <p:cNvSpPr>
            <a:spLocks noChangeArrowheads="1"/>
          </p:cNvSpPr>
          <p:nvPr/>
        </p:nvSpPr>
        <p:spPr bwMode="auto">
          <a:xfrm>
            <a:off x="5432912" y="5183734"/>
            <a:ext cx="903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服务意愿</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AutoShape 67"/>
          <p:cNvSpPr>
            <a:spLocks noChangeArrowheads="1"/>
          </p:cNvSpPr>
          <p:nvPr/>
        </p:nvSpPr>
        <p:spPr bwMode="auto">
          <a:xfrm>
            <a:off x="6396525" y="5190084"/>
            <a:ext cx="95408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78" name="志愿者卡"/>
          <p:cNvSpPr>
            <a:spLocks noChangeArrowheads="1"/>
          </p:cNvSpPr>
          <p:nvPr/>
        </p:nvSpPr>
        <p:spPr bwMode="auto">
          <a:xfrm>
            <a:off x="6423512" y="5183734"/>
            <a:ext cx="901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志愿者证</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AutoShape 69"/>
          <p:cNvSpPr>
            <a:spLocks noChangeArrowheads="1"/>
          </p:cNvSpPr>
          <p:nvPr/>
        </p:nvSpPr>
        <p:spPr bwMode="auto">
          <a:xfrm>
            <a:off x="5407512" y="5668716"/>
            <a:ext cx="954088"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80" name="我的项目"/>
          <p:cNvSpPr>
            <a:spLocks noChangeArrowheads="1"/>
          </p:cNvSpPr>
          <p:nvPr/>
        </p:nvSpPr>
        <p:spPr bwMode="auto">
          <a:xfrm>
            <a:off x="5432912" y="5663159"/>
            <a:ext cx="903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我的项目</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AutoShape 71"/>
          <p:cNvSpPr>
            <a:spLocks noChangeArrowheads="1"/>
          </p:cNvSpPr>
          <p:nvPr/>
        </p:nvSpPr>
        <p:spPr bwMode="auto">
          <a:xfrm>
            <a:off x="6396525" y="5668716"/>
            <a:ext cx="95408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82" name="其他信息"/>
          <p:cNvSpPr>
            <a:spLocks noChangeArrowheads="1"/>
          </p:cNvSpPr>
          <p:nvPr/>
        </p:nvSpPr>
        <p:spPr bwMode="auto">
          <a:xfrm>
            <a:off x="6423512" y="5663159"/>
            <a:ext cx="901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其他信息</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3" name="Group 44"/>
          <p:cNvGrpSpPr/>
          <p:nvPr/>
        </p:nvGrpSpPr>
        <p:grpSpPr bwMode="auto">
          <a:xfrm>
            <a:off x="7112876" y="2150021"/>
            <a:ext cx="503238" cy="504825"/>
            <a:chOff x="0" y="0"/>
            <a:chExt cx="504000" cy="504000"/>
          </a:xfrm>
        </p:grpSpPr>
        <p:sp>
          <p:nvSpPr>
            <p:cNvPr id="84" name="椭圆 32"/>
            <p:cNvSpPr>
              <a:spLocks noChangeArrowheads="1"/>
            </p:cNvSpPr>
            <p:nvPr/>
          </p:nvSpPr>
          <p:spPr bwMode="auto">
            <a:xfrm flipH="1">
              <a:off x="0" y="0"/>
              <a:ext cx="504001" cy="504001"/>
            </a:xfrm>
            <a:prstGeom prst="ellipse">
              <a:avLst/>
            </a:prstGeom>
            <a:solidFill>
              <a:srgbClr val="FD9E32">
                <a:alpha val="39999"/>
              </a:srgb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85" name="椭圆 32"/>
            <p:cNvSpPr>
              <a:spLocks noChangeArrowheads="1"/>
            </p:cNvSpPr>
            <p:nvPr/>
          </p:nvSpPr>
          <p:spPr bwMode="auto">
            <a:xfrm flipH="1">
              <a:off x="66579" y="66580"/>
              <a:ext cx="370841" cy="370841"/>
            </a:xfrm>
            <a:prstGeom prst="ellipse">
              <a:avLst/>
            </a:prstGeom>
            <a:solidFill>
              <a:srgbClr val="FD9E3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grpSp>
        <p:nvGrpSpPr>
          <p:cNvPr id="86" name="Group 44"/>
          <p:cNvGrpSpPr/>
          <p:nvPr/>
        </p:nvGrpSpPr>
        <p:grpSpPr bwMode="auto">
          <a:xfrm>
            <a:off x="4694041" y="2028465"/>
            <a:ext cx="503238" cy="504825"/>
            <a:chOff x="0" y="0"/>
            <a:chExt cx="504000" cy="504000"/>
          </a:xfrm>
        </p:grpSpPr>
        <p:sp>
          <p:nvSpPr>
            <p:cNvPr id="87" name="椭圆 32"/>
            <p:cNvSpPr>
              <a:spLocks noChangeArrowheads="1"/>
            </p:cNvSpPr>
            <p:nvPr/>
          </p:nvSpPr>
          <p:spPr bwMode="auto">
            <a:xfrm flipH="1">
              <a:off x="0" y="0"/>
              <a:ext cx="504001" cy="504001"/>
            </a:xfrm>
            <a:prstGeom prst="ellipse">
              <a:avLst/>
            </a:prstGeom>
            <a:solidFill>
              <a:srgbClr val="FD9E32">
                <a:alpha val="39999"/>
              </a:srgbClr>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88" name="椭圆 32"/>
            <p:cNvSpPr>
              <a:spLocks noChangeArrowheads="1"/>
            </p:cNvSpPr>
            <p:nvPr/>
          </p:nvSpPr>
          <p:spPr bwMode="auto">
            <a:xfrm flipH="1">
              <a:off x="66579" y="66580"/>
              <a:ext cx="370841" cy="370841"/>
            </a:xfrm>
            <a:prstGeom prst="ellipse">
              <a:avLst/>
            </a:prstGeom>
            <a:solidFill>
              <a:srgbClr val="FD9E3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grpSp>
      <p:sp>
        <p:nvSpPr>
          <p:cNvPr id="89" name="矩形标注 1"/>
          <p:cNvSpPr/>
          <p:nvPr/>
        </p:nvSpPr>
        <p:spPr>
          <a:xfrm rot="10800000">
            <a:off x="507964" y="3041060"/>
            <a:ext cx="3763997" cy="962346"/>
          </a:xfrm>
          <a:prstGeom prst="wedgeRectCallout">
            <a:avLst>
              <a:gd name="adj1" fmla="val -13414"/>
              <a:gd name="adj2" fmla="val 98890"/>
            </a:avLst>
          </a:prstGeom>
          <a:solidFill>
            <a:schemeClr val="bg1"/>
          </a:solidFill>
          <a:ln w="317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2"/>
          <p:cNvSpPr txBox="1"/>
          <p:nvPr/>
        </p:nvSpPr>
        <p:spPr>
          <a:xfrm>
            <a:off x="512310" y="3225216"/>
            <a:ext cx="3730624" cy="584775"/>
          </a:xfrm>
          <a:prstGeom prst="rect">
            <a:avLst/>
          </a:prstGeom>
          <a:noFill/>
        </p:spPr>
        <p:txBody>
          <a:bodyPr wrap="square" rtlCol="0">
            <a:spAutoFit/>
          </a:bodyPr>
          <a:lstStyle/>
          <a:p>
            <a:r>
              <a:rPr lang="zh-CN" altLang="en-US" sz="1600" dirty="0"/>
              <a:t>志愿者提交身份信息，系统提交人口库进行实名制认证，确保人员的真实性。</a:t>
            </a:r>
            <a:endParaRPr lang="zh-CN" altLang="en-US" sz="1600" dirty="0"/>
          </a:p>
        </p:txBody>
      </p:sp>
      <p:sp>
        <p:nvSpPr>
          <p:cNvPr id="91" name="矩形标注 80"/>
          <p:cNvSpPr/>
          <p:nvPr/>
        </p:nvSpPr>
        <p:spPr>
          <a:xfrm rot="10800000">
            <a:off x="7783508" y="3312062"/>
            <a:ext cx="4230685" cy="2897196"/>
          </a:xfrm>
          <a:prstGeom prst="wedgeRectCallout">
            <a:avLst>
              <a:gd name="adj1" fmla="val -21855"/>
              <a:gd name="adj2" fmla="val 60680"/>
            </a:avLst>
          </a:prstGeom>
          <a:solidFill>
            <a:schemeClr val="bg1"/>
          </a:solidFill>
          <a:ln w="317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81"/>
          <p:cNvSpPr txBox="1"/>
          <p:nvPr/>
        </p:nvSpPr>
        <p:spPr>
          <a:xfrm>
            <a:off x="7874000" y="3434198"/>
            <a:ext cx="4140199" cy="2831544"/>
          </a:xfrm>
          <a:prstGeom prst="rect">
            <a:avLst/>
          </a:prstGeom>
          <a:noFill/>
        </p:spPr>
        <p:txBody>
          <a:bodyPr wrap="square" rtlCol="0">
            <a:spAutoFit/>
          </a:bodyPr>
          <a:lstStyle/>
          <a:p>
            <a:r>
              <a:rPr lang="zh-CN" altLang="en-US" sz="1600" dirty="0">
                <a:latin typeface="+mn-ea"/>
              </a:rPr>
              <a:t>志愿者唯一性验证，所有领域性平台、地方性平台、社会性平台数据实时归集至全国志愿服务系统，数据自动去重、回流实现数据权威统一。</a:t>
            </a:r>
            <a:endParaRPr lang="en-US" altLang="zh-CN" sz="1600" dirty="0">
              <a:latin typeface="+mn-ea"/>
            </a:endParaRPr>
          </a:p>
          <a:p>
            <a:r>
              <a:rPr lang="zh-CN" altLang="zh-CN" sz="1600" b="1" dirty="0">
                <a:latin typeface="+mn-ea"/>
              </a:rPr>
              <a:t>第十九条 </a:t>
            </a:r>
            <a:r>
              <a:rPr lang="zh-CN" altLang="zh-CN" sz="1600" dirty="0">
                <a:latin typeface="+mn-ea"/>
              </a:rPr>
              <a:t>志愿服务组织安排志愿者参与志愿服务活动，应当如实记录志愿者个人基本信息、志愿服务情况、培训情况、表彰奖励情况、评价情况信息，按照统一的信息数据标准录入国务院等民政部门指定的志愿服务信息系统，实现数据互联互通。</a:t>
            </a:r>
            <a:endParaRPr lang="zh-CN" altLang="zh-CN" sz="1600" dirty="0">
              <a:latin typeface="+mn-ea"/>
            </a:endParaRPr>
          </a:p>
          <a:p>
            <a:endParaRPr lang="zh-CN" altLang="en-US" dirty="0"/>
          </a:p>
        </p:txBody>
      </p:sp>
      <p:sp>
        <p:nvSpPr>
          <p:cNvPr id="93" name="AutoShape 16"/>
          <p:cNvSpPr>
            <a:spLocks noChangeArrowheads="1"/>
          </p:cNvSpPr>
          <p:nvPr/>
        </p:nvSpPr>
        <p:spPr bwMode="auto">
          <a:xfrm>
            <a:off x="1360037" y="5183734"/>
            <a:ext cx="971550" cy="3413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94" name="AutoShape 16"/>
          <p:cNvSpPr>
            <a:spLocks noChangeArrowheads="1"/>
          </p:cNvSpPr>
          <p:nvPr/>
        </p:nvSpPr>
        <p:spPr bwMode="auto">
          <a:xfrm>
            <a:off x="2407621" y="5197227"/>
            <a:ext cx="909637" cy="3413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95" name="TextBox 3"/>
          <p:cNvSpPr txBox="1"/>
          <p:nvPr/>
        </p:nvSpPr>
        <p:spPr>
          <a:xfrm>
            <a:off x="1456958" y="5217072"/>
            <a:ext cx="800219" cy="276999"/>
          </a:xfrm>
          <a:prstGeom prst="rect">
            <a:avLst/>
          </a:prstGeom>
          <a:noFill/>
        </p:spPr>
        <p:txBody>
          <a:bodyPr wrap="none" rtlCol="0">
            <a:spAutoFit/>
          </a:bodyPr>
          <a:lstStyle/>
          <a:p>
            <a:r>
              <a:rPr lang="zh-CN" altLang="en-US" sz="1200" b="1" dirty="0">
                <a:solidFill>
                  <a:srgbClr val="FFFFFF"/>
                </a:solidFill>
                <a:latin typeface="微软雅黑" panose="020B0503020204020204" pitchFamily="34" charset="-122"/>
                <a:ea typeface="微软雅黑" panose="020B0503020204020204" pitchFamily="34" charset="-122"/>
              </a:rPr>
              <a:t>基础信息</a:t>
            </a:r>
            <a:endParaRPr lang="zh-CN" altLang="en-US" sz="1200" b="1" dirty="0">
              <a:solidFill>
                <a:srgbClr val="FFFFFF"/>
              </a:solidFill>
              <a:latin typeface="微软雅黑" panose="020B0503020204020204" pitchFamily="34" charset="-122"/>
              <a:ea typeface="微软雅黑" panose="020B0503020204020204" pitchFamily="34" charset="-122"/>
            </a:endParaRPr>
          </a:p>
        </p:txBody>
      </p:sp>
      <p:sp>
        <p:nvSpPr>
          <p:cNvPr id="96" name="TextBox 4"/>
          <p:cNvSpPr txBox="1"/>
          <p:nvPr/>
        </p:nvSpPr>
        <p:spPr>
          <a:xfrm>
            <a:off x="2440214" y="5217059"/>
            <a:ext cx="800219" cy="276999"/>
          </a:xfrm>
          <a:prstGeom prst="rect">
            <a:avLst/>
          </a:prstGeom>
          <a:noFill/>
        </p:spPr>
        <p:txBody>
          <a:bodyPr wrap="none" rtlCol="0">
            <a:spAutoFit/>
          </a:bodyPr>
          <a:lstStyle/>
          <a:p>
            <a:r>
              <a:rPr lang="zh-CN" altLang="en-US" sz="1200" b="1" dirty="0">
                <a:solidFill>
                  <a:srgbClr val="FFFFFF"/>
                </a:solidFill>
                <a:latin typeface="微软雅黑" panose="020B0503020204020204" pitchFamily="34" charset="-122"/>
                <a:ea typeface="微软雅黑" panose="020B0503020204020204" pitchFamily="34" charset="-122"/>
              </a:rPr>
              <a:t>特长信息</a:t>
            </a:r>
            <a:endParaRPr lang="zh-CN" altLang="en-US" sz="1200" b="1" dirty="0">
              <a:solidFill>
                <a:srgbClr val="FFFFFF"/>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290231"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业务流程：志愿者注册流程图</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98" name="内容占位符 2"/>
          <p:cNvSpPr>
            <a:spLocks noGrp="1"/>
          </p:cNvSpPr>
          <p:nvPr/>
        </p:nvSpPr>
        <p:spPr bwMode="auto">
          <a:xfrm>
            <a:off x="325753" y="1016353"/>
            <a:ext cx="11369260" cy="1212197"/>
          </a:xfrm>
          <a:prstGeom prst="rect">
            <a:avLst/>
          </a:prstGeom>
          <a:noFill/>
          <a:ln w="9525">
            <a:noFill/>
            <a:miter lim="800000"/>
          </a:ln>
        </p:spPr>
        <p:txBody>
          <a:bodyPr/>
          <a:lstStyle/>
          <a:p>
            <a:pPr marL="162560" indent="-162560">
              <a:lnSpc>
                <a:spcPct val="160000"/>
              </a:lnSpc>
              <a:buSzPct val="160000"/>
              <a:buBlip>
                <a:blip r:embed="rId2"/>
              </a:buBlip>
            </a:pPr>
            <a:r>
              <a:rPr lang="zh-CN" altLang="en-US" sz="1990" b="1" dirty="0">
                <a:solidFill>
                  <a:srgbClr val="4C6B98"/>
                </a:solidFill>
                <a:latin typeface="微软雅黑" panose="020B0503020204020204" pitchFamily="34" charset="-122"/>
                <a:ea typeface="微软雅黑" panose="020B0503020204020204" pitchFamily="34" charset="-122"/>
              </a:rPr>
              <a:t>为从事志愿服务的志愿者提供注册功能， 填写注册信息，申请成为实名志愿者，人口实名认证通 </a:t>
            </a:r>
            <a:endParaRPr lang="zh-CN" altLang="en-US" sz="1990" b="1" dirty="0">
              <a:solidFill>
                <a:srgbClr val="4C6B98"/>
              </a:solidFill>
              <a:latin typeface="微软雅黑" panose="020B0503020204020204" pitchFamily="34" charset="-122"/>
              <a:ea typeface="微软雅黑" panose="020B0503020204020204" pitchFamily="34" charset="-122"/>
            </a:endParaRPr>
          </a:p>
          <a:p>
            <a:pPr>
              <a:lnSpc>
                <a:spcPct val="160000"/>
              </a:lnSpc>
              <a:buSzPct val="160000"/>
            </a:pPr>
            <a:r>
              <a:rPr lang="zh-CN" altLang="en-US" sz="1990" b="1" dirty="0">
                <a:solidFill>
                  <a:srgbClr val="4C6B98"/>
                </a:solidFill>
                <a:latin typeface="微软雅黑" panose="020B0503020204020204" pitchFamily="34" charset="-122"/>
                <a:ea typeface="微软雅黑" panose="020B0503020204020204" pitchFamily="34" charset="-122"/>
              </a:rPr>
              <a:t>   过即可成为一名实名志愿者</a:t>
            </a:r>
            <a:endParaRPr lang="en-US" altLang="zh-CN" sz="1990" b="1" dirty="0">
              <a:solidFill>
                <a:srgbClr val="4C6B98"/>
              </a:solidFill>
              <a:latin typeface="微软雅黑" panose="020B0503020204020204" pitchFamily="34" charset="-122"/>
              <a:ea typeface="微软雅黑" panose="020B0503020204020204" pitchFamily="34" charset="-122"/>
            </a:endParaRPr>
          </a:p>
        </p:txBody>
      </p:sp>
      <p:pic>
        <p:nvPicPr>
          <p:cNvPr id="99" name="图片 98"/>
          <p:cNvPicPr>
            <a:picLocks noChangeAspect="1"/>
          </p:cNvPicPr>
          <p:nvPr/>
        </p:nvPicPr>
        <p:blipFill rotWithShape="1">
          <a:blip r:embed="rId3"/>
          <a:srcRect l="73193" t="16047" r="7081" b="10899"/>
          <a:stretch>
            <a:fillRect/>
          </a:stretch>
        </p:blipFill>
        <p:spPr>
          <a:xfrm>
            <a:off x="9933035" y="3683539"/>
            <a:ext cx="1356814" cy="1303415"/>
          </a:xfrm>
          <a:prstGeom prst="rect">
            <a:avLst/>
          </a:prstGeom>
        </p:spPr>
      </p:pic>
      <p:cxnSp>
        <p:nvCxnSpPr>
          <p:cNvPr id="3" name="直接连接符 2"/>
          <p:cNvCxnSpPr/>
          <p:nvPr/>
        </p:nvCxnSpPr>
        <p:spPr>
          <a:xfrm>
            <a:off x="1445623" y="2349500"/>
            <a:ext cx="0" cy="414709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742962" y="2349500"/>
            <a:ext cx="0" cy="414709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325055" y="2349500"/>
            <a:ext cx="0" cy="414709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985523" y="2349500"/>
            <a:ext cx="0" cy="414709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7210697" y="4084320"/>
            <a:ext cx="914400" cy="914400"/>
          </a:xfrm>
          <a:prstGeom prst="rect">
            <a:avLst/>
          </a:prstGeom>
          <a:noFill/>
        </p:spPr>
        <p:txBody>
          <a:bodyPr wrap="square" rtlCol="0">
            <a:spAutoFit/>
          </a:bodyPr>
          <a:lstStyle/>
          <a:p>
            <a:endParaRPr lang="zh-CN" altLang="en-US" dirty="0"/>
          </a:p>
        </p:txBody>
      </p:sp>
      <p:sp>
        <p:nvSpPr>
          <p:cNvPr id="5" name="文本框 4"/>
          <p:cNvSpPr txBox="1"/>
          <p:nvPr/>
        </p:nvSpPr>
        <p:spPr>
          <a:xfrm>
            <a:off x="2005007" y="2101911"/>
            <a:ext cx="1178572" cy="369332"/>
          </a:xfrm>
          <a:prstGeom prst="rect">
            <a:avLst/>
          </a:prstGeom>
          <a:noFill/>
        </p:spPr>
        <p:txBody>
          <a:bodyPr wrap="square" rtlCol="0">
            <a:spAutoFit/>
          </a:bodyPr>
          <a:lstStyle/>
          <a:p>
            <a:pPr algn="ctr"/>
            <a:r>
              <a:rPr lang="zh-CN" altLang="en-US" dirty="0">
                <a:solidFill>
                  <a:srgbClr val="283565"/>
                </a:solidFill>
              </a:rPr>
              <a:t>申请人</a:t>
            </a:r>
            <a:endParaRPr lang="zh-CN" altLang="en-US" dirty="0">
              <a:solidFill>
                <a:srgbClr val="283565"/>
              </a:solidFill>
            </a:endParaRPr>
          </a:p>
        </p:txBody>
      </p:sp>
      <p:sp>
        <p:nvSpPr>
          <p:cNvPr id="6" name="矩形: 圆角 5"/>
          <p:cNvSpPr/>
          <p:nvPr/>
        </p:nvSpPr>
        <p:spPr>
          <a:xfrm>
            <a:off x="1965420" y="4097891"/>
            <a:ext cx="1257745" cy="456550"/>
          </a:xfrm>
          <a:prstGeom prst="roundRect">
            <a:avLst/>
          </a:prstGeom>
          <a:solidFill>
            <a:srgbClr val="283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社会公众</a:t>
            </a:r>
            <a:endParaRPr lang="zh-CN" altLang="en-US" dirty="0"/>
          </a:p>
        </p:txBody>
      </p:sp>
      <p:cxnSp>
        <p:nvCxnSpPr>
          <p:cNvPr id="8" name="直接箭头连接符 7"/>
          <p:cNvCxnSpPr>
            <a:stCxn id="6" idx="3"/>
            <a:endCxn id="20" idx="1"/>
          </p:cNvCxnSpPr>
          <p:nvPr/>
        </p:nvCxnSpPr>
        <p:spPr>
          <a:xfrm>
            <a:off x="3223165" y="4326166"/>
            <a:ext cx="1196029" cy="5709"/>
          </a:xfrm>
          <a:prstGeom prst="straightConnector1">
            <a:avLst/>
          </a:prstGeom>
          <a:ln w="28575">
            <a:solidFill>
              <a:srgbClr val="283565"/>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4419194" y="2101911"/>
            <a:ext cx="1346473" cy="369332"/>
          </a:xfrm>
          <a:prstGeom prst="rect">
            <a:avLst/>
          </a:prstGeom>
          <a:noFill/>
        </p:spPr>
        <p:txBody>
          <a:bodyPr wrap="square" rtlCol="0">
            <a:spAutoFit/>
          </a:bodyPr>
          <a:lstStyle/>
          <a:p>
            <a:pPr algn="ctr"/>
            <a:r>
              <a:rPr lang="zh-CN" altLang="en-US" dirty="0">
                <a:solidFill>
                  <a:srgbClr val="283565"/>
                </a:solidFill>
              </a:rPr>
              <a:t>人口库比对</a:t>
            </a:r>
            <a:endParaRPr lang="zh-CN" altLang="en-US" dirty="0">
              <a:solidFill>
                <a:srgbClr val="283565"/>
              </a:solidFill>
            </a:endParaRPr>
          </a:p>
        </p:txBody>
      </p:sp>
      <p:sp>
        <p:nvSpPr>
          <p:cNvPr id="22" name="文本框 21"/>
          <p:cNvSpPr txBox="1"/>
          <p:nvPr/>
        </p:nvSpPr>
        <p:spPr>
          <a:xfrm>
            <a:off x="6935110" y="2101032"/>
            <a:ext cx="1346473" cy="369332"/>
          </a:xfrm>
          <a:prstGeom prst="rect">
            <a:avLst/>
          </a:prstGeom>
          <a:noFill/>
        </p:spPr>
        <p:txBody>
          <a:bodyPr wrap="square" rtlCol="0">
            <a:spAutoFit/>
          </a:bodyPr>
          <a:lstStyle/>
          <a:p>
            <a:pPr algn="ctr"/>
            <a:r>
              <a:rPr lang="zh-CN" altLang="en-US" dirty="0">
                <a:solidFill>
                  <a:srgbClr val="283565"/>
                </a:solidFill>
              </a:rPr>
              <a:t>管理部门</a:t>
            </a:r>
            <a:endParaRPr lang="zh-CN" altLang="en-US" dirty="0">
              <a:solidFill>
                <a:srgbClr val="283565"/>
              </a:solidFill>
            </a:endParaRPr>
          </a:p>
        </p:txBody>
      </p:sp>
      <p:sp>
        <p:nvSpPr>
          <p:cNvPr id="20" name="菱形 19"/>
          <p:cNvSpPr/>
          <p:nvPr/>
        </p:nvSpPr>
        <p:spPr>
          <a:xfrm>
            <a:off x="4419194" y="3877101"/>
            <a:ext cx="763715" cy="909548"/>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检查</a:t>
            </a:r>
            <a:endParaRPr lang="zh-CN" altLang="en-US" dirty="0"/>
          </a:p>
        </p:txBody>
      </p:sp>
      <p:sp>
        <p:nvSpPr>
          <p:cNvPr id="38" name="文本框 37"/>
          <p:cNvSpPr txBox="1"/>
          <p:nvPr/>
        </p:nvSpPr>
        <p:spPr>
          <a:xfrm>
            <a:off x="3338852" y="4097891"/>
            <a:ext cx="902811" cy="307777"/>
          </a:xfrm>
          <a:prstGeom prst="rect">
            <a:avLst/>
          </a:prstGeom>
          <a:noFill/>
        </p:spPr>
        <p:txBody>
          <a:bodyPr wrap="none" rtlCol="0">
            <a:spAutoFit/>
          </a:bodyPr>
          <a:lstStyle/>
          <a:p>
            <a:r>
              <a:rPr lang="zh-CN" altLang="en-US" sz="1400" dirty="0"/>
              <a:t>填写信息</a:t>
            </a:r>
            <a:endParaRPr lang="zh-CN" altLang="en-US" sz="1400" dirty="0"/>
          </a:p>
        </p:txBody>
      </p:sp>
      <p:cxnSp>
        <p:nvCxnSpPr>
          <p:cNvPr id="40" name="连接符: 肘形 39"/>
          <p:cNvCxnSpPr>
            <a:stCxn id="20" idx="2"/>
            <a:endCxn id="99" idx="1"/>
          </p:cNvCxnSpPr>
          <p:nvPr/>
        </p:nvCxnSpPr>
        <p:spPr>
          <a:xfrm rot="5400000" flipH="1" flipV="1">
            <a:off x="7141342" y="1994956"/>
            <a:ext cx="451402" cy="5131983"/>
          </a:xfrm>
          <a:prstGeom prst="bentConnector4">
            <a:avLst>
              <a:gd name="adj1" fmla="val -245495"/>
              <a:gd name="adj2" fmla="val 89695"/>
            </a:avLst>
          </a:prstGeom>
          <a:ln w="28575">
            <a:solidFill>
              <a:srgbClr val="283565"/>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5866946" y="5735005"/>
            <a:ext cx="902811" cy="307777"/>
          </a:xfrm>
          <a:prstGeom prst="rect">
            <a:avLst/>
          </a:prstGeom>
          <a:noFill/>
        </p:spPr>
        <p:txBody>
          <a:bodyPr wrap="none" rtlCol="0">
            <a:spAutoFit/>
          </a:bodyPr>
          <a:lstStyle/>
          <a:p>
            <a:r>
              <a:rPr lang="zh-CN" altLang="en-US" sz="1400" dirty="0"/>
              <a:t>认证成功</a:t>
            </a:r>
            <a:endParaRPr lang="zh-CN" altLang="en-US" sz="1400" dirty="0"/>
          </a:p>
        </p:txBody>
      </p:sp>
      <p:sp>
        <p:nvSpPr>
          <p:cNvPr id="47" name="矩形: 圆角 46"/>
          <p:cNvSpPr/>
          <p:nvPr/>
        </p:nvSpPr>
        <p:spPr>
          <a:xfrm>
            <a:off x="7098905" y="4106600"/>
            <a:ext cx="1257745" cy="456550"/>
          </a:xfrm>
          <a:prstGeom prst="roundRect">
            <a:avLst/>
          </a:prstGeom>
          <a:solidFill>
            <a:srgbClr val="283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手动认证</a:t>
            </a:r>
            <a:endParaRPr lang="zh-CN" altLang="en-US" dirty="0"/>
          </a:p>
        </p:txBody>
      </p:sp>
      <p:cxnSp>
        <p:nvCxnSpPr>
          <p:cNvPr id="48" name="直接箭头连接符 47"/>
          <p:cNvCxnSpPr>
            <a:stCxn id="20" idx="3"/>
            <a:endCxn id="47" idx="1"/>
          </p:cNvCxnSpPr>
          <p:nvPr/>
        </p:nvCxnSpPr>
        <p:spPr>
          <a:xfrm>
            <a:off x="5182909" y="4331875"/>
            <a:ext cx="1915996" cy="3000"/>
          </a:xfrm>
          <a:prstGeom prst="straightConnector1">
            <a:avLst/>
          </a:prstGeom>
          <a:ln w="28575">
            <a:solidFill>
              <a:srgbClr val="283565"/>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5880173" y="4084320"/>
            <a:ext cx="902811" cy="307777"/>
          </a:xfrm>
          <a:prstGeom prst="rect">
            <a:avLst/>
          </a:prstGeom>
          <a:noFill/>
        </p:spPr>
        <p:txBody>
          <a:bodyPr wrap="none" rtlCol="0">
            <a:spAutoFit/>
          </a:bodyPr>
          <a:lstStyle/>
          <a:p>
            <a:r>
              <a:rPr lang="zh-CN" altLang="en-US" sz="1400" dirty="0"/>
              <a:t>认证失败</a:t>
            </a:r>
            <a:endParaRPr lang="zh-CN" altLang="en-US" sz="1400" dirty="0"/>
          </a:p>
        </p:txBody>
      </p:sp>
      <p:cxnSp>
        <p:nvCxnSpPr>
          <p:cNvPr id="53" name="连接符: 肘形 52"/>
          <p:cNvCxnSpPr>
            <a:stCxn id="47" idx="0"/>
            <a:endCxn id="6" idx="0"/>
          </p:cNvCxnSpPr>
          <p:nvPr/>
        </p:nvCxnSpPr>
        <p:spPr>
          <a:xfrm rot="16200000" flipV="1">
            <a:off x="5156682" y="1535503"/>
            <a:ext cx="8709" cy="5133485"/>
          </a:xfrm>
          <a:prstGeom prst="bentConnector3">
            <a:avLst>
              <a:gd name="adj1" fmla="val 11624434"/>
            </a:avLst>
          </a:prstGeom>
          <a:ln w="28575">
            <a:solidFill>
              <a:srgbClr val="283565"/>
            </a:solidFill>
            <a:tailEnd type="triangle"/>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2775671" y="2807531"/>
            <a:ext cx="902811" cy="307777"/>
          </a:xfrm>
          <a:prstGeom prst="rect">
            <a:avLst/>
          </a:prstGeom>
          <a:noFill/>
        </p:spPr>
        <p:txBody>
          <a:bodyPr wrap="none" rtlCol="0">
            <a:spAutoFit/>
          </a:bodyPr>
          <a:lstStyle/>
          <a:p>
            <a:r>
              <a:rPr lang="zh-CN" altLang="en-US" sz="1400" dirty="0"/>
              <a:t>修改信息</a:t>
            </a:r>
            <a:endParaRPr lang="zh-CN" altLang="en-US" sz="1400" dirty="0"/>
          </a:p>
        </p:txBody>
      </p:sp>
      <p:cxnSp>
        <p:nvCxnSpPr>
          <p:cNvPr id="24" name="直接箭头连接符 23"/>
          <p:cNvCxnSpPr>
            <a:stCxn id="47" idx="3"/>
            <a:endCxn id="99" idx="1"/>
          </p:cNvCxnSpPr>
          <p:nvPr/>
        </p:nvCxnSpPr>
        <p:spPr>
          <a:xfrm>
            <a:off x="8356650" y="4334875"/>
            <a:ext cx="1576385" cy="372"/>
          </a:xfrm>
          <a:prstGeom prst="straightConnector1">
            <a:avLst/>
          </a:prstGeom>
          <a:ln w="28575">
            <a:solidFill>
              <a:srgbClr val="283565"/>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8552810" y="4110446"/>
            <a:ext cx="902811" cy="307777"/>
          </a:xfrm>
          <a:prstGeom prst="rect">
            <a:avLst/>
          </a:prstGeom>
          <a:noFill/>
        </p:spPr>
        <p:txBody>
          <a:bodyPr wrap="none" rtlCol="0">
            <a:spAutoFit/>
          </a:bodyPr>
          <a:lstStyle/>
          <a:p>
            <a:r>
              <a:rPr lang="zh-CN" altLang="en-US" sz="1400" dirty="0"/>
              <a:t>认证成功</a:t>
            </a:r>
            <a:endParaRPr lang="zh-CN" altLang="en-US" sz="1400"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4112023"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业务界面：志愿者注册</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5" name="文本框 14"/>
          <p:cNvSpPr txBox="1"/>
          <p:nvPr/>
        </p:nvSpPr>
        <p:spPr>
          <a:xfrm>
            <a:off x="1185563" y="6488668"/>
            <a:ext cx="7141370" cy="369332"/>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社会群众可通过中国志愿服务网，选择所在分站，注册成为志愿者</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159" y="3554728"/>
            <a:ext cx="1060824" cy="8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563" y="914027"/>
            <a:ext cx="9716713" cy="546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4"/>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175560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政策依据</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grpSp>
        <p:nvGrpSpPr>
          <p:cNvPr id="8" name="组合 7"/>
          <p:cNvGrpSpPr/>
          <p:nvPr/>
        </p:nvGrpSpPr>
        <p:grpSpPr>
          <a:xfrm>
            <a:off x="928310" y="2091245"/>
            <a:ext cx="3013747" cy="3013747"/>
            <a:chOff x="304800" y="673100"/>
            <a:chExt cx="4000500" cy="4000500"/>
          </a:xfrm>
          <a:effectLst>
            <a:outerShdw blurRad="444500" dist="254000" dir="8100000" algn="tr" rotWithShape="0">
              <a:prstClr val="black">
                <a:alpha val="50000"/>
              </a:prstClr>
            </a:outerShdw>
          </a:effectLst>
        </p:grpSpPr>
        <p:sp>
          <p:nvSpPr>
            <p:cNvPr id="9"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3306867" y="2091245"/>
            <a:ext cx="3013747" cy="3013747"/>
            <a:chOff x="304800" y="673100"/>
            <a:chExt cx="4000500" cy="4000500"/>
          </a:xfrm>
          <a:effectLst>
            <a:outerShdw blurRad="444500" dist="254000" dir="8100000" algn="tr" rotWithShape="0">
              <a:prstClr val="black">
                <a:alpha val="50000"/>
              </a:prstClr>
            </a:outerShdw>
          </a:effectLst>
        </p:grpSpPr>
        <p:sp>
          <p:nvSpPr>
            <p:cNvPr id="18"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5720836" y="2091245"/>
            <a:ext cx="3013747" cy="3013747"/>
            <a:chOff x="304800" y="673100"/>
            <a:chExt cx="4000500" cy="4000500"/>
          </a:xfrm>
          <a:effectLst>
            <a:outerShdw blurRad="444500" dist="254000" dir="8100000" algn="tr" rotWithShape="0">
              <a:prstClr val="black">
                <a:alpha val="50000"/>
              </a:prstClr>
            </a:outerShdw>
          </a:effectLst>
        </p:grpSpPr>
        <p:sp>
          <p:nvSpPr>
            <p:cNvPr id="21"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8134806" y="2135155"/>
            <a:ext cx="3013747" cy="3013747"/>
            <a:chOff x="304800" y="673100"/>
            <a:chExt cx="4000500" cy="4000500"/>
          </a:xfrm>
          <a:effectLst>
            <a:outerShdw blurRad="444500" dist="254000" dir="8100000" algn="tr" rotWithShape="0">
              <a:prstClr val="black">
                <a:alpha val="50000"/>
              </a:prstClr>
            </a:outerShdw>
          </a:effectLst>
        </p:grpSpPr>
        <p:sp>
          <p:nvSpPr>
            <p:cNvPr id="24"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椭圆 26"/>
          <p:cNvSpPr/>
          <p:nvPr/>
        </p:nvSpPr>
        <p:spPr>
          <a:xfrm>
            <a:off x="4956201" y="4669856"/>
            <a:ext cx="846759" cy="846759"/>
          </a:xfrm>
          <a:prstGeom prst="ellipse">
            <a:avLst/>
          </a:prstGeom>
          <a:solidFill>
            <a:srgbClr val="00206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098532" y="4894168"/>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2933415" y="4894527"/>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637080" y="5012865"/>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556670" y="4899187"/>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3443395" y="4891681"/>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6934429" y="5023088"/>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231485" y="4926293"/>
            <a:ext cx="423380" cy="423380"/>
          </a:xfrm>
          <a:prstGeom prst="ellipse">
            <a:avLst/>
          </a:prstGeom>
          <a:solidFill>
            <a:srgbClr val="00206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7108133" y="4892886"/>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4532708" y="4900941"/>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7740893" y="4950076"/>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281893" y="4710383"/>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451510" y="5023372"/>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4887506" y="4746479"/>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3587183" y="4838327"/>
            <a:ext cx="544580" cy="544580"/>
          </a:xfrm>
          <a:prstGeom prst="ellipse">
            <a:avLst/>
          </a:prstGeom>
          <a:solidFill>
            <a:srgbClr val="00206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457110" y="4891064"/>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1588019" y="4894397"/>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1302808" y="5025628"/>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3153501" y="4711126"/>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2071795" y="4947459"/>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574641" y="4753674"/>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8111612" y="4885103"/>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8662175" y="4874024"/>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9120313" y="4879043"/>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9498072" y="5002944"/>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9671776" y="4872742"/>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10304536" y="4929932"/>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8845536" y="4690239"/>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138284" y="4733530"/>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10675255" y="4864959"/>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672688" y="1658094"/>
            <a:ext cx="2203592" cy="369332"/>
          </a:xfrm>
          <a:prstGeom prst="rect">
            <a:avLst/>
          </a:prstGeom>
          <a:noFill/>
        </p:spPr>
        <p:txBody>
          <a:bodyPr wrap="square" rtlCol="0">
            <a:spAutoFit/>
          </a:bodyPr>
          <a:lstStyle/>
          <a:p>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2012</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年</a:t>
            </a:r>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10</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月</a:t>
            </a:r>
            <a:endPar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449460" y="2505670"/>
            <a:ext cx="1900623" cy="923330"/>
          </a:xfrm>
          <a:prstGeom prst="rect">
            <a:avLst/>
          </a:prstGeom>
          <a:noFill/>
        </p:spPr>
        <p:txBody>
          <a:bodyPr wrap="square" rtlCol="0">
            <a:spAutoFit/>
          </a:bodyPr>
          <a:lstStyle/>
          <a:p>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民政部关于印发</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志愿服务记录办法</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的通知  民函</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〔2012〕340</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号</a:t>
            </a:r>
            <a:endPar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5" name="文本框 4"/>
          <p:cNvSpPr txBox="1"/>
          <p:nvPr/>
        </p:nvSpPr>
        <p:spPr>
          <a:xfrm>
            <a:off x="1233057" y="3119120"/>
            <a:ext cx="1941264" cy="1846659"/>
          </a:xfrm>
          <a:prstGeom prst="rect">
            <a:avLst/>
          </a:prstGeom>
          <a:noFill/>
        </p:spPr>
        <p:txBody>
          <a:bodyPr wrap="square" rtlCol="0">
            <a:spAutoFit/>
          </a:bodyPr>
          <a:lstStyle/>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促进和规范志愿服务记录工作，维护志愿者和志愿服务对象的合法权益，推动志愿服务健康有序发展</a:t>
            </a:r>
            <a:endParaRPr lang="en-US"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志愿服务是指不以获得报酬为目的，自愿奉献时间和智力、体力、技能等，帮助他人、服务社会的公益行为</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0" name="文本框 59"/>
          <p:cNvSpPr txBox="1"/>
          <p:nvPr/>
        </p:nvSpPr>
        <p:spPr>
          <a:xfrm>
            <a:off x="4022992" y="1658094"/>
            <a:ext cx="2203592" cy="369332"/>
          </a:xfrm>
          <a:prstGeom prst="rect">
            <a:avLst/>
          </a:prstGeom>
          <a:noFill/>
        </p:spPr>
        <p:txBody>
          <a:bodyPr wrap="square" rtlCol="0">
            <a:spAutoFit/>
          </a:bodyPr>
          <a:lstStyle/>
          <a:p>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2014</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年</a:t>
            </a:r>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03</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月</a:t>
            </a:r>
            <a:endPar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endParaRPr>
          </a:p>
        </p:txBody>
      </p:sp>
      <p:sp>
        <p:nvSpPr>
          <p:cNvPr id="61" name="文本框 60"/>
          <p:cNvSpPr txBox="1"/>
          <p:nvPr/>
        </p:nvSpPr>
        <p:spPr>
          <a:xfrm>
            <a:off x="6458583" y="1658094"/>
            <a:ext cx="2203592" cy="369332"/>
          </a:xfrm>
          <a:prstGeom prst="rect">
            <a:avLst/>
          </a:prstGeom>
          <a:noFill/>
        </p:spPr>
        <p:txBody>
          <a:bodyPr wrap="square" rtlCol="0">
            <a:spAutoFit/>
          </a:bodyPr>
          <a:lstStyle/>
          <a:p>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2015</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年</a:t>
            </a:r>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07</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月</a:t>
            </a:r>
            <a:endPar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endParaRPr>
          </a:p>
        </p:txBody>
      </p:sp>
      <p:sp>
        <p:nvSpPr>
          <p:cNvPr id="62" name="文本框 61"/>
          <p:cNvSpPr txBox="1"/>
          <p:nvPr/>
        </p:nvSpPr>
        <p:spPr>
          <a:xfrm>
            <a:off x="8802228" y="1658094"/>
            <a:ext cx="2203592" cy="369332"/>
          </a:xfrm>
          <a:prstGeom prst="rect">
            <a:avLst/>
          </a:prstGeom>
          <a:noFill/>
        </p:spPr>
        <p:txBody>
          <a:bodyPr wrap="square" rtlCol="0">
            <a:spAutoFit/>
          </a:bodyPr>
          <a:lstStyle/>
          <a:p>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2016</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年</a:t>
            </a:r>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03</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月</a:t>
            </a:r>
            <a:endPar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endParaRPr>
          </a:p>
        </p:txBody>
      </p:sp>
      <p:sp>
        <p:nvSpPr>
          <p:cNvPr id="63" name="文本框 62"/>
          <p:cNvSpPr txBox="1"/>
          <p:nvPr/>
        </p:nvSpPr>
        <p:spPr>
          <a:xfrm>
            <a:off x="3866986" y="2505670"/>
            <a:ext cx="1900623" cy="1107996"/>
          </a:xfrm>
          <a:prstGeom prst="rect">
            <a:avLst/>
          </a:prstGeom>
          <a:noFill/>
        </p:spPr>
        <p:txBody>
          <a:bodyPr wrap="square" rtlCol="0">
            <a:spAutoFit/>
          </a:bodyPr>
          <a:lstStyle/>
          <a:p>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贯彻落实</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&lt;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关于推进志愿服务制度化的意见</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&gt;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的任务分工</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的通知  文明办</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〔2014〕7</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号</a:t>
            </a:r>
            <a:endPar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4" name="文本框 63"/>
          <p:cNvSpPr txBox="1"/>
          <p:nvPr/>
        </p:nvSpPr>
        <p:spPr>
          <a:xfrm>
            <a:off x="3650583" y="3291633"/>
            <a:ext cx="1941264" cy="1292662"/>
          </a:xfrm>
          <a:prstGeom prst="rect">
            <a:avLst/>
          </a:prstGeom>
          <a:noFill/>
        </p:spPr>
        <p:txBody>
          <a:bodyPr wrap="square" rtlCol="0">
            <a:spAutoFit/>
          </a:bodyPr>
          <a:lstStyle/>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规范志愿者招募注册</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加强志愿者培训管理</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建立志愿服务记录制度</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健全志愿服务激励机制</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完善政策和法律保障</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5" name="文本框 64"/>
          <p:cNvSpPr txBox="1"/>
          <p:nvPr/>
        </p:nvSpPr>
        <p:spPr>
          <a:xfrm>
            <a:off x="6226584" y="2505670"/>
            <a:ext cx="1908221" cy="923330"/>
          </a:xfrm>
          <a:prstGeom prst="rect">
            <a:avLst/>
          </a:prstGeom>
          <a:noFill/>
        </p:spPr>
        <p:txBody>
          <a:bodyPr wrap="square" rtlCol="0">
            <a:spAutoFit/>
          </a:bodyPr>
          <a:lstStyle/>
          <a:p>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民政部关于发布</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志愿服务信息系统基本规范</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行业标准的公告</a:t>
            </a:r>
            <a:endPar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6" name="文本框 65"/>
          <p:cNvSpPr txBox="1"/>
          <p:nvPr/>
        </p:nvSpPr>
        <p:spPr>
          <a:xfrm>
            <a:off x="6010181" y="3136490"/>
            <a:ext cx="1941264" cy="1107996"/>
          </a:xfrm>
          <a:prstGeom prst="rect">
            <a:avLst/>
          </a:prstGeom>
          <a:noFill/>
        </p:spPr>
        <p:txBody>
          <a:bodyPr wrap="square" rtlCol="0">
            <a:spAutoFit/>
          </a:bodyPr>
          <a:lstStyle/>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规定了志愿服务信息系统建设的基础数据元、功能要求、信息共享与交换接口、安全要求等</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7" name="文本框 66"/>
          <p:cNvSpPr txBox="1"/>
          <p:nvPr/>
        </p:nvSpPr>
        <p:spPr>
          <a:xfrm>
            <a:off x="8663002" y="2505670"/>
            <a:ext cx="1900623" cy="553998"/>
          </a:xfrm>
          <a:prstGeom prst="rect">
            <a:avLst/>
          </a:prstGeom>
          <a:noFill/>
        </p:spPr>
        <p:txBody>
          <a:bodyPr wrap="square" rtlCol="0">
            <a:spAutoFit/>
          </a:bodyPr>
          <a:lstStyle/>
          <a:p>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中华人民共和国慈善法</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8" name="文本框 67"/>
          <p:cNvSpPr txBox="1"/>
          <p:nvPr/>
        </p:nvSpPr>
        <p:spPr>
          <a:xfrm>
            <a:off x="8415018" y="2767158"/>
            <a:ext cx="1941264" cy="1477328"/>
          </a:xfrm>
          <a:prstGeom prst="rect">
            <a:avLst/>
          </a:prstGeom>
          <a:noFill/>
        </p:spPr>
        <p:txBody>
          <a:bodyPr wrap="square" rtlCol="0">
            <a:spAutoFit/>
          </a:bodyPr>
          <a:lstStyle/>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发展慈善事业，弘扬慈善文化，规范慈善活动，保护慈善组织、捐赠人、志愿者、受益人等慈善活动参与者的合法权益，促进社会进步，共享发展成果</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4112023"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业务界面：志愿者注册</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9" name="内容占位符 2"/>
          <p:cNvSpPr>
            <a:spLocks noGrp="1"/>
          </p:cNvSpPr>
          <p:nvPr/>
        </p:nvSpPr>
        <p:spPr bwMode="auto">
          <a:xfrm>
            <a:off x="1442470" y="2541931"/>
            <a:ext cx="3505463" cy="3455361"/>
          </a:xfrm>
          <a:prstGeom prst="rect">
            <a:avLst/>
          </a:prstGeom>
          <a:noFill/>
          <a:ln w="9525">
            <a:noFill/>
            <a:miter lim="800000"/>
          </a:ln>
        </p:spPr>
        <p:txBody>
          <a:bodyPr/>
          <a:lstStyle/>
          <a:p>
            <a:pPr>
              <a:lnSpc>
                <a:spcPct val="160000"/>
              </a:lnSpc>
              <a:buSzPct val="160000"/>
            </a:pPr>
            <a:r>
              <a:rPr lang="zh-CN" altLang="en-US" sz="1990" b="1" dirty="0">
                <a:solidFill>
                  <a:srgbClr val="FF6600"/>
                </a:solidFill>
                <a:latin typeface="微软雅黑" panose="020B0503020204020204" pitchFamily="34" charset="-122"/>
                <a:ea typeface="微软雅黑" panose="020B0503020204020204" pitchFamily="34" charset="-122"/>
              </a:rPr>
              <a:t>注：志愿者首次登录需要完善基本信息并点击</a:t>
            </a:r>
            <a:r>
              <a:rPr lang="en-US" altLang="zh-CN" sz="1990" b="1" dirty="0">
                <a:solidFill>
                  <a:srgbClr val="FF6600"/>
                </a:solidFill>
                <a:latin typeface="微软雅黑" panose="020B0503020204020204" pitchFamily="34" charset="-122"/>
                <a:ea typeface="微软雅黑" panose="020B0503020204020204" pitchFamily="34" charset="-122"/>
              </a:rPr>
              <a:t>【</a:t>
            </a:r>
            <a:r>
              <a:rPr lang="zh-CN" altLang="en-US" sz="1990" b="1" dirty="0">
                <a:solidFill>
                  <a:srgbClr val="FF6600"/>
                </a:solidFill>
                <a:latin typeface="微软雅黑" panose="020B0503020204020204" pitchFamily="34" charset="-122"/>
                <a:ea typeface="微软雅黑" panose="020B0503020204020204" pitchFamily="34" charset="-122"/>
              </a:rPr>
              <a:t>保存修改</a:t>
            </a:r>
            <a:r>
              <a:rPr lang="en-US" altLang="zh-CN" sz="1990" b="1" dirty="0">
                <a:solidFill>
                  <a:srgbClr val="FF6600"/>
                </a:solidFill>
                <a:latin typeface="微软雅黑" panose="020B0503020204020204" pitchFamily="34" charset="-122"/>
                <a:ea typeface="微软雅黑" panose="020B0503020204020204" pitchFamily="34" charset="-122"/>
              </a:rPr>
              <a:t>】</a:t>
            </a:r>
            <a:r>
              <a:rPr lang="zh-CN" altLang="en-US" sz="1990" b="1" dirty="0">
                <a:solidFill>
                  <a:srgbClr val="FF6600"/>
                </a:solidFill>
                <a:latin typeface="微软雅黑" panose="020B0503020204020204" pitchFamily="34" charset="-122"/>
                <a:ea typeface="微软雅黑" panose="020B0503020204020204" pitchFamily="34" charset="-122"/>
              </a:rPr>
              <a:t>才可参加项目和队伍</a:t>
            </a:r>
            <a:endParaRPr lang="zh-CN" altLang="en-US" sz="1990" b="1" dirty="0">
              <a:solidFill>
                <a:srgbClr val="FF6600"/>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rotWithShape="1">
          <a:blip r:embed="rId2"/>
          <a:srcRect b="1719"/>
          <a:stretch>
            <a:fillRect/>
          </a:stretch>
        </p:blipFill>
        <p:spPr>
          <a:xfrm>
            <a:off x="5732888" y="869730"/>
            <a:ext cx="5016642" cy="5702244"/>
          </a:xfrm>
          <a:prstGeom prst="rect">
            <a:avLst/>
          </a:prstGeom>
          <a:ln>
            <a:noFill/>
          </a:ln>
          <a:effectLst>
            <a:outerShdw blurRad="190500" algn="tl" rotWithShape="0">
              <a:srgbClr val="000000">
                <a:alpha val="70000"/>
              </a:srgbClr>
            </a:outerShdw>
          </a:effec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037230"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修改资料</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7" name="文本框 16"/>
          <p:cNvSpPr txBox="1"/>
          <p:nvPr/>
        </p:nvSpPr>
        <p:spPr>
          <a:xfrm>
            <a:off x="1423054" y="6166776"/>
            <a:ext cx="8121831" cy="368300"/>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志愿者基本信息、身份信息、其他信息、赛会志愿者、修改密码页面</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054" y="919816"/>
            <a:ext cx="9615060" cy="514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037230"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志愿者卡</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4" name="文本框 13"/>
          <p:cNvSpPr txBox="1"/>
          <p:nvPr/>
        </p:nvSpPr>
        <p:spPr>
          <a:xfrm>
            <a:off x="859234" y="5940271"/>
            <a:ext cx="11412220" cy="368300"/>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志愿者可上传证件照，打印或下载志愿者卡，通过扫描志愿者二维码可查询信息真伪</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234" y="1231339"/>
            <a:ext cx="10454715" cy="439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490606"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站内信</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9" name="文本框 8"/>
          <p:cNvSpPr txBox="1"/>
          <p:nvPr/>
        </p:nvSpPr>
        <p:spPr>
          <a:xfrm>
            <a:off x="397553" y="6320446"/>
            <a:ext cx="11478895" cy="368300"/>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站内信页面，志愿者可通过点击志愿者发送站内信，系统自动获取用户名，便捷发送站内信</a:t>
            </a:r>
            <a:r>
              <a:rPr lang="zh-CN" b="1" dirty="0">
                <a:latin typeface="微软雅黑" panose="020B0503020204020204" pitchFamily="34" charset="-122"/>
                <a:ea typeface="微软雅黑" panose="020B0503020204020204" pitchFamily="34" charset="-122"/>
                <a:cs typeface="微软雅黑" panose="020B0503020204020204" pitchFamily="34" charset="-122"/>
              </a:rPr>
              <a:t>。</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p:cNvPicPr>
            <a:picLocks noChangeAspect="1"/>
          </p:cNvPicPr>
          <p:nvPr/>
        </p:nvPicPr>
        <p:blipFill>
          <a:blip r:embed="rId2"/>
          <a:stretch>
            <a:fillRect/>
          </a:stretch>
        </p:blipFill>
        <p:spPr>
          <a:xfrm>
            <a:off x="397553" y="1020053"/>
            <a:ext cx="11513142" cy="4985006"/>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我的好友</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4" name="图片 13"/>
          <p:cNvPicPr>
            <a:picLocks noChangeAspect="1"/>
          </p:cNvPicPr>
          <p:nvPr/>
        </p:nvPicPr>
        <p:blipFill>
          <a:blip r:embed="rId2"/>
          <a:stretch>
            <a:fillRect/>
          </a:stretch>
        </p:blipFill>
        <p:spPr>
          <a:xfrm>
            <a:off x="371475" y="990213"/>
            <a:ext cx="10836945" cy="4957762"/>
          </a:xfrm>
          <a:prstGeom prst="rect">
            <a:avLst/>
          </a:prstGeom>
        </p:spPr>
      </p:pic>
      <p:sp>
        <p:nvSpPr>
          <p:cNvPr id="15" name="文本框 14"/>
          <p:cNvSpPr txBox="1"/>
          <p:nvPr/>
        </p:nvSpPr>
        <p:spPr>
          <a:xfrm>
            <a:off x="291390" y="6322126"/>
            <a:ext cx="7638047" cy="368300"/>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志愿者好友页面，可通过用户名添加好友，对好友进行管理、站内信发送</a:t>
            </a:r>
            <a:r>
              <a:rPr lang="zh-CN" b="1" dirty="0">
                <a:latin typeface="微软雅黑" panose="020B0503020204020204" pitchFamily="34" charset="-122"/>
                <a:ea typeface="微软雅黑" panose="020B0503020204020204" pitchFamily="34" charset="-122"/>
                <a:cs typeface="微软雅黑" panose="020B0503020204020204" pitchFamily="34" charset="-122"/>
              </a:rPr>
              <a:t>。</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我的评论</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9" name="图片 8"/>
          <p:cNvPicPr>
            <a:picLocks noChangeAspect="1"/>
          </p:cNvPicPr>
          <p:nvPr/>
        </p:nvPicPr>
        <p:blipFill>
          <a:blip r:embed="rId2"/>
          <a:stretch>
            <a:fillRect/>
          </a:stretch>
        </p:blipFill>
        <p:spPr>
          <a:xfrm>
            <a:off x="378675" y="995475"/>
            <a:ext cx="9554602" cy="5603645"/>
          </a:xfrm>
          <a:prstGeom prst="rect">
            <a:avLst/>
          </a:prstGeom>
        </p:spPr>
      </p:pic>
      <p:sp>
        <p:nvSpPr>
          <p:cNvPr id="18" name="文本框 17"/>
          <p:cNvSpPr txBox="1"/>
          <p:nvPr/>
        </p:nvSpPr>
        <p:spPr>
          <a:xfrm>
            <a:off x="3223473" y="5343338"/>
            <a:ext cx="6373885" cy="369332"/>
          </a:xfrm>
          <a:prstGeom prst="rect">
            <a:avLst/>
          </a:prstGeom>
          <a:noFill/>
          <a:ln w="12700" cmpd="sng">
            <a:solidFill>
              <a:schemeClr val="accent1">
                <a:lumMod val="60000"/>
                <a:lumOff val="40000"/>
              </a:schemeClr>
            </a:solid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志愿者评论页面，展示志愿者队伍留言和项目讨论的评论信息</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我的学习</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4" name="图片 13"/>
          <p:cNvPicPr>
            <a:picLocks noChangeAspect="1"/>
          </p:cNvPicPr>
          <p:nvPr/>
        </p:nvPicPr>
        <p:blipFill>
          <a:blip r:embed="rId2"/>
          <a:stretch>
            <a:fillRect/>
          </a:stretch>
        </p:blipFill>
        <p:spPr>
          <a:xfrm>
            <a:off x="371475" y="988864"/>
            <a:ext cx="10156726" cy="5594029"/>
          </a:xfrm>
          <a:prstGeom prst="rect">
            <a:avLst/>
          </a:prstGeom>
        </p:spPr>
      </p:pic>
      <p:sp>
        <p:nvSpPr>
          <p:cNvPr id="15" name="文本框 14"/>
          <p:cNvSpPr txBox="1"/>
          <p:nvPr/>
        </p:nvSpPr>
        <p:spPr>
          <a:xfrm>
            <a:off x="2538347" y="5025481"/>
            <a:ext cx="6472619" cy="645160"/>
          </a:xfrm>
          <a:prstGeom prst="rect">
            <a:avLst/>
          </a:prstGeom>
          <a:noFill/>
          <a:ln w="12700" cmpd="sng">
            <a:solidFill>
              <a:schemeClr val="accent1">
                <a:lumMod val="60000"/>
                <a:lumOff val="40000"/>
              </a:schemeClr>
            </a:solid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志愿者可以参加志愿服务队伍发布的培训，由队伍进行录入培训人员</a:t>
            </a:r>
            <a:r>
              <a:rPr lang="zh-CN" b="1" dirty="0">
                <a:latin typeface="微软雅黑" panose="020B0503020204020204" pitchFamily="34" charset="-122"/>
                <a:ea typeface="微软雅黑" panose="020B0503020204020204" pitchFamily="34" charset="-122"/>
                <a:cs typeface="微软雅黑" panose="020B0503020204020204" pitchFamily="34" charset="-122"/>
              </a:rPr>
              <a:t>。</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我的举报</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9" name="图片 8"/>
          <p:cNvPicPr>
            <a:picLocks noChangeAspect="1"/>
          </p:cNvPicPr>
          <p:nvPr/>
        </p:nvPicPr>
        <p:blipFill>
          <a:blip r:embed="rId2"/>
          <a:stretch>
            <a:fillRect/>
          </a:stretch>
        </p:blipFill>
        <p:spPr>
          <a:xfrm>
            <a:off x="371475" y="997932"/>
            <a:ext cx="10033475" cy="5860068"/>
          </a:xfrm>
          <a:prstGeom prst="rect">
            <a:avLst/>
          </a:prstGeom>
        </p:spPr>
      </p:pic>
      <p:sp>
        <p:nvSpPr>
          <p:cNvPr id="17" name="文本框 16"/>
          <p:cNvSpPr txBox="1"/>
          <p:nvPr/>
        </p:nvSpPr>
        <p:spPr>
          <a:xfrm>
            <a:off x="2415096" y="5096672"/>
            <a:ext cx="6472619" cy="646331"/>
          </a:xfrm>
          <a:prstGeom prst="rect">
            <a:avLst/>
          </a:prstGeom>
          <a:noFill/>
          <a:ln w="12700" cmpd="sng">
            <a:solidFill>
              <a:schemeClr val="accent1">
                <a:lumMod val="60000"/>
                <a:lumOff val="40000"/>
              </a:schemeClr>
            </a:solid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志愿者可对项目公布的时长进行监督，举报，项目所属队伍可对举报的时长进行管理，确认时长真实有效</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下载证明</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4" name="图片 13"/>
          <p:cNvPicPr>
            <a:picLocks noChangeAspect="1"/>
          </p:cNvPicPr>
          <p:nvPr/>
        </p:nvPicPr>
        <p:blipFill>
          <a:blip r:embed="rId2"/>
          <a:stretch>
            <a:fillRect/>
          </a:stretch>
        </p:blipFill>
        <p:spPr>
          <a:xfrm>
            <a:off x="371475" y="975012"/>
            <a:ext cx="9958592" cy="5143777"/>
          </a:xfrm>
          <a:prstGeom prst="rect">
            <a:avLst/>
          </a:prstGeom>
        </p:spPr>
      </p:pic>
      <p:sp>
        <p:nvSpPr>
          <p:cNvPr id="15" name="文本框 14"/>
          <p:cNvSpPr txBox="1"/>
          <p:nvPr/>
        </p:nvSpPr>
        <p:spPr>
          <a:xfrm>
            <a:off x="276336" y="6329446"/>
            <a:ext cx="11478895" cy="369332"/>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志愿者可自行下载志愿服务记录证明，可通过筛选条件进行筛选下载，无需筛选可下载所有服务记录证明</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161" y="975012"/>
            <a:ext cx="3742149" cy="514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4"/>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记录转移</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7" name="图片 16"/>
          <p:cNvPicPr>
            <a:picLocks noChangeAspect="1"/>
          </p:cNvPicPr>
          <p:nvPr/>
        </p:nvPicPr>
        <p:blipFill>
          <a:blip r:embed="rId2"/>
          <a:stretch>
            <a:fillRect/>
          </a:stretch>
        </p:blipFill>
        <p:spPr>
          <a:xfrm>
            <a:off x="371475" y="975012"/>
            <a:ext cx="9545242" cy="5649159"/>
          </a:xfrm>
          <a:prstGeom prst="rect">
            <a:avLst/>
          </a:prstGeom>
        </p:spPr>
      </p:pic>
      <p:sp>
        <p:nvSpPr>
          <p:cNvPr id="19" name="文本框 18"/>
          <p:cNvSpPr txBox="1"/>
          <p:nvPr/>
        </p:nvSpPr>
        <p:spPr>
          <a:xfrm>
            <a:off x="2804183" y="4911964"/>
            <a:ext cx="6991409" cy="646331"/>
          </a:xfrm>
          <a:prstGeom prst="rect">
            <a:avLst/>
          </a:prstGeom>
          <a:noFill/>
          <a:ln w="12700" cmpd="sng">
            <a:solidFill>
              <a:schemeClr val="accent1">
                <a:lumMod val="60000"/>
                <a:lumOff val="40000"/>
              </a:schemeClr>
            </a:solid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志愿者可将服务记录转移至其他分站点，可以通过中国志愿服务网、手机</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定位进行服务记录转移，以便志愿者接续服务记录</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175560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政策依据</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grpSp>
        <p:nvGrpSpPr>
          <p:cNvPr id="8" name="组合 7"/>
          <p:cNvGrpSpPr/>
          <p:nvPr/>
        </p:nvGrpSpPr>
        <p:grpSpPr>
          <a:xfrm>
            <a:off x="928310" y="2091245"/>
            <a:ext cx="3013747" cy="3013747"/>
            <a:chOff x="304800" y="673100"/>
            <a:chExt cx="4000500" cy="4000500"/>
          </a:xfrm>
          <a:effectLst>
            <a:outerShdw blurRad="444500" dist="254000" dir="8100000" algn="tr" rotWithShape="0">
              <a:prstClr val="black">
                <a:alpha val="50000"/>
              </a:prstClr>
            </a:outerShdw>
          </a:effectLst>
        </p:grpSpPr>
        <p:sp>
          <p:nvSpPr>
            <p:cNvPr id="9"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3306867" y="2091245"/>
            <a:ext cx="3013747" cy="3013747"/>
            <a:chOff x="304800" y="673100"/>
            <a:chExt cx="4000500" cy="4000500"/>
          </a:xfrm>
          <a:effectLst>
            <a:outerShdw blurRad="444500" dist="254000" dir="8100000" algn="tr" rotWithShape="0">
              <a:prstClr val="black">
                <a:alpha val="50000"/>
              </a:prstClr>
            </a:outerShdw>
          </a:effectLst>
        </p:grpSpPr>
        <p:sp>
          <p:nvSpPr>
            <p:cNvPr id="18"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5720836" y="2091245"/>
            <a:ext cx="3013747" cy="3013747"/>
            <a:chOff x="304800" y="673100"/>
            <a:chExt cx="4000500" cy="4000500"/>
          </a:xfrm>
          <a:effectLst>
            <a:outerShdw blurRad="444500" dist="254000" dir="8100000" algn="tr" rotWithShape="0">
              <a:prstClr val="black">
                <a:alpha val="50000"/>
              </a:prstClr>
            </a:outerShdw>
          </a:effectLst>
        </p:grpSpPr>
        <p:sp>
          <p:nvSpPr>
            <p:cNvPr id="21"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8134806" y="2135155"/>
            <a:ext cx="3013747" cy="3013747"/>
            <a:chOff x="304800" y="673100"/>
            <a:chExt cx="4000500" cy="4000500"/>
          </a:xfrm>
          <a:effectLst>
            <a:outerShdw blurRad="444500" dist="254000" dir="8100000" algn="tr" rotWithShape="0">
              <a:prstClr val="black">
                <a:alpha val="50000"/>
              </a:prstClr>
            </a:outerShdw>
          </a:effectLst>
        </p:grpSpPr>
        <p:sp>
          <p:nvSpPr>
            <p:cNvPr id="24"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椭圆 26"/>
          <p:cNvSpPr/>
          <p:nvPr/>
        </p:nvSpPr>
        <p:spPr>
          <a:xfrm>
            <a:off x="4956201" y="4669856"/>
            <a:ext cx="846759" cy="846759"/>
          </a:xfrm>
          <a:prstGeom prst="ellipse">
            <a:avLst/>
          </a:prstGeom>
          <a:solidFill>
            <a:srgbClr val="00206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098532" y="4894168"/>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2933415" y="4894527"/>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637080" y="5012865"/>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556670" y="4899187"/>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3443395" y="4891681"/>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6934429" y="5023088"/>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231485" y="4926293"/>
            <a:ext cx="423380" cy="423380"/>
          </a:xfrm>
          <a:prstGeom prst="ellipse">
            <a:avLst/>
          </a:prstGeom>
          <a:solidFill>
            <a:srgbClr val="00206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7108133" y="4892886"/>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4532708" y="4900941"/>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7740893" y="4950076"/>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281893" y="4710383"/>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451510" y="5023372"/>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4887506" y="4746479"/>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3587183" y="4838327"/>
            <a:ext cx="544580" cy="544580"/>
          </a:xfrm>
          <a:prstGeom prst="ellipse">
            <a:avLst/>
          </a:prstGeom>
          <a:solidFill>
            <a:srgbClr val="00206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457110" y="4891064"/>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1588019" y="4894397"/>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1302808" y="5025628"/>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3153501" y="4711126"/>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2071795" y="4947459"/>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574641" y="4753674"/>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8111612" y="4885103"/>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8662175" y="4874024"/>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9120313" y="4879043"/>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9498072" y="5002944"/>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9671776" y="4872742"/>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10304536" y="4929932"/>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8845536" y="4690239"/>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138284" y="4733530"/>
            <a:ext cx="232249" cy="23224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10675255" y="4864959"/>
            <a:ext cx="464497" cy="46449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672688" y="1658094"/>
            <a:ext cx="2203592" cy="369332"/>
          </a:xfrm>
          <a:prstGeom prst="rect">
            <a:avLst/>
          </a:prstGeom>
          <a:noFill/>
        </p:spPr>
        <p:txBody>
          <a:bodyPr wrap="square" rtlCol="0">
            <a:spAutoFit/>
          </a:bodyPr>
          <a:lstStyle/>
          <a:p>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2016</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年</a:t>
            </a:r>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05</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月</a:t>
            </a:r>
            <a:endPar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1449460" y="2505670"/>
            <a:ext cx="1900623" cy="923330"/>
          </a:xfrm>
          <a:prstGeom prst="rect">
            <a:avLst/>
          </a:prstGeom>
          <a:noFill/>
        </p:spPr>
        <p:txBody>
          <a:bodyPr wrap="square" rtlCol="0">
            <a:spAutoFit/>
          </a:bodyPr>
          <a:lstStyle/>
          <a:p>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关于支持和发展志愿服务组织的意见</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文明办（</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2016</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10</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号</a:t>
            </a:r>
            <a:endPar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5" name="文本框 4"/>
          <p:cNvSpPr txBox="1"/>
          <p:nvPr/>
        </p:nvSpPr>
        <p:spPr>
          <a:xfrm>
            <a:off x="1233057" y="3119120"/>
            <a:ext cx="1941264" cy="1292662"/>
          </a:xfrm>
          <a:prstGeom prst="rect">
            <a:avLst/>
          </a:prstGeom>
          <a:noFill/>
        </p:spPr>
        <p:txBody>
          <a:bodyPr wrap="square" rtlCol="0">
            <a:spAutoFit/>
          </a:bodyPr>
          <a:lstStyle/>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到</a:t>
            </a:r>
            <a:r>
              <a:rPr lang="en-US"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2020</a:t>
            </a: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年，基本建成与经济社会发展相适应，布局合理、管理规范、服务完善、充满活力的志愿服务组织体系</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0" name="文本框 59"/>
          <p:cNvSpPr txBox="1"/>
          <p:nvPr/>
        </p:nvSpPr>
        <p:spPr>
          <a:xfrm>
            <a:off x="4022992" y="1658094"/>
            <a:ext cx="2203592" cy="369332"/>
          </a:xfrm>
          <a:prstGeom prst="rect">
            <a:avLst/>
          </a:prstGeom>
          <a:noFill/>
        </p:spPr>
        <p:txBody>
          <a:bodyPr wrap="square" rtlCol="0">
            <a:spAutoFit/>
          </a:bodyPr>
          <a:lstStyle/>
          <a:p>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2017</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年</a:t>
            </a:r>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09</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月</a:t>
            </a:r>
            <a:endPar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endParaRPr>
          </a:p>
        </p:txBody>
      </p:sp>
      <p:sp>
        <p:nvSpPr>
          <p:cNvPr id="61" name="文本框 60"/>
          <p:cNvSpPr txBox="1"/>
          <p:nvPr/>
        </p:nvSpPr>
        <p:spPr>
          <a:xfrm>
            <a:off x="6458583" y="1658094"/>
            <a:ext cx="2203592" cy="369332"/>
          </a:xfrm>
          <a:prstGeom prst="rect">
            <a:avLst/>
          </a:prstGeom>
          <a:noFill/>
        </p:spPr>
        <p:txBody>
          <a:bodyPr wrap="square" rtlCol="0">
            <a:spAutoFit/>
          </a:bodyPr>
          <a:lstStyle/>
          <a:p>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2018</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年</a:t>
            </a:r>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03</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月</a:t>
            </a:r>
            <a:endPar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endParaRPr>
          </a:p>
        </p:txBody>
      </p:sp>
      <p:sp>
        <p:nvSpPr>
          <p:cNvPr id="62" name="文本框 61"/>
          <p:cNvSpPr txBox="1"/>
          <p:nvPr/>
        </p:nvSpPr>
        <p:spPr>
          <a:xfrm>
            <a:off x="8802228" y="1658094"/>
            <a:ext cx="2203592" cy="369332"/>
          </a:xfrm>
          <a:prstGeom prst="rect">
            <a:avLst/>
          </a:prstGeom>
          <a:noFill/>
        </p:spPr>
        <p:txBody>
          <a:bodyPr wrap="square" rtlCol="0">
            <a:spAutoFit/>
          </a:bodyPr>
          <a:lstStyle/>
          <a:p>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2020</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年</a:t>
            </a:r>
            <a:r>
              <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03</a:t>
            </a:r>
            <a:r>
              <a:rPr lang="zh-CN" altLang="en-US"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rPr>
              <a:t>月</a:t>
            </a:r>
            <a:endParaRPr lang="en-US" altLang="zh-CN" b="1" dirty="0">
              <a:solidFill>
                <a:schemeClr val="accent5">
                  <a:lumMod val="50000"/>
                </a:schemeClr>
              </a:solidFill>
              <a:latin typeface="Arial Black" panose="020B0A04020102020204" pitchFamily="34" charset="0"/>
              <a:ea typeface="微软雅黑" panose="020B0503020204020204" pitchFamily="34" charset="-122"/>
              <a:cs typeface="+mn-ea"/>
              <a:sym typeface="Arial" panose="020B0604020202020204" pitchFamily="34" charset="0"/>
            </a:endParaRPr>
          </a:p>
        </p:txBody>
      </p:sp>
      <p:sp>
        <p:nvSpPr>
          <p:cNvPr id="63" name="文本框 62"/>
          <p:cNvSpPr txBox="1"/>
          <p:nvPr/>
        </p:nvSpPr>
        <p:spPr>
          <a:xfrm>
            <a:off x="3866986" y="2505670"/>
            <a:ext cx="1900623" cy="553998"/>
          </a:xfrm>
          <a:prstGeom prst="rect">
            <a:avLst/>
          </a:prstGeom>
          <a:noFill/>
        </p:spPr>
        <p:txBody>
          <a:bodyPr wrap="square" rtlCol="0">
            <a:spAutoFit/>
          </a:bodyPr>
          <a:lstStyle/>
          <a:p>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志 愿 服 务 条 例</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4" name="文本框 63"/>
          <p:cNvSpPr txBox="1"/>
          <p:nvPr/>
        </p:nvSpPr>
        <p:spPr>
          <a:xfrm>
            <a:off x="3650583" y="2747419"/>
            <a:ext cx="1941264" cy="1477328"/>
          </a:xfrm>
          <a:prstGeom prst="rect">
            <a:avLst/>
          </a:prstGeom>
          <a:noFill/>
        </p:spPr>
        <p:txBody>
          <a:bodyPr wrap="square" rtlCol="0">
            <a:spAutoFit/>
          </a:bodyPr>
          <a:lstStyle/>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保障志愿者、志愿服务组织、志愿服务对象的合法权益，鼓励和规范志愿服务，发展志愿服务事业，培育和践行社会主义核心价值观，促进社会文明进步</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5" name="文本框 64"/>
          <p:cNvSpPr txBox="1"/>
          <p:nvPr/>
        </p:nvSpPr>
        <p:spPr>
          <a:xfrm>
            <a:off x="6226584" y="2505670"/>
            <a:ext cx="1908221" cy="1107996"/>
          </a:xfrm>
          <a:prstGeom prst="rect">
            <a:avLst/>
          </a:prstGeom>
          <a:noFill/>
        </p:spPr>
        <p:txBody>
          <a:bodyPr wrap="square" rtlCol="0">
            <a:spAutoFit/>
          </a:bodyPr>
          <a:lstStyle/>
          <a:p>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民政部办公厅关于做好志愿服务组织身份标识工作的通知（民办函</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〔2018〕50</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号）</a:t>
            </a:r>
            <a:endPar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6" name="文本框 65"/>
          <p:cNvSpPr txBox="1"/>
          <p:nvPr/>
        </p:nvSpPr>
        <p:spPr>
          <a:xfrm>
            <a:off x="6010181" y="3285573"/>
            <a:ext cx="1941264" cy="1661993"/>
          </a:xfrm>
          <a:prstGeom prst="rect">
            <a:avLst/>
          </a:prstGeom>
          <a:noFill/>
        </p:spPr>
        <p:txBody>
          <a:bodyPr wrap="square" rtlCol="0">
            <a:spAutoFit/>
          </a:bodyPr>
          <a:lstStyle/>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落实</a:t>
            </a:r>
            <a:r>
              <a:rPr lang="en-US"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志愿服务条例</a:t>
            </a:r>
            <a:r>
              <a:rPr lang="en-US" altLang="zh-CN"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加强对志愿服务组织的指导，规范志愿服务行为，支持志愿服务组织发展，方便社会公众参与志愿服务、获得志愿服务，促进志愿服务事业健康发展</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7" name="文本框 66"/>
          <p:cNvSpPr txBox="1"/>
          <p:nvPr/>
        </p:nvSpPr>
        <p:spPr>
          <a:xfrm>
            <a:off x="8663002" y="2505670"/>
            <a:ext cx="1900623" cy="923330"/>
          </a:xfrm>
          <a:prstGeom prst="rect">
            <a:avLst/>
          </a:prstGeom>
          <a:noFill/>
        </p:spPr>
        <p:txBody>
          <a:bodyPr wrap="square" rtlCol="0">
            <a:spAutoFit/>
          </a:bodyPr>
          <a:lstStyle/>
          <a:p>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民政部关于发布</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志愿服务基本术语</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等</a:t>
            </a:r>
            <a:r>
              <a:rPr lang="en-US" altLang="zh-CN"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3</a:t>
            </a:r>
            <a:r>
              <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rPr>
              <a:t>项行业标准的公告</a:t>
            </a:r>
            <a:endParaRPr lang="zh-CN" altLang="en-US" sz="1200" b="1" dirty="0">
              <a:solidFill>
                <a:srgbClr val="083473"/>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
        <p:nvSpPr>
          <p:cNvPr id="68" name="文本框 67"/>
          <p:cNvSpPr txBox="1"/>
          <p:nvPr/>
        </p:nvSpPr>
        <p:spPr>
          <a:xfrm>
            <a:off x="8415018" y="3140335"/>
            <a:ext cx="1941264" cy="1292662"/>
          </a:xfrm>
          <a:prstGeom prst="rect">
            <a:avLst/>
          </a:prstGeom>
          <a:noFill/>
        </p:spPr>
        <p:txBody>
          <a:bodyPr wrap="square" rtlCol="0">
            <a:spAutoFit/>
          </a:bodyPr>
          <a:lstStyle/>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界定了志愿服务、志愿者、志愿服务组织的基本术语及定义</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232410" indent="-232410">
              <a:lnSpc>
                <a:spcPct val="120000"/>
              </a:lnSpc>
              <a:buFont typeface="Arial" panose="020B0604020202020204" pitchFamily="34" charset="0"/>
              <a:buChar char="•"/>
            </a:pPr>
            <a:r>
              <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rPr>
              <a:t>适用于在中华人民共和国境内开展的志愿服务</a:t>
            </a:r>
            <a:endParaRPr lang="zh-CN" altLang="en-US" sz="1000" dirty="0">
              <a:solidFill>
                <a:schemeClr val="tx1">
                  <a:lumMod val="85000"/>
                  <a:lumOff val="1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endParaRPr lang="zh-CN" altLang="en-US"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我的评价</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9" name="图片 8"/>
          <p:cNvPicPr>
            <a:picLocks noChangeAspect="1"/>
          </p:cNvPicPr>
          <p:nvPr/>
        </p:nvPicPr>
        <p:blipFill>
          <a:blip r:embed="rId2"/>
          <a:stretch>
            <a:fillRect/>
          </a:stretch>
        </p:blipFill>
        <p:spPr>
          <a:xfrm>
            <a:off x="371475" y="965143"/>
            <a:ext cx="9616277" cy="5660370"/>
          </a:xfrm>
          <a:prstGeom prst="rect">
            <a:avLst/>
          </a:prstGeom>
        </p:spPr>
      </p:pic>
      <p:sp>
        <p:nvSpPr>
          <p:cNvPr id="14" name="文本框 13"/>
          <p:cNvSpPr txBox="1"/>
          <p:nvPr/>
        </p:nvSpPr>
        <p:spPr>
          <a:xfrm>
            <a:off x="2762271" y="4881405"/>
            <a:ext cx="6991409" cy="646331"/>
          </a:xfrm>
          <a:prstGeom prst="rect">
            <a:avLst/>
          </a:prstGeom>
          <a:noFill/>
          <a:ln w="12700" cmpd="sng">
            <a:solidFill>
              <a:schemeClr val="accent1">
                <a:lumMod val="60000"/>
                <a:lumOff val="40000"/>
              </a:schemeClr>
            </a:solid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参与的项目结项后，志愿者可以对项目进行评价，项目的负责人可以对有服务时长的志愿者进行评价</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业务流程：志愿者管理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加入项目流程图</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4" name="圆角矩形 71"/>
          <p:cNvSpPr/>
          <p:nvPr/>
        </p:nvSpPr>
        <p:spPr>
          <a:xfrm>
            <a:off x="1837096" y="3827190"/>
            <a:ext cx="1735811" cy="479819"/>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r>
              <a:rPr lang="zh-CN" altLang="en-US" sz="2000" dirty="0">
                <a:solidFill>
                  <a:schemeClr val="bg1"/>
                </a:solidFill>
                <a:latin typeface="Arial" panose="020B0604020202020204" pitchFamily="34" charset="0"/>
                <a:ea typeface="宋体" panose="02010600030101010101" pitchFamily="2" charset="-122"/>
              </a:rPr>
              <a:t>申请加入项目</a:t>
            </a:r>
            <a:endParaRPr lang="zh-CN" altLang="zh-CN" sz="2000" dirty="0">
              <a:solidFill>
                <a:schemeClr val="bg1"/>
              </a:solidFill>
              <a:latin typeface="Arial" panose="020B0604020202020204" pitchFamily="34" charset="0"/>
              <a:ea typeface="宋体" panose="02010600030101010101" pitchFamily="2" charset="-122"/>
            </a:endParaRPr>
          </a:p>
        </p:txBody>
      </p:sp>
      <p:sp>
        <p:nvSpPr>
          <p:cNvPr id="36" name="圆角矩形 23"/>
          <p:cNvSpPr/>
          <p:nvPr/>
        </p:nvSpPr>
        <p:spPr>
          <a:xfrm>
            <a:off x="8180927" y="3827190"/>
            <a:ext cx="1480118" cy="479819"/>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sz="1280">
              <a:latin typeface="Arial" panose="020B0604020202020204" pitchFamily="34" charset="0"/>
              <a:ea typeface="宋体" panose="02010600030101010101" pitchFamily="2" charset="-122"/>
            </a:endParaRPr>
          </a:p>
        </p:txBody>
      </p:sp>
      <p:sp>
        <p:nvSpPr>
          <p:cNvPr id="37" name="文本框 36"/>
          <p:cNvSpPr txBox="1"/>
          <p:nvPr/>
        </p:nvSpPr>
        <p:spPr>
          <a:xfrm>
            <a:off x="8181380" y="3937882"/>
            <a:ext cx="1479666"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加入项目</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a:xfrm>
            <a:off x="321143" y="843019"/>
            <a:ext cx="10895497" cy="922881"/>
          </a:xfrm>
          <a:prstGeom prst="rect">
            <a:avLst/>
          </a:prstGeom>
        </p:spPr>
        <p:txBody>
          <a:bodyPr wrap="square">
            <a:spAutoFit/>
          </a:bodyPr>
          <a:lstStyle/>
          <a:p>
            <a:pPr marL="162560" indent="-162560">
              <a:lnSpc>
                <a:spcPct val="160000"/>
              </a:lnSpc>
              <a:buSzPct val="160000"/>
              <a:buBlip>
                <a:blip r:embed="rId2"/>
              </a:buBlip>
            </a:pPr>
            <a:r>
              <a:rPr lang="zh-CN" altLang="en-US" b="1" dirty="0">
                <a:solidFill>
                  <a:srgbClr val="4C6B98"/>
                </a:solidFill>
                <a:latin typeface="微软雅黑" panose="020B0503020204020204" pitchFamily="34" charset="-122"/>
                <a:ea typeface="微软雅黑" panose="020B0503020204020204" pitchFamily="34" charset="-122"/>
              </a:rPr>
              <a:t>志愿者可自行申请加入项目，待项目负责人审批通过后即可参加志愿服务活动，记录服务记录与服务时长</a:t>
            </a:r>
            <a:endParaRPr lang="zh-CN" altLang="en-US" b="1" dirty="0">
              <a:solidFill>
                <a:srgbClr val="4C6B98"/>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3995697" y="2543415"/>
            <a:ext cx="0" cy="3818965"/>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721173" y="2480662"/>
            <a:ext cx="0" cy="3818965"/>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374161" y="2543415"/>
            <a:ext cx="0" cy="3818965"/>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0155730" y="2536016"/>
            <a:ext cx="0" cy="3818965"/>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2285181" y="2057385"/>
            <a:ext cx="912444" cy="369332"/>
          </a:xfrm>
          <a:prstGeom prst="rect">
            <a:avLst/>
          </a:prstGeom>
          <a:noFill/>
        </p:spPr>
        <p:txBody>
          <a:bodyPr wrap="square" rtlCol="0">
            <a:spAutoFit/>
          </a:bodyPr>
          <a:lstStyle/>
          <a:p>
            <a:r>
              <a:rPr lang="zh-CN" altLang="en-US" dirty="0">
                <a:ln>
                  <a:solidFill>
                    <a:schemeClr val="accent1">
                      <a:lumMod val="60000"/>
                      <a:lumOff val="40000"/>
                    </a:schemeClr>
                  </a:solidFill>
                </a:ln>
              </a:rPr>
              <a:t>志愿者</a:t>
            </a:r>
            <a:endParaRPr lang="zh-CN" altLang="en-US" dirty="0">
              <a:ln>
                <a:solidFill>
                  <a:schemeClr val="accent1">
                    <a:lumMod val="60000"/>
                    <a:lumOff val="40000"/>
                  </a:schemeClr>
                </a:solidFill>
              </a:ln>
            </a:endParaRPr>
          </a:p>
        </p:txBody>
      </p:sp>
      <p:sp>
        <p:nvSpPr>
          <p:cNvPr id="44" name="文本框 43"/>
          <p:cNvSpPr txBox="1"/>
          <p:nvPr/>
        </p:nvSpPr>
        <p:spPr>
          <a:xfrm>
            <a:off x="5160769" y="2049336"/>
            <a:ext cx="1570141" cy="369332"/>
          </a:xfrm>
          <a:prstGeom prst="rect">
            <a:avLst/>
          </a:prstGeom>
          <a:noFill/>
        </p:spPr>
        <p:txBody>
          <a:bodyPr wrap="square" rtlCol="0">
            <a:spAutoFit/>
          </a:bodyPr>
          <a:lstStyle/>
          <a:p>
            <a:r>
              <a:rPr lang="zh-CN" altLang="en-US" dirty="0">
                <a:ln>
                  <a:solidFill>
                    <a:schemeClr val="accent1">
                      <a:lumMod val="60000"/>
                      <a:lumOff val="40000"/>
                    </a:schemeClr>
                  </a:solidFill>
                </a:ln>
              </a:rPr>
              <a:t>志愿服务组织</a:t>
            </a:r>
            <a:endParaRPr lang="zh-CN" altLang="en-US" dirty="0">
              <a:ln>
                <a:solidFill>
                  <a:schemeClr val="accent1">
                    <a:lumMod val="60000"/>
                    <a:lumOff val="40000"/>
                  </a:schemeClr>
                </a:solidFill>
              </a:ln>
            </a:endParaRPr>
          </a:p>
        </p:txBody>
      </p:sp>
      <p:sp>
        <p:nvSpPr>
          <p:cNvPr id="45" name="文本框 44"/>
          <p:cNvSpPr txBox="1"/>
          <p:nvPr/>
        </p:nvSpPr>
        <p:spPr>
          <a:xfrm>
            <a:off x="8441503" y="2059859"/>
            <a:ext cx="912444" cy="369332"/>
          </a:xfrm>
          <a:prstGeom prst="rect">
            <a:avLst/>
          </a:prstGeom>
          <a:noFill/>
        </p:spPr>
        <p:txBody>
          <a:bodyPr wrap="square" rtlCol="0">
            <a:spAutoFit/>
          </a:bodyPr>
          <a:lstStyle/>
          <a:p>
            <a:r>
              <a:rPr lang="zh-CN" altLang="en-US" dirty="0">
                <a:ln>
                  <a:solidFill>
                    <a:schemeClr val="accent1">
                      <a:lumMod val="60000"/>
                      <a:lumOff val="40000"/>
                    </a:schemeClr>
                  </a:solidFill>
                </a:ln>
              </a:rPr>
              <a:t>志愿者</a:t>
            </a:r>
            <a:endParaRPr lang="zh-CN" altLang="en-US" dirty="0">
              <a:ln>
                <a:solidFill>
                  <a:schemeClr val="accent1">
                    <a:lumMod val="60000"/>
                    <a:lumOff val="40000"/>
                  </a:schemeClr>
                </a:solidFill>
              </a:ln>
            </a:endParaRPr>
          </a:p>
        </p:txBody>
      </p:sp>
      <p:cxnSp>
        <p:nvCxnSpPr>
          <p:cNvPr id="46" name="直接箭头连接符 45"/>
          <p:cNvCxnSpPr>
            <a:stCxn id="24" idx="3"/>
            <a:endCxn id="7" idx="1"/>
          </p:cNvCxnSpPr>
          <p:nvPr/>
        </p:nvCxnSpPr>
        <p:spPr>
          <a:xfrm>
            <a:off x="3572907" y="4067100"/>
            <a:ext cx="1826426" cy="307"/>
          </a:xfrm>
          <a:prstGeom prst="straightConnector1">
            <a:avLst/>
          </a:prstGeom>
          <a:ln w="12700">
            <a:solidFill>
              <a:srgbClr val="283565"/>
            </a:solidFill>
            <a:tailEnd type="triangle"/>
          </a:ln>
        </p:spPr>
        <p:style>
          <a:lnRef idx="1">
            <a:schemeClr val="accent1"/>
          </a:lnRef>
          <a:fillRef idx="0">
            <a:schemeClr val="accent1"/>
          </a:fillRef>
          <a:effectRef idx="0">
            <a:schemeClr val="accent1"/>
          </a:effectRef>
          <a:fontRef idx="minor">
            <a:schemeClr val="tx1"/>
          </a:fontRef>
        </p:style>
      </p:cxnSp>
      <p:sp>
        <p:nvSpPr>
          <p:cNvPr id="7" name="菱形 6"/>
          <p:cNvSpPr/>
          <p:nvPr/>
        </p:nvSpPr>
        <p:spPr>
          <a:xfrm>
            <a:off x="5399333" y="3530007"/>
            <a:ext cx="905480" cy="1074800"/>
          </a:xfrm>
          <a:prstGeom prst="diamond">
            <a:avLst/>
          </a:prstGeom>
          <a:solidFill>
            <a:srgbClr val="FD9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审核</a:t>
            </a:r>
            <a:endParaRPr lang="zh-CN" altLang="en-US" dirty="0"/>
          </a:p>
        </p:txBody>
      </p:sp>
      <p:sp>
        <p:nvSpPr>
          <p:cNvPr id="14" name="流程图: 接点 13"/>
          <p:cNvSpPr/>
          <p:nvPr/>
        </p:nvSpPr>
        <p:spPr>
          <a:xfrm>
            <a:off x="2484483" y="2804160"/>
            <a:ext cx="435426" cy="41801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470150" y="2876550"/>
            <a:ext cx="492443" cy="276999"/>
          </a:xfrm>
          <a:prstGeom prst="rect">
            <a:avLst/>
          </a:prstGeom>
          <a:noFill/>
        </p:spPr>
        <p:txBody>
          <a:bodyPr wrap="none" rtlCol="0">
            <a:spAutoFit/>
          </a:bodyPr>
          <a:lstStyle/>
          <a:p>
            <a:r>
              <a:rPr lang="zh-CN" altLang="en-US" sz="1200" dirty="0"/>
              <a:t>开始</a:t>
            </a:r>
            <a:endParaRPr lang="zh-CN" altLang="en-US" sz="1200" dirty="0"/>
          </a:p>
        </p:txBody>
      </p:sp>
      <p:cxnSp>
        <p:nvCxnSpPr>
          <p:cNvPr id="21" name="直接箭头连接符 20"/>
          <p:cNvCxnSpPr>
            <a:stCxn id="14" idx="4"/>
            <a:endCxn id="24" idx="0"/>
          </p:cNvCxnSpPr>
          <p:nvPr/>
        </p:nvCxnSpPr>
        <p:spPr>
          <a:xfrm>
            <a:off x="2702196" y="3222171"/>
            <a:ext cx="2806" cy="6050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圆角矩形 71"/>
          <p:cNvSpPr/>
          <p:nvPr/>
        </p:nvSpPr>
        <p:spPr>
          <a:xfrm>
            <a:off x="1818046" y="4620940"/>
            <a:ext cx="1735811" cy="479819"/>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algn="ctr" defTabSz="650875" eaLnBrk="0" fontAlgn="base" hangingPunct="0">
              <a:spcBef>
                <a:spcPct val="0"/>
              </a:spcBef>
              <a:spcAft>
                <a:spcPct val="0"/>
              </a:spcAft>
            </a:pPr>
            <a:r>
              <a:rPr lang="zh-CN" altLang="en-US" sz="2000" dirty="0">
                <a:solidFill>
                  <a:schemeClr val="bg1"/>
                </a:solidFill>
                <a:latin typeface="Arial" panose="020B0604020202020204" pitchFamily="34" charset="0"/>
                <a:ea typeface="宋体" panose="02010600030101010101" pitchFamily="2" charset="-122"/>
              </a:rPr>
              <a:t>重新申请</a:t>
            </a:r>
            <a:endParaRPr lang="zh-CN" altLang="zh-CN" sz="2000" dirty="0">
              <a:solidFill>
                <a:schemeClr val="bg1"/>
              </a:solidFill>
              <a:latin typeface="Arial" panose="020B0604020202020204" pitchFamily="34" charset="0"/>
              <a:ea typeface="宋体" panose="02010600030101010101" pitchFamily="2" charset="-122"/>
            </a:endParaRPr>
          </a:p>
        </p:txBody>
      </p:sp>
      <p:cxnSp>
        <p:nvCxnSpPr>
          <p:cNvPr id="27" name="连接符: 肘形 26"/>
          <p:cNvCxnSpPr>
            <a:stCxn id="7" idx="2"/>
            <a:endCxn id="47" idx="3"/>
          </p:cNvCxnSpPr>
          <p:nvPr/>
        </p:nvCxnSpPr>
        <p:spPr>
          <a:xfrm rot="5400000">
            <a:off x="4574944" y="3583720"/>
            <a:ext cx="256043" cy="229821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7" idx="3"/>
            <a:endCxn id="37" idx="1"/>
          </p:cNvCxnSpPr>
          <p:nvPr/>
        </p:nvCxnSpPr>
        <p:spPr>
          <a:xfrm>
            <a:off x="6304813" y="4067407"/>
            <a:ext cx="1876567" cy="261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569642" y="3771835"/>
            <a:ext cx="902811"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审核通过</a:t>
            </a:r>
            <a:endParaRPr lang="zh-CN" altLang="en-US" sz="1400" dirty="0">
              <a:latin typeface="微软雅黑" panose="020B0503020204020204" pitchFamily="34" charset="-122"/>
              <a:ea typeface="微软雅黑" panose="020B0503020204020204" pitchFamily="34" charset="-122"/>
            </a:endParaRPr>
          </a:p>
        </p:txBody>
      </p:sp>
      <p:sp>
        <p:nvSpPr>
          <p:cNvPr id="48" name="文本框 47"/>
          <p:cNvSpPr txBox="1"/>
          <p:nvPr/>
        </p:nvSpPr>
        <p:spPr>
          <a:xfrm>
            <a:off x="4310164" y="4588217"/>
            <a:ext cx="1082348"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审核不通过</a:t>
            </a:r>
            <a:endParaRPr lang="zh-CN" altLang="en-US" sz="1400" dirty="0">
              <a:latin typeface="微软雅黑" panose="020B0503020204020204" pitchFamily="34" charset="-122"/>
              <a:ea typeface="微软雅黑" panose="020B0503020204020204" pitchFamily="34" charset="-122"/>
            </a:endParaRPr>
          </a:p>
        </p:txBody>
      </p:sp>
      <p:sp>
        <p:nvSpPr>
          <p:cNvPr id="49" name="流程图: 接点 48"/>
          <p:cNvSpPr/>
          <p:nvPr/>
        </p:nvSpPr>
        <p:spPr>
          <a:xfrm>
            <a:off x="2532752" y="5466538"/>
            <a:ext cx="435426" cy="41801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2518419" y="5538928"/>
            <a:ext cx="492443" cy="276999"/>
          </a:xfrm>
          <a:prstGeom prst="rect">
            <a:avLst/>
          </a:prstGeom>
          <a:noFill/>
        </p:spPr>
        <p:txBody>
          <a:bodyPr wrap="none" rtlCol="0">
            <a:spAutoFit/>
          </a:bodyPr>
          <a:lstStyle/>
          <a:p>
            <a:r>
              <a:rPr lang="zh-CN" altLang="en-US" sz="1200" dirty="0"/>
              <a:t>结束</a:t>
            </a:r>
            <a:endParaRPr lang="zh-CN" altLang="en-US" sz="1200" dirty="0"/>
          </a:p>
        </p:txBody>
      </p:sp>
      <p:cxnSp>
        <p:nvCxnSpPr>
          <p:cNvPr id="32" name="连接符: 肘形 31"/>
          <p:cNvCxnSpPr>
            <a:stCxn id="37" idx="2"/>
            <a:endCxn id="50" idx="3"/>
          </p:cNvCxnSpPr>
          <p:nvPr/>
        </p:nvCxnSpPr>
        <p:spPr>
          <a:xfrm rot="5400000">
            <a:off x="5251917" y="2008132"/>
            <a:ext cx="1428242" cy="591035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4872858" y="5385039"/>
            <a:ext cx="1980029"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成功加入项目流程结束</a:t>
            </a:r>
            <a:endParaRPr lang="zh-CN" altLang="en-US" sz="1400" dirty="0">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加入项目（一）</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46" name="文本框 45"/>
          <p:cNvSpPr txBox="1"/>
          <p:nvPr/>
        </p:nvSpPr>
        <p:spPr>
          <a:xfrm>
            <a:off x="862508" y="5222964"/>
            <a:ext cx="11433810" cy="369332"/>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志愿者登录中国志愿服务网后，我的项目列表，可选择进入更多项目列表页，参加自己意愿的项目</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67" y="1179887"/>
            <a:ext cx="10422865" cy="362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71475" y="886432"/>
            <a:ext cx="9619192" cy="5487543"/>
            <a:chOff x="1879600" y="883230"/>
            <a:chExt cx="8792682" cy="5729692"/>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79600" y="883230"/>
              <a:ext cx="8792682" cy="5729692"/>
            </a:xfrm>
            <a:prstGeom prst="rect">
              <a:avLst/>
            </a:prstGeom>
          </p:spPr>
        </p:pic>
        <p:sp>
          <p:nvSpPr>
            <p:cNvPr id="4" name="矩形 3"/>
            <p:cNvSpPr/>
            <p:nvPr/>
          </p:nvSpPr>
          <p:spPr>
            <a:xfrm>
              <a:off x="6375400" y="4546600"/>
              <a:ext cx="1693333" cy="2036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加入项目（二）</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4" name="文本框 13"/>
          <p:cNvSpPr txBox="1"/>
          <p:nvPr/>
        </p:nvSpPr>
        <p:spPr>
          <a:xfrm>
            <a:off x="276336" y="6428256"/>
            <a:ext cx="11478895" cy="369332"/>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本站点内志愿项目列表，志愿者可筛选、查看不同条件的志愿服务项目，以供志愿者选择</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加入项目（三）</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7" name="文本框 16"/>
          <p:cNvSpPr txBox="1"/>
          <p:nvPr/>
        </p:nvSpPr>
        <p:spPr>
          <a:xfrm>
            <a:off x="9626539" y="1833354"/>
            <a:ext cx="2565461" cy="2031325"/>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志愿服务项目详情页面，志愿者可联系项目负责人、查看项目地址，报名成功后，项目负责人可针对报名志愿者是否符合岗位进行比对、筛选</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00" y="949886"/>
            <a:ext cx="8769911" cy="520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09765" cy="501650"/>
          </a:xfrm>
          <a:prstGeom prst="rect">
            <a:avLst/>
          </a:prstGeom>
          <a:noFill/>
        </p:spPr>
        <p:txBody>
          <a:bodyPr wrap="none" rtlCol="0">
            <a:spAutoFit/>
          </a:bodyPr>
          <a:lstStyle/>
          <a:p>
            <a:pPr algn="l"/>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业务流程：志愿者管理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加入队伍流程图</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4" name="圆角矩形 71"/>
          <p:cNvSpPr/>
          <p:nvPr/>
        </p:nvSpPr>
        <p:spPr>
          <a:xfrm>
            <a:off x="1837096" y="3827190"/>
            <a:ext cx="1735811" cy="479819"/>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r>
              <a:rPr lang="zh-CN" altLang="en-US" sz="2000" dirty="0">
                <a:solidFill>
                  <a:schemeClr val="bg1"/>
                </a:solidFill>
                <a:latin typeface="Arial" panose="020B0604020202020204" pitchFamily="34" charset="0"/>
                <a:ea typeface="宋体" panose="02010600030101010101" pitchFamily="2" charset="-122"/>
              </a:rPr>
              <a:t>申请加入队伍</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36" name="圆角矩形 23"/>
          <p:cNvSpPr/>
          <p:nvPr/>
        </p:nvSpPr>
        <p:spPr>
          <a:xfrm>
            <a:off x="8180927" y="3827190"/>
            <a:ext cx="1480118" cy="479819"/>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sz="1280">
              <a:latin typeface="Arial" panose="020B0604020202020204" pitchFamily="34" charset="0"/>
              <a:ea typeface="宋体" panose="02010600030101010101" pitchFamily="2" charset="-122"/>
            </a:endParaRPr>
          </a:p>
        </p:txBody>
      </p:sp>
      <p:sp>
        <p:nvSpPr>
          <p:cNvPr id="37" name="文本框 36"/>
          <p:cNvSpPr txBox="1"/>
          <p:nvPr/>
        </p:nvSpPr>
        <p:spPr>
          <a:xfrm>
            <a:off x="8181380" y="3937882"/>
            <a:ext cx="1479666" cy="311150"/>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加入队伍</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a:xfrm>
            <a:off x="321143" y="843019"/>
            <a:ext cx="10895497" cy="534035"/>
          </a:xfrm>
          <a:prstGeom prst="rect">
            <a:avLst/>
          </a:prstGeom>
        </p:spPr>
        <p:txBody>
          <a:bodyPr wrap="square">
            <a:spAutoFit/>
          </a:bodyPr>
          <a:lstStyle/>
          <a:p>
            <a:pPr marL="162560" indent="-162560">
              <a:lnSpc>
                <a:spcPct val="160000"/>
              </a:lnSpc>
              <a:buSzPct val="160000"/>
              <a:buBlip>
                <a:blip r:embed="rId2"/>
              </a:buBlip>
            </a:pPr>
            <a:r>
              <a:rPr lang="zh-CN" altLang="en-US" b="1" dirty="0">
                <a:solidFill>
                  <a:srgbClr val="4C6B98"/>
                </a:solidFill>
                <a:latin typeface="微软雅黑" panose="020B0503020204020204" pitchFamily="34" charset="-122"/>
                <a:ea typeface="微软雅黑" panose="020B0503020204020204" pitchFamily="34" charset="-122"/>
              </a:rPr>
              <a:t>志愿者可自行申请加入队伍，待队伍负责人审批通过后即可加入队伍，成为队伍成员</a:t>
            </a:r>
            <a:endParaRPr lang="zh-CN" altLang="en-US" b="1" dirty="0">
              <a:solidFill>
                <a:srgbClr val="4C6B98"/>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3995697" y="2543415"/>
            <a:ext cx="0" cy="3818965"/>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721173" y="2480662"/>
            <a:ext cx="0" cy="3818965"/>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374161" y="2543415"/>
            <a:ext cx="0" cy="3818965"/>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0155730" y="2536016"/>
            <a:ext cx="0" cy="3818965"/>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2285181" y="2057385"/>
            <a:ext cx="912444" cy="369332"/>
          </a:xfrm>
          <a:prstGeom prst="rect">
            <a:avLst/>
          </a:prstGeom>
          <a:noFill/>
        </p:spPr>
        <p:txBody>
          <a:bodyPr wrap="square" rtlCol="0">
            <a:spAutoFit/>
          </a:bodyPr>
          <a:lstStyle/>
          <a:p>
            <a:r>
              <a:rPr lang="zh-CN" altLang="en-US" dirty="0">
                <a:ln>
                  <a:solidFill>
                    <a:schemeClr val="accent1">
                      <a:lumMod val="60000"/>
                      <a:lumOff val="40000"/>
                    </a:schemeClr>
                  </a:solidFill>
                </a:ln>
              </a:rPr>
              <a:t>志愿者</a:t>
            </a:r>
            <a:endParaRPr lang="zh-CN" altLang="en-US" dirty="0">
              <a:ln>
                <a:solidFill>
                  <a:schemeClr val="accent1">
                    <a:lumMod val="60000"/>
                    <a:lumOff val="40000"/>
                  </a:schemeClr>
                </a:solidFill>
              </a:ln>
            </a:endParaRPr>
          </a:p>
        </p:txBody>
      </p:sp>
      <p:sp>
        <p:nvSpPr>
          <p:cNvPr id="44" name="文本框 43"/>
          <p:cNvSpPr txBox="1"/>
          <p:nvPr/>
        </p:nvSpPr>
        <p:spPr>
          <a:xfrm>
            <a:off x="5181089" y="2057591"/>
            <a:ext cx="1570141" cy="368300"/>
          </a:xfrm>
          <a:prstGeom prst="rect">
            <a:avLst/>
          </a:prstGeom>
          <a:noFill/>
        </p:spPr>
        <p:txBody>
          <a:bodyPr wrap="square" rtlCol="0">
            <a:spAutoFit/>
          </a:bodyPr>
          <a:lstStyle/>
          <a:p>
            <a:r>
              <a:rPr lang="zh-CN" altLang="en-US" dirty="0">
                <a:ln>
                  <a:solidFill>
                    <a:schemeClr val="accent1">
                      <a:lumMod val="60000"/>
                      <a:lumOff val="40000"/>
                    </a:schemeClr>
                  </a:solidFill>
                </a:ln>
              </a:rPr>
              <a:t>志愿服务队伍</a:t>
            </a:r>
            <a:endParaRPr lang="zh-CN" altLang="en-US" dirty="0">
              <a:ln>
                <a:solidFill>
                  <a:schemeClr val="accent1">
                    <a:lumMod val="60000"/>
                    <a:lumOff val="40000"/>
                  </a:schemeClr>
                </a:solidFill>
              </a:ln>
            </a:endParaRPr>
          </a:p>
        </p:txBody>
      </p:sp>
      <p:sp>
        <p:nvSpPr>
          <p:cNvPr id="45" name="文本框 44"/>
          <p:cNvSpPr txBox="1"/>
          <p:nvPr/>
        </p:nvSpPr>
        <p:spPr>
          <a:xfrm>
            <a:off x="8441503" y="2059859"/>
            <a:ext cx="912444" cy="369332"/>
          </a:xfrm>
          <a:prstGeom prst="rect">
            <a:avLst/>
          </a:prstGeom>
          <a:noFill/>
        </p:spPr>
        <p:txBody>
          <a:bodyPr wrap="square" rtlCol="0">
            <a:spAutoFit/>
          </a:bodyPr>
          <a:lstStyle/>
          <a:p>
            <a:r>
              <a:rPr lang="zh-CN" altLang="en-US" dirty="0">
                <a:ln>
                  <a:solidFill>
                    <a:schemeClr val="accent1">
                      <a:lumMod val="60000"/>
                      <a:lumOff val="40000"/>
                    </a:schemeClr>
                  </a:solidFill>
                </a:ln>
              </a:rPr>
              <a:t>志愿者</a:t>
            </a:r>
            <a:endParaRPr lang="zh-CN" altLang="en-US" dirty="0">
              <a:ln>
                <a:solidFill>
                  <a:schemeClr val="accent1">
                    <a:lumMod val="60000"/>
                    <a:lumOff val="40000"/>
                  </a:schemeClr>
                </a:solidFill>
              </a:ln>
            </a:endParaRPr>
          </a:p>
        </p:txBody>
      </p:sp>
      <p:cxnSp>
        <p:nvCxnSpPr>
          <p:cNvPr id="46" name="直接箭头连接符 45"/>
          <p:cNvCxnSpPr>
            <a:stCxn id="24" idx="3"/>
            <a:endCxn id="7" idx="1"/>
          </p:cNvCxnSpPr>
          <p:nvPr/>
        </p:nvCxnSpPr>
        <p:spPr>
          <a:xfrm>
            <a:off x="3572907" y="4067100"/>
            <a:ext cx="1826426" cy="307"/>
          </a:xfrm>
          <a:prstGeom prst="straightConnector1">
            <a:avLst/>
          </a:prstGeom>
          <a:ln w="12700">
            <a:solidFill>
              <a:srgbClr val="283565"/>
            </a:solidFill>
            <a:tailEnd type="triangle"/>
          </a:ln>
        </p:spPr>
        <p:style>
          <a:lnRef idx="1">
            <a:schemeClr val="accent1"/>
          </a:lnRef>
          <a:fillRef idx="0">
            <a:schemeClr val="accent1"/>
          </a:fillRef>
          <a:effectRef idx="0">
            <a:schemeClr val="accent1"/>
          </a:effectRef>
          <a:fontRef idx="minor">
            <a:schemeClr val="tx1"/>
          </a:fontRef>
        </p:style>
      </p:cxnSp>
      <p:sp>
        <p:nvSpPr>
          <p:cNvPr id="7" name="菱形 6"/>
          <p:cNvSpPr/>
          <p:nvPr/>
        </p:nvSpPr>
        <p:spPr>
          <a:xfrm>
            <a:off x="5399333" y="3530007"/>
            <a:ext cx="905480" cy="1074800"/>
          </a:xfrm>
          <a:prstGeom prst="diamond">
            <a:avLst/>
          </a:prstGeom>
          <a:solidFill>
            <a:srgbClr val="FD9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审核</a:t>
            </a:r>
            <a:endParaRPr lang="zh-CN" altLang="en-US" dirty="0"/>
          </a:p>
        </p:txBody>
      </p:sp>
      <p:sp>
        <p:nvSpPr>
          <p:cNvPr id="14" name="流程图: 接点 13"/>
          <p:cNvSpPr/>
          <p:nvPr/>
        </p:nvSpPr>
        <p:spPr>
          <a:xfrm>
            <a:off x="2484483" y="2804160"/>
            <a:ext cx="435426" cy="41801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470150" y="2876550"/>
            <a:ext cx="492443" cy="276999"/>
          </a:xfrm>
          <a:prstGeom prst="rect">
            <a:avLst/>
          </a:prstGeom>
          <a:noFill/>
        </p:spPr>
        <p:txBody>
          <a:bodyPr wrap="none" rtlCol="0">
            <a:spAutoFit/>
          </a:bodyPr>
          <a:lstStyle/>
          <a:p>
            <a:r>
              <a:rPr lang="zh-CN" altLang="en-US" sz="1200" dirty="0"/>
              <a:t>开始</a:t>
            </a:r>
            <a:endParaRPr lang="zh-CN" altLang="en-US" sz="1200" dirty="0"/>
          </a:p>
        </p:txBody>
      </p:sp>
      <p:cxnSp>
        <p:nvCxnSpPr>
          <p:cNvPr id="21" name="直接箭头连接符 20"/>
          <p:cNvCxnSpPr>
            <a:stCxn id="14" idx="4"/>
            <a:endCxn id="24" idx="0"/>
          </p:cNvCxnSpPr>
          <p:nvPr/>
        </p:nvCxnSpPr>
        <p:spPr>
          <a:xfrm>
            <a:off x="2702196" y="3222171"/>
            <a:ext cx="2806" cy="6050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圆角矩形 71"/>
          <p:cNvSpPr/>
          <p:nvPr/>
        </p:nvSpPr>
        <p:spPr>
          <a:xfrm>
            <a:off x="1818046" y="4620940"/>
            <a:ext cx="1735811" cy="479819"/>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algn="ctr" defTabSz="650875" eaLnBrk="0" fontAlgn="base" hangingPunct="0">
              <a:spcBef>
                <a:spcPct val="0"/>
              </a:spcBef>
              <a:spcAft>
                <a:spcPct val="0"/>
              </a:spcAft>
            </a:pPr>
            <a:r>
              <a:rPr lang="zh-CN" altLang="en-US" sz="2000" dirty="0">
                <a:solidFill>
                  <a:schemeClr val="bg1"/>
                </a:solidFill>
                <a:latin typeface="Arial" panose="020B0604020202020204" pitchFamily="34" charset="0"/>
                <a:ea typeface="宋体" panose="02010600030101010101" pitchFamily="2" charset="-122"/>
              </a:rPr>
              <a:t>重新申请</a:t>
            </a:r>
            <a:endParaRPr lang="zh-CN" altLang="zh-CN" sz="2000" dirty="0">
              <a:solidFill>
                <a:schemeClr val="bg1"/>
              </a:solidFill>
              <a:latin typeface="Arial" panose="020B0604020202020204" pitchFamily="34" charset="0"/>
              <a:ea typeface="宋体" panose="02010600030101010101" pitchFamily="2" charset="-122"/>
            </a:endParaRPr>
          </a:p>
        </p:txBody>
      </p:sp>
      <p:cxnSp>
        <p:nvCxnSpPr>
          <p:cNvPr id="27" name="连接符: 肘形 26"/>
          <p:cNvCxnSpPr>
            <a:stCxn id="7" idx="2"/>
            <a:endCxn id="47" idx="3"/>
          </p:cNvCxnSpPr>
          <p:nvPr/>
        </p:nvCxnSpPr>
        <p:spPr>
          <a:xfrm rot="5400000">
            <a:off x="4574944" y="3583720"/>
            <a:ext cx="256043" cy="229821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7" idx="3"/>
            <a:endCxn id="37" idx="1"/>
          </p:cNvCxnSpPr>
          <p:nvPr/>
        </p:nvCxnSpPr>
        <p:spPr>
          <a:xfrm>
            <a:off x="6304813" y="4068042"/>
            <a:ext cx="1876425" cy="254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569642" y="3771835"/>
            <a:ext cx="902811"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审核通过</a:t>
            </a:r>
            <a:endParaRPr lang="zh-CN" altLang="en-US" sz="1400" dirty="0">
              <a:latin typeface="微软雅黑" panose="020B0503020204020204" pitchFamily="34" charset="-122"/>
              <a:ea typeface="微软雅黑" panose="020B0503020204020204" pitchFamily="34" charset="-122"/>
            </a:endParaRPr>
          </a:p>
        </p:txBody>
      </p:sp>
      <p:sp>
        <p:nvSpPr>
          <p:cNvPr id="48" name="文本框 47"/>
          <p:cNvSpPr txBox="1"/>
          <p:nvPr/>
        </p:nvSpPr>
        <p:spPr>
          <a:xfrm>
            <a:off x="4310164" y="4588217"/>
            <a:ext cx="1082348"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审核不通过</a:t>
            </a:r>
            <a:endParaRPr lang="zh-CN" altLang="en-US" sz="1400" dirty="0">
              <a:latin typeface="微软雅黑" panose="020B0503020204020204" pitchFamily="34" charset="-122"/>
              <a:ea typeface="微软雅黑" panose="020B0503020204020204" pitchFamily="34" charset="-122"/>
            </a:endParaRPr>
          </a:p>
        </p:txBody>
      </p:sp>
      <p:sp>
        <p:nvSpPr>
          <p:cNvPr id="49" name="流程图: 接点 48"/>
          <p:cNvSpPr/>
          <p:nvPr/>
        </p:nvSpPr>
        <p:spPr>
          <a:xfrm>
            <a:off x="2532752" y="5466538"/>
            <a:ext cx="435426" cy="41801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2518419" y="5538928"/>
            <a:ext cx="492443" cy="276999"/>
          </a:xfrm>
          <a:prstGeom prst="rect">
            <a:avLst/>
          </a:prstGeom>
          <a:noFill/>
        </p:spPr>
        <p:txBody>
          <a:bodyPr wrap="none" rtlCol="0">
            <a:spAutoFit/>
          </a:bodyPr>
          <a:lstStyle/>
          <a:p>
            <a:r>
              <a:rPr lang="zh-CN" altLang="en-US" sz="1200" dirty="0"/>
              <a:t>结束</a:t>
            </a:r>
            <a:endParaRPr lang="zh-CN" altLang="en-US" sz="1200" dirty="0"/>
          </a:p>
        </p:txBody>
      </p:sp>
      <p:cxnSp>
        <p:nvCxnSpPr>
          <p:cNvPr id="32" name="连接符: 肘形 31"/>
          <p:cNvCxnSpPr>
            <a:stCxn id="37" idx="2"/>
            <a:endCxn id="50" idx="3"/>
          </p:cNvCxnSpPr>
          <p:nvPr/>
        </p:nvCxnSpPr>
        <p:spPr>
          <a:xfrm rot="5400000">
            <a:off x="5251768" y="2008188"/>
            <a:ext cx="1428750" cy="5909945"/>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4872858" y="5385039"/>
            <a:ext cx="1980029"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成功加入项目流程结束</a:t>
            </a:r>
            <a:endParaRPr lang="zh-CN" altLang="en-US" sz="1400" dirty="0">
              <a:latin typeface="微软雅黑" panose="020B0503020204020204" pitchFamily="34" charset="-122"/>
              <a:ea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加入队伍（一）</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9" name="文本框 8"/>
          <p:cNvSpPr txBox="1"/>
          <p:nvPr/>
        </p:nvSpPr>
        <p:spPr>
          <a:xfrm>
            <a:off x="818244" y="5622032"/>
            <a:ext cx="11433810" cy="368300"/>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志愿者登录中国志愿服务网后，我的队伍列表，可选择进入更多队伍列表页，参加自己意愿的队伍</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244" y="1188306"/>
            <a:ext cx="10555511" cy="402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168227" y="876904"/>
            <a:ext cx="9811830" cy="5476197"/>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09765" cy="911860"/>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加入队伍（二）</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5" name="文本框 14"/>
          <p:cNvSpPr txBox="1"/>
          <p:nvPr/>
        </p:nvSpPr>
        <p:spPr>
          <a:xfrm>
            <a:off x="1168227" y="6489700"/>
            <a:ext cx="11478895" cy="368300"/>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本站点内志愿队伍列表，志愿者可筛选、查看不同条件的志愿服务队伍，以供志愿者查看、选择</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09765" cy="911860"/>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业务界面：志愿者管理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加入队伍（三）</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4" name="文本框 13"/>
          <p:cNvSpPr txBox="1"/>
          <p:nvPr/>
        </p:nvSpPr>
        <p:spPr>
          <a:xfrm>
            <a:off x="1388223" y="6186105"/>
            <a:ext cx="9415556" cy="645160"/>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志愿服务队伍详情页面，志愿者可联系队伍负责人、查看队伍地址、队伍简介、相关项目、队伍留言信息，报名成功后，队伍负责人可针对报名志愿者是否符合加入本队伍进行筛选</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222" y="991427"/>
            <a:ext cx="9415556" cy="507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
        <p:nvSpPr>
          <p:cNvPr id="29" name="TextBox 46"/>
          <p:cNvSpPr txBox="1"/>
          <p:nvPr/>
        </p:nvSpPr>
        <p:spPr>
          <a:xfrm>
            <a:off x="3294430" y="1514901"/>
            <a:ext cx="4193298" cy="892552"/>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1.</a:t>
            </a:r>
            <a:r>
              <a:rPr lang="zh-CN" altLang="en-US" sz="2600" b="1" dirty="0">
                <a:solidFill>
                  <a:srgbClr val="203864"/>
                </a:solidFill>
                <a:latin typeface="微软雅黑" panose="020B0503020204020204" pitchFamily="34" charset="-122"/>
                <a:ea typeface="微软雅黑" panose="020B0503020204020204" pitchFamily="34" charset="-122"/>
                <a:sym typeface="+mn-ea"/>
              </a:rPr>
              <a:t> 系统登录入口</a:t>
            </a:r>
            <a:endParaRPr lang="en-US" altLang="zh-CN" sz="2600" b="1" dirty="0">
              <a:solidFill>
                <a:srgbClr val="203864"/>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36" name="椭圆 35"/>
          <p:cNvSpPr/>
          <p:nvPr/>
        </p:nvSpPr>
        <p:spPr>
          <a:xfrm>
            <a:off x="2281087" y="1358449"/>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3194242" y="2261925"/>
            <a:ext cx="922146" cy="922146"/>
            <a:chOff x="304800" y="673100"/>
            <a:chExt cx="4000500" cy="4000500"/>
          </a:xfrm>
          <a:effectLst>
            <a:outerShdw blurRad="444500" dist="254000" dir="8100000" algn="tr" rotWithShape="0">
              <a:prstClr val="black">
                <a:alpha val="50000"/>
              </a:prstClr>
            </a:outerShdw>
          </a:effectLst>
        </p:grpSpPr>
        <p:sp>
          <p:nvSpPr>
            <p:cNvPr id="39"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4073401" y="3151532"/>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4997986" y="4055009"/>
            <a:ext cx="922146" cy="922146"/>
            <a:chOff x="304800" y="673100"/>
            <a:chExt cx="4000500" cy="4000500"/>
          </a:xfrm>
          <a:effectLst>
            <a:outerShdw blurRad="444500" dist="254000" dir="8100000" algn="tr" rotWithShape="0">
              <a:prstClr val="black">
                <a:alpha val="50000"/>
              </a:prstClr>
            </a:outerShdw>
          </a:effectLst>
        </p:grpSpPr>
        <p:sp>
          <p:nvSpPr>
            <p:cNvPr id="43"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椭圆 47"/>
          <p:cNvSpPr/>
          <p:nvPr/>
        </p:nvSpPr>
        <p:spPr>
          <a:xfrm>
            <a:off x="5920132" y="4983223"/>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TextBox 93"/>
          <p:cNvSpPr txBox="1"/>
          <p:nvPr/>
        </p:nvSpPr>
        <p:spPr>
          <a:xfrm>
            <a:off x="1211943" y="275107"/>
            <a:ext cx="4112023"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系统建设内容工作概述</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55" name="TextBox 46"/>
          <p:cNvSpPr txBox="1"/>
          <p:nvPr/>
        </p:nvSpPr>
        <p:spPr>
          <a:xfrm>
            <a:off x="4193716" y="2405981"/>
            <a:ext cx="3800504" cy="892552"/>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2.</a:t>
            </a:r>
            <a:r>
              <a:rPr lang="zh-CN" altLang="en-US" sz="2600" b="1" dirty="0">
                <a:solidFill>
                  <a:srgbClr val="203864"/>
                </a:solidFill>
                <a:latin typeface="微软雅黑" panose="020B0503020204020204" pitchFamily="34" charset="-122"/>
                <a:ea typeface="微软雅黑" panose="020B0503020204020204" pitchFamily="34" charset="-122"/>
                <a:sym typeface="+mn-ea"/>
              </a:rPr>
              <a:t>志愿者管理业务</a:t>
            </a:r>
            <a:endParaRPr lang="en-US" altLang="zh-CN" sz="2600" b="1" dirty="0">
              <a:solidFill>
                <a:srgbClr val="203864"/>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56" name="TextBox 46"/>
          <p:cNvSpPr txBox="1"/>
          <p:nvPr/>
        </p:nvSpPr>
        <p:spPr>
          <a:xfrm>
            <a:off x="5122516" y="3328512"/>
            <a:ext cx="3922872" cy="492443"/>
          </a:xfrm>
          <a:prstGeom prst="rect">
            <a:avLst/>
          </a:prstGeom>
          <a:noFill/>
        </p:spPr>
        <p:txBody>
          <a:bodyPr wrap="square" rtlCol="0">
            <a:spAutoFit/>
          </a:bodyPr>
          <a:lstStyle/>
          <a:p>
            <a:r>
              <a:rPr lang="en-US" altLang="zh-CN" sz="2600" b="1" dirty="0">
                <a:solidFill>
                  <a:schemeClr val="accent2">
                    <a:lumMod val="75000"/>
                  </a:schemeClr>
                </a:solidFill>
                <a:latin typeface="微软雅黑" panose="020B0503020204020204" pitchFamily="34" charset="-122"/>
                <a:ea typeface="微软雅黑" panose="020B0503020204020204" pitchFamily="34" charset="-122"/>
                <a:sym typeface="+mn-ea"/>
              </a:rPr>
              <a:t>3.</a:t>
            </a:r>
            <a:r>
              <a:rPr lang="zh-CN" altLang="en-US" sz="2600" b="1" dirty="0">
                <a:solidFill>
                  <a:schemeClr val="accent2">
                    <a:lumMod val="75000"/>
                  </a:schemeClr>
                </a:solidFill>
                <a:latin typeface="微软雅黑" panose="020B0503020204020204" pitchFamily="34" charset="-122"/>
                <a:ea typeface="微软雅黑" panose="020B0503020204020204" pitchFamily="34" charset="-122"/>
                <a:sym typeface="+mn-ea"/>
              </a:rPr>
              <a:t> 志愿服务队伍管理业务</a:t>
            </a:r>
            <a:endParaRPr lang="zh-CN" altLang="en-US" sz="2600" b="1" dirty="0">
              <a:solidFill>
                <a:schemeClr val="accent2">
                  <a:lumMod val="75000"/>
                </a:schemeClr>
              </a:solidFill>
              <a:latin typeface="Kozuka Gothic Pro R" pitchFamily="34" charset="-128"/>
              <a:ea typeface="Kozuka Gothic Pro R" pitchFamily="34" charset="-128"/>
            </a:endParaRPr>
          </a:p>
        </p:txBody>
      </p:sp>
      <p:sp>
        <p:nvSpPr>
          <p:cNvPr id="57" name="TextBox 46"/>
          <p:cNvSpPr txBox="1"/>
          <p:nvPr/>
        </p:nvSpPr>
        <p:spPr>
          <a:xfrm>
            <a:off x="6029715" y="4269859"/>
            <a:ext cx="3922871" cy="892552"/>
          </a:xfrm>
          <a:prstGeom prst="rect">
            <a:avLst/>
          </a:prstGeom>
          <a:noFill/>
        </p:spPr>
        <p:txBody>
          <a:bodyPr wrap="square" rtlCol="0">
            <a:spAutoFit/>
          </a:bodyPr>
          <a:lstStyle/>
          <a:p>
            <a:r>
              <a:rPr lang="en-US" altLang="zh-CN" sz="2600" b="1" dirty="0">
                <a:solidFill>
                  <a:schemeClr val="accent5">
                    <a:lumMod val="50000"/>
                  </a:schemeClr>
                </a:solidFill>
                <a:latin typeface="微软雅黑" panose="020B0503020204020204" pitchFamily="34" charset="-122"/>
                <a:ea typeface="微软雅黑" panose="020B0503020204020204" pitchFamily="34" charset="-122"/>
                <a:sym typeface="+mn-ea"/>
              </a:rPr>
              <a:t>4.</a:t>
            </a:r>
            <a:r>
              <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rPr>
              <a:t>志愿服务项目管理业务</a:t>
            </a:r>
            <a:endPar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58" name="TextBox 46"/>
          <p:cNvSpPr txBox="1"/>
          <p:nvPr/>
        </p:nvSpPr>
        <p:spPr>
          <a:xfrm>
            <a:off x="6920947" y="5206126"/>
            <a:ext cx="3495884" cy="492443"/>
          </a:xfrm>
          <a:prstGeom prst="rect">
            <a:avLst/>
          </a:prstGeom>
          <a:noFill/>
        </p:spPr>
        <p:txBody>
          <a:bodyPr wrap="square" rtlCol="0">
            <a:spAutoFit/>
          </a:bodyPr>
          <a:lstStyle/>
          <a:p>
            <a:r>
              <a:rPr lang="en-US" altLang="zh-CN" sz="2600" b="1" dirty="0">
                <a:solidFill>
                  <a:schemeClr val="accent5">
                    <a:lumMod val="50000"/>
                  </a:schemeClr>
                </a:solidFill>
                <a:latin typeface="微软雅黑" panose="020B0503020204020204" pitchFamily="34" charset="-122"/>
                <a:ea typeface="微软雅黑" panose="020B0503020204020204" pitchFamily="34" charset="-122"/>
                <a:sym typeface="+mn-ea"/>
              </a:rPr>
              <a:t>5.</a:t>
            </a:r>
            <a:r>
              <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rPr>
              <a:t>管理部门管理业务</a:t>
            </a:r>
            <a:endPar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pic>
        <p:nvPicPr>
          <p:cNvPr id="1028" name="Picture 4" descr="F:\0PPT素材\背景及图片\白麻子.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6723956" y="3138696"/>
            <a:ext cx="2050561" cy="646331"/>
          </a:xfrm>
          <a:prstGeom prst="rect">
            <a:avLst/>
          </a:prstGeom>
          <a:noFill/>
        </p:spPr>
        <p:txBody>
          <a:bodyPr wrap="none" rtlCol="0">
            <a:spAutoFit/>
          </a:bodyPr>
          <a:lstStyle/>
          <a:p>
            <a:pPr marL="0" lvl="1" algn="ctr"/>
            <a:r>
              <a:rPr lang="zh-CN" altLang="en-US" sz="3600" b="1" dirty="0">
                <a:solidFill>
                  <a:schemeClr val="bg2">
                    <a:lumMod val="25000"/>
                  </a:schemeClr>
                </a:solidFill>
                <a:latin typeface="微软雅黑" panose="020B0503020204020204" pitchFamily="34" charset="-122"/>
                <a:ea typeface="微软雅黑" panose="020B0503020204020204" pitchFamily="34" charset="-122"/>
                <a:sym typeface="+mn-ea"/>
              </a:rPr>
              <a:t>建设思路</a:t>
            </a:r>
            <a:endParaRPr lang="zh-CN" altLang="en-US" sz="360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6" name="组合 5"/>
          <p:cNvGrpSpPr/>
          <p:nvPr/>
        </p:nvGrpSpPr>
        <p:grpSpPr>
          <a:xfrm>
            <a:off x="3973908" y="2586996"/>
            <a:ext cx="1734808" cy="1734808"/>
            <a:chOff x="2683251" y="1980687"/>
            <a:chExt cx="1301106" cy="1301106"/>
          </a:xfrm>
          <a:solidFill>
            <a:srgbClr val="002060"/>
          </a:solidFill>
          <a:effectLst>
            <a:outerShdw blurRad="254000" dist="254000" dir="8100000" algn="tr" rotWithShape="0">
              <a:prstClr val="black">
                <a:alpha val="50000"/>
              </a:prstClr>
            </a:outerShdw>
          </a:effectLst>
        </p:grpSpPr>
        <p:sp>
          <p:nvSpPr>
            <p:cNvPr id="88" name="椭圆 87"/>
            <p:cNvSpPr/>
            <p:nvPr/>
          </p:nvSpPr>
          <p:spPr>
            <a:xfrm>
              <a:off x="2683251" y="1980687"/>
              <a:ext cx="1301106" cy="13011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8" name="TextBox 107"/>
            <p:cNvSpPr txBox="1"/>
            <p:nvPr/>
          </p:nvSpPr>
          <p:spPr>
            <a:xfrm>
              <a:off x="3002623" y="2185262"/>
              <a:ext cx="600164" cy="900247"/>
            </a:xfrm>
            <a:prstGeom prst="rect">
              <a:avLst/>
            </a:prstGeom>
            <a:grpFill/>
          </p:spPr>
          <p:txBody>
            <a:bodyPr wrap="none" rtlCol="0">
              <a:spAutoFit/>
            </a:bodyPr>
            <a:lstStyle/>
            <a:p>
              <a:r>
                <a:rPr lang="en-US" altLang="ja-JP" sz="7200" dirty="0">
                  <a:solidFill>
                    <a:schemeClr val="bg1"/>
                  </a:solidFill>
                  <a:latin typeface="Arial Black" panose="020B0A04020102020204" pitchFamily="34" charset="0"/>
                  <a:ea typeface="造字工房劲黑（非商用）常规体" pitchFamily="50" charset="-122"/>
                  <a:cs typeface="Segoe UI" panose="020B0502040204020203" pitchFamily="34" charset="0"/>
                </a:rPr>
                <a:t>2</a:t>
              </a:r>
              <a:endParaRPr lang="zh-CN" altLang="en-US" sz="7200" dirty="0">
                <a:solidFill>
                  <a:schemeClr val="bg1"/>
                </a:solidFill>
                <a:latin typeface="Arial Black" panose="020B0A04020102020204" pitchFamily="34" charset="0"/>
                <a:ea typeface="造字工房劲黑（非商用）常规体" pitchFamily="50" charset="-122"/>
                <a:cs typeface="Segoe UI" panose="020B0502040204020203" pitchFamily="34" charset="0"/>
              </a:endParaRPr>
            </a:p>
          </p:txBody>
        </p:sp>
      </p:grpSp>
      <p:cxnSp>
        <p:nvCxnSpPr>
          <p:cNvPr id="38" name="直接连接符 37"/>
          <p:cNvCxnSpPr/>
          <p:nvPr/>
        </p:nvCxnSpPr>
        <p:spPr>
          <a:xfrm flipV="1">
            <a:off x="6096000" y="2586997"/>
            <a:ext cx="0" cy="173480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075702"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业务流程：志愿服务队伍管理业务</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7" name="上箭头 47"/>
          <p:cNvSpPr/>
          <p:nvPr/>
        </p:nvSpPr>
        <p:spPr bwMode="auto">
          <a:xfrm rot="10800000">
            <a:off x="2509685" y="3356626"/>
            <a:ext cx="401638" cy="571500"/>
          </a:xfrm>
          <a:custGeom>
            <a:avLst/>
            <a:gdLst>
              <a:gd name="T0" fmla="*/ 0 w 21600"/>
              <a:gd name="T1" fmla="*/ 7090728 h 21600"/>
              <a:gd name="T2" fmla="*/ 3734099 w 21600"/>
              <a:gd name="T3" fmla="*/ 0 h 21600"/>
              <a:gd name="T4" fmla="*/ 7468198 w 21600"/>
              <a:gd name="T5" fmla="*/ 7090728 h 21600"/>
              <a:gd name="T6" fmla="*/ 5398201 w 21600"/>
              <a:gd name="T7" fmla="*/ 7090728 h 21600"/>
              <a:gd name="T8" fmla="*/ 5398201 w 21600"/>
              <a:gd name="T9" fmla="*/ 15120938 h 21600"/>
              <a:gd name="T10" fmla="*/ 2069998 w 21600"/>
              <a:gd name="T11" fmla="*/ 15120938 h 21600"/>
              <a:gd name="T12" fmla="*/ 2069998 w 21600"/>
              <a:gd name="T13" fmla="*/ 7090728 h 21600"/>
              <a:gd name="T14" fmla="*/ 0 w 21600"/>
              <a:gd name="T15" fmla="*/ 709072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129"/>
                </a:moveTo>
                <a:lnTo>
                  <a:pt x="10800" y="0"/>
                </a:lnTo>
                <a:lnTo>
                  <a:pt x="21600" y="10129"/>
                </a:lnTo>
                <a:lnTo>
                  <a:pt x="15613" y="10129"/>
                </a:lnTo>
                <a:lnTo>
                  <a:pt x="15613" y="21600"/>
                </a:lnTo>
                <a:lnTo>
                  <a:pt x="5987" y="21600"/>
                </a:lnTo>
                <a:lnTo>
                  <a:pt x="5987" y="10129"/>
                </a:lnTo>
                <a:lnTo>
                  <a:pt x="0" y="10129"/>
                </a:lnTo>
                <a:close/>
              </a:path>
            </a:pathLst>
          </a:custGeom>
          <a:solidFill>
            <a:srgbClr val="0070C0"/>
          </a:solidFill>
          <a:ln>
            <a:noFill/>
          </a:ln>
        </p:spPr>
        <p:txBody>
          <a:bodyPr lIns="0" tIns="0" rIns="0" bIns="0" anchor="ctr"/>
          <a:lstStyle/>
          <a:p>
            <a:endParaRPr lang="zh-CN" altLang="en-US"/>
          </a:p>
        </p:txBody>
      </p:sp>
      <p:sp>
        <p:nvSpPr>
          <p:cNvPr id="18" name="提交申请"/>
          <p:cNvSpPr>
            <a:spLocks noChangeArrowheads="1"/>
          </p:cNvSpPr>
          <p:nvPr/>
        </p:nvSpPr>
        <p:spPr bwMode="auto">
          <a:xfrm>
            <a:off x="1622911" y="3500031"/>
            <a:ext cx="787394" cy="28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400" b="1" dirty="0">
                <a:solidFill>
                  <a:srgbClr val="000000"/>
                </a:solidFill>
                <a:latin typeface="黑体" panose="02010609060101010101" charset="-122"/>
                <a:ea typeface="黑体" panose="02010609060101010101" charset="-122"/>
                <a:sym typeface="黑体" panose="02010609060101010101" charset="-122"/>
              </a:rPr>
              <a:t>提交申请</a:t>
            </a:r>
            <a:endParaRPr lang="zh-CN" sz="1400" b="1" dirty="0">
              <a:solidFill>
                <a:srgbClr val="000000"/>
              </a:solidFill>
              <a:latin typeface="黑体" panose="02010609060101010101" charset="-122"/>
              <a:ea typeface="黑体" panose="02010609060101010101" charset="-122"/>
              <a:sym typeface="黑体" panose="02010609060101010101" charset="-122"/>
            </a:endParaRPr>
          </a:p>
        </p:txBody>
      </p:sp>
      <p:sp>
        <p:nvSpPr>
          <p:cNvPr id="19" name="AutoShape 9"/>
          <p:cNvSpPr>
            <a:spLocks noChangeArrowheads="1"/>
          </p:cNvSpPr>
          <p:nvPr/>
        </p:nvSpPr>
        <p:spPr bwMode="auto">
          <a:xfrm>
            <a:off x="781850" y="1515126"/>
            <a:ext cx="5388429" cy="1803400"/>
          </a:xfrm>
          <a:prstGeom prst="roundRect">
            <a:avLst>
              <a:gd name="adj" fmla="val 2616"/>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txBody>
          <a:bodyPr lIns="0" tIns="0" rIns="0" bIns="0" anchor="ctr"/>
          <a:lstStyle/>
          <a:p>
            <a:pPr algn="ctr"/>
            <a:endParaRPr lang="zh-CN" altLang="en-US"/>
          </a:p>
        </p:txBody>
      </p:sp>
      <p:sp>
        <p:nvSpPr>
          <p:cNvPr id="20" name="矩形 2"/>
          <p:cNvSpPr>
            <a:spLocks noChangeArrowheads="1"/>
          </p:cNvSpPr>
          <p:nvPr/>
        </p:nvSpPr>
        <p:spPr bwMode="auto">
          <a:xfrm>
            <a:off x="1925428" y="1673876"/>
            <a:ext cx="308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r>
              <a:rPr 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志愿</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服务队伍</a:t>
            </a:r>
            <a:r>
              <a:rPr 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注册</a:t>
            </a:r>
            <a:endParaRPr 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AutoShape 11"/>
          <p:cNvSpPr>
            <a:spLocks noChangeArrowheads="1"/>
          </p:cNvSpPr>
          <p:nvPr/>
        </p:nvSpPr>
        <p:spPr bwMode="auto">
          <a:xfrm>
            <a:off x="1029500" y="2141395"/>
            <a:ext cx="949325"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22" name="团体名称"/>
          <p:cNvSpPr>
            <a:spLocks noChangeArrowheads="1"/>
          </p:cNvSpPr>
          <p:nvPr/>
        </p:nvSpPr>
        <p:spPr bwMode="auto">
          <a:xfrm>
            <a:off x="1053313" y="2136633"/>
            <a:ext cx="896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队伍名称</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AutoShape 13"/>
          <p:cNvSpPr>
            <a:spLocks noChangeArrowheads="1"/>
          </p:cNvSpPr>
          <p:nvPr/>
        </p:nvSpPr>
        <p:spPr bwMode="auto">
          <a:xfrm>
            <a:off x="2031213" y="2141395"/>
            <a:ext cx="94773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24" name="联络团体"/>
          <p:cNvSpPr>
            <a:spLocks noChangeArrowheads="1"/>
          </p:cNvSpPr>
          <p:nvPr/>
        </p:nvSpPr>
        <p:spPr bwMode="auto">
          <a:xfrm>
            <a:off x="2056613" y="2136633"/>
            <a:ext cx="896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联络组织</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AutoShape 15"/>
          <p:cNvSpPr>
            <a:spLocks noChangeArrowheads="1"/>
          </p:cNvSpPr>
          <p:nvPr/>
        </p:nvSpPr>
        <p:spPr bwMode="auto">
          <a:xfrm>
            <a:off x="3023400" y="2141395"/>
            <a:ext cx="947738"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26" name="主管单位"/>
          <p:cNvSpPr>
            <a:spLocks noChangeArrowheads="1"/>
          </p:cNvSpPr>
          <p:nvPr/>
        </p:nvSpPr>
        <p:spPr bwMode="auto">
          <a:xfrm>
            <a:off x="3048800" y="2136633"/>
            <a:ext cx="895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主管单位</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AutoShape 17"/>
          <p:cNvSpPr>
            <a:spLocks noChangeArrowheads="1"/>
          </p:cNvSpPr>
          <p:nvPr/>
        </p:nvSpPr>
        <p:spPr bwMode="auto">
          <a:xfrm>
            <a:off x="1029500" y="2693051"/>
            <a:ext cx="949325" cy="3540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28" name="服务类别"/>
          <p:cNvSpPr>
            <a:spLocks noChangeArrowheads="1"/>
          </p:cNvSpPr>
          <p:nvPr/>
        </p:nvSpPr>
        <p:spPr bwMode="auto">
          <a:xfrm>
            <a:off x="1056488" y="2687495"/>
            <a:ext cx="895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服务类别</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AutoShape 19"/>
          <p:cNvSpPr>
            <a:spLocks noChangeArrowheads="1"/>
          </p:cNvSpPr>
          <p:nvPr/>
        </p:nvSpPr>
        <p:spPr bwMode="auto">
          <a:xfrm>
            <a:off x="2031213" y="2693051"/>
            <a:ext cx="947737" cy="3540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30" name="志愿人数"/>
          <p:cNvSpPr>
            <a:spLocks noChangeArrowheads="1"/>
          </p:cNvSpPr>
          <p:nvPr/>
        </p:nvSpPr>
        <p:spPr bwMode="auto">
          <a:xfrm>
            <a:off x="2056613" y="2687495"/>
            <a:ext cx="896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志愿</a:t>
            </a:r>
            <a:r>
              <a:rPr lang="zh-CN" altLang="en-US"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者</a:t>
            </a: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人数</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AutoShape 21"/>
          <p:cNvSpPr>
            <a:spLocks noChangeArrowheads="1"/>
          </p:cNvSpPr>
          <p:nvPr/>
        </p:nvSpPr>
        <p:spPr bwMode="auto">
          <a:xfrm>
            <a:off x="3026575" y="2693051"/>
            <a:ext cx="949325" cy="3540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32" name="联系人信息"/>
          <p:cNvSpPr>
            <a:spLocks noChangeArrowheads="1"/>
          </p:cNvSpPr>
          <p:nvPr/>
        </p:nvSpPr>
        <p:spPr bwMode="auto">
          <a:xfrm>
            <a:off x="3020225" y="2687495"/>
            <a:ext cx="895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联系人信息</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AutoShape 23"/>
          <p:cNvSpPr>
            <a:spLocks noChangeArrowheads="1"/>
          </p:cNvSpPr>
          <p:nvPr/>
        </p:nvSpPr>
        <p:spPr bwMode="auto">
          <a:xfrm>
            <a:off x="4026700" y="2142189"/>
            <a:ext cx="947738" cy="354012"/>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34" name="团队区域"/>
          <p:cNvSpPr>
            <a:spLocks noChangeArrowheads="1"/>
          </p:cNvSpPr>
          <p:nvPr/>
        </p:nvSpPr>
        <p:spPr bwMode="auto">
          <a:xfrm>
            <a:off x="4052100" y="2137426"/>
            <a:ext cx="8953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队伍区域</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AutoShape 25"/>
          <p:cNvSpPr>
            <a:spLocks noChangeArrowheads="1"/>
          </p:cNvSpPr>
          <p:nvPr/>
        </p:nvSpPr>
        <p:spPr bwMode="auto">
          <a:xfrm>
            <a:off x="4026700" y="2693051"/>
            <a:ext cx="947738" cy="3540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36" name="负责人信息"/>
          <p:cNvSpPr>
            <a:spLocks noChangeArrowheads="1"/>
          </p:cNvSpPr>
          <p:nvPr/>
        </p:nvSpPr>
        <p:spPr bwMode="auto">
          <a:xfrm>
            <a:off x="4037813" y="2687495"/>
            <a:ext cx="9731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负责人信息</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AutoShape 27"/>
          <p:cNvSpPr>
            <a:spLocks noChangeArrowheads="1"/>
          </p:cNvSpPr>
          <p:nvPr/>
        </p:nvSpPr>
        <p:spPr bwMode="auto">
          <a:xfrm>
            <a:off x="5025238" y="2142189"/>
            <a:ext cx="947737" cy="354013"/>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38" name="详细地址"/>
          <p:cNvSpPr>
            <a:spLocks noChangeArrowheads="1"/>
          </p:cNvSpPr>
          <p:nvPr/>
        </p:nvSpPr>
        <p:spPr bwMode="auto">
          <a:xfrm>
            <a:off x="5050638" y="2136633"/>
            <a:ext cx="895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详细地址</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AutoShape 29"/>
          <p:cNvSpPr>
            <a:spLocks noChangeArrowheads="1"/>
          </p:cNvSpPr>
          <p:nvPr/>
        </p:nvSpPr>
        <p:spPr bwMode="auto">
          <a:xfrm>
            <a:off x="5025238" y="2692257"/>
            <a:ext cx="947737" cy="355600"/>
          </a:xfrm>
          <a:prstGeom prst="roundRect">
            <a:avLst>
              <a:gd name="adj" fmla="val 15315"/>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0" name="AutoShape 35"/>
          <p:cNvSpPr>
            <a:spLocks noChangeArrowheads="1"/>
          </p:cNvSpPr>
          <p:nvPr/>
        </p:nvSpPr>
        <p:spPr bwMode="auto">
          <a:xfrm>
            <a:off x="6093308" y="3969401"/>
            <a:ext cx="3605212" cy="1839913"/>
          </a:xfrm>
          <a:prstGeom prst="roundRect">
            <a:avLst>
              <a:gd name="adj" fmla="val 2616"/>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txBody>
          <a:bodyPr lIns="0" tIns="0" rIns="0" bIns="0" anchor="ctr"/>
          <a:lstStyle/>
          <a:p>
            <a:pPr algn="ctr"/>
            <a:endParaRPr lang="zh-CN" altLang="en-US"/>
          </a:p>
        </p:txBody>
      </p:sp>
      <p:sp>
        <p:nvSpPr>
          <p:cNvPr id="41" name="矩形 2"/>
          <p:cNvSpPr>
            <a:spLocks noChangeArrowheads="1"/>
          </p:cNvSpPr>
          <p:nvPr/>
        </p:nvSpPr>
        <p:spPr bwMode="auto">
          <a:xfrm>
            <a:off x="6230627" y="4115451"/>
            <a:ext cx="33305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r>
              <a:rPr 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志愿服务</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队伍</a:t>
            </a:r>
            <a:endParaRPr 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AutoShape 37"/>
          <p:cNvSpPr>
            <a:spLocks noChangeArrowheads="1"/>
          </p:cNvSpPr>
          <p:nvPr/>
        </p:nvSpPr>
        <p:spPr bwMode="auto">
          <a:xfrm>
            <a:off x="6396520" y="4667108"/>
            <a:ext cx="947738" cy="354012"/>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3" name="发布项目"/>
          <p:cNvSpPr>
            <a:spLocks noChangeArrowheads="1"/>
          </p:cNvSpPr>
          <p:nvPr/>
        </p:nvSpPr>
        <p:spPr bwMode="auto">
          <a:xfrm>
            <a:off x="6421920" y="4662345"/>
            <a:ext cx="8969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发布项目</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AutoShape 39"/>
          <p:cNvSpPr>
            <a:spLocks noChangeArrowheads="1"/>
          </p:cNvSpPr>
          <p:nvPr/>
        </p:nvSpPr>
        <p:spPr bwMode="auto">
          <a:xfrm>
            <a:off x="7429983" y="4667108"/>
            <a:ext cx="947737" cy="354012"/>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5" name="招募队员"/>
          <p:cNvSpPr>
            <a:spLocks noChangeArrowheads="1"/>
          </p:cNvSpPr>
          <p:nvPr/>
        </p:nvSpPr>
        <p:spPr bwMode="auto">
          <a:xfrm>
            <a:off x="7455383" y="4662345"/>
            <a:ext cx="89693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招募队员</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AutoShape 41"/>
          <p:cNvSpPr>
            <a:spLocks noChangeArrowheads="1"/>
          </p:cNvSpPr>
          <p:nvPr/>
        </p:nvSpPr>
        <p:spPr bwMode="auto">
          <a:xfrm>
            <a:off x="8461858" y="4667108"/>
            <a:ext cx="947737" cy="354012"/>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7" name="开展服务"/>
          <p:cNvSpPr>
            <a:spLocks noChangeArrowheads="1"/>
          </p:cNvSpPr>
          <p:nvPr/>
        </p:nvSpPr>
        <p:spPr bwMode="auto">
          <a:xfrm>
            <a:off x="8487258" y="4662345"/>
            <a:ext cx="89693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开展服务</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AutoShape 43"/>
          <p:cNvSpPr>
            <a:spLocks noChangeArrowheads="1"/>
          </p:cNvSpPr>
          <p:nvPr/>
        </p:nvSpPr>
        <p:spPr bwMode="auto">
          <a:xfrm>
            <a:off x="6396520" y="5190189"/>
            <a:ext cx="947738" cy="354013"/>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49" name="服务计时"/>
          <p:cNvSpPr>
            <a:spLocks noChangeArrowheads="1"/>
          </p:cNvSpPr>
          <p:nvPr/>
        </p:nvSpPr>
        <p:spPr bwMode="auto">
          <a:xfrm>
            <a:off x="6421920" y="5185427"/>
            <a:ext cx="8969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服务计时</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AutoShape 45"/>
          <p:cNvSpPr>
            <a:spLocks noChangeArrowheads="1"/>
          </p:cNvSpPr>
          <p:nvPr/>
        </p:nvSpPr>
        <p:spPr bwMode="auto">
          <a:xfrm>
            <a:off x="7429983" y="5190189"/>
            <a:ext cx="947737" cy="354012"/>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51" name="审批项目"/>
          <p:cNvSpPr>
            <a:spLocks noChangeArrowheads="1"/>
          </p:cNvSpPr>
          <p:nvPr/>
        </p:nvSpPr>
        <p:spPr bwMode="auto">
          <a:xfrm>
            <a:off x="7504595" y="5185427"/>
            <a:ext cx="796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审批项目</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AutoShape 47"/>
          <p:cNvSpPr>
            <a:spLocks noChangeArrowheads="1"/>
          </p:cNvSpPr>
          <p:nvPr/>
        </p:nvSpPr>
        <p:spPr bwMode="auto">
          <a:xfrm>
            <a:off x="8461858" y="5190189"/>
            <a:ext cx="947737" cy="354013"/>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53" name="其他信息"/>
          <p:cNvSpPr>
            <a:spLocks noChangeArrowheads="1"/>
          </p:cNvSpPr>
          <p:nvPr/>
        </p:nvSpPr>
        <p:spPr bwMode="auto">
          <a:xfrm>
            <a:off x="8536470" y="5185427"/>
            <a:ext cx="7969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其他信息</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上箭头 47"/>
          <p:cNvSpPr/>
          <p:nvPr/>
        </p:nvSpPr>
        <p:spPr bwMode="auto">
          <a:xfrm rot="5400000">
            <a:off x="5228438" y="4545664"/>
            <a:ext cx="404812" cy="925512"/>
          </a:xfrm>
          <a:custGeom>
            <a:avLst/>
            <a:gdLst>
              <a:gd name="T0" fmla="*/ 0 w 21600"/>
              <a:gd name="T1" fmla="*/ 12392563 h 21600"/>
              <a:gd name="T2" fmla="*/ 3793351 w 21600"/>
              <a:gd name="T3" fmla="*/ 0 h 21600"/>
              <a:gd name="T4" fmla="*/ 7586702 w 21600"/>
              <a:gd name="T5" fmla="*/ 12392563 h 21600"/>
              <a:gd name="T6" fmla="*/ 5483853 w 21600"/>
              <a:gd name="T7" fmla="*/ 12392563 h 21600"/>
              <a:gd name="T8" fmla="*/ 5483853 w 21600"/>
              <a:gd name="T9" fmla="*/ 39656133 h 21600"/>
              <a:gd name="T10" fmla="*/ 2102848 w 21600"/>
              <a:gd name="T11" fmla="*/ 39656133 h 21600"/>
              <a:gd name="T12" fmla="*/ 2102848 w 21600"/>
              <a:gd name="T13" fmla="*/ 12392563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6750"/>
                </a:moveTo>
                <a:lnTo>
                  <a:pt x="10800" y="0"/>
                </a:lnTo>
                <a:lnTo>
                  <a:pt x="21600" y="6750"/>
                </a:lnTo>
                <a:lnTo>
                  <a:pt x="15613" y="6750"/>
                </a:lnTo>
                <a:lnTo>
                  <a:pt x="15613" y="21600"/>
                </a:lnTo>
                <a:lnTo>
                  <a:pt x="5987" y="21600"/>
                </a:lnTo>
                <a:lnTo>
                  <a:pt x="5987" y="6750"/>
                </a:lnTo>
                <a:lnTo>
                  <a:pt x="0" y="6750"/>
                </a:lnTo>
                <a:close/>
              </a:path>
            </a:pathLst>
          </a:custGeom>
          <a:solidFill>
            <a:srgbClr val="0070C0"/>
          </a:solidFill>
          <a:ln>
            <a:noFill/>
          </a:ln>
        </p:spPr>
        <p:txBody>
          <a:bodyPr lIns="0" tIns="0" rIns="0" bIns="0" anchor="ctr"/>
          <a:lstStyle/>
          <a:p>
            <a:endParaRPr lang="zh-CN" altLang="en-US"/>
          </a:p>
        </p:txBody>
      </p:sp>
      <p:sp>
        <p:nvSpPr>
          <p:cNvPr id="55" name="审批通过"/>
          <p:cNvSpPr>
            <a:spLocks noChangeArrowheads="1"/>
          </p:cNvSpPr>
          <p:nvPr/>
        </p:nvSpPr>
        <p:spPr bwMode="auto">
          <a:xfrm>
            <a:off x="4942691" y="4522381"/>
            <a:ext cx="787394" cy="28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400" b="1" dirty="0">
                <a:solidFill>
                  <a:srgbClr val="000000"/>
                </a:solidFill>
                <a:latin typeface="黑体" panose="02010609060101010101" charset="-122"/>
                <a:ea typeface="黑体" panose="02010609060101010101" charset="-122"/>
                <a:sym typeface="黑体" panose="02010609060101010101" charset="-122"/>
              </a:rPr>
              <a:t>审批通过</a:t>
            </a:r>
            <a:endParaRPr lang="zh-CN" sz="1400" b="1" dirty="0">
              <a:solidFill>
                <a:srgbClr val="000000"/>
              </a:solidFill>
              <a:latin typeface="黑体" panose="02010609060101010101" charset="-122"/>
              <a:ea typeface="黑体" panose="02010609060101010101" charset="-122"/>
              <a:sym typeface="黑体" panose="02010609060101010101" charset="-122"/>
            </a:endParaRPr>
          </a:p>
        </p:txBody>
      </p:sp>
      <p:sp>
        <p:nvSpPr>
          <p:cNvPr id="56" name="管理团体"/>
          <p:cNvSpPr>
            <a:spLocks noChangeArrowheads="1"/>
          </p:cNvSpPr>
          <p:nvPr/>
        </p:nvSpPr>
        <p:spPr bwMode="auto">
          <a:xfrm>
            <a:off x="10910100" y="5571776"/>
            <a:ext cx="78359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sz="1400" b="1" dirty="0">
                <a:solidFill>
                  <a:srgbClr val="000000"/>
                </a:solidFill>
                <a:latin typeface="黑体" panose="02010609060101010101" charset="-122"/>
                <a:ea typeface="黑体" panose="02010609060101010101" charset="-122"/>
                <a:sym typeface="黑体" panose="02010609060101010101" charset="-122"/>
              </a:rPr>
              <a:t>管理队伍</a:t>
            </a:r>
            <a:endParaRPr lang="zh-CN" sz="1400" b="1" dirty="0">
              <a:solidFill>
                <a:srgbClr val="000000"/>
              </a:solidFill>
              <a:latin typeface="黑体" panose="02010609060101010101" charset="-122"/>
              <a:ea typeface="黑体" panose="02010609060101010101" charset="-122"/>
              <a:sym typeface="黑体" panose="02010609060101010101" charset="-122"/>
            </a:endParaRPr>
          </a:p>
        </p:txBody>
      </p:sp>
      <p:sp>
        <p:nvSpPr>
          <p:cNvPr id="57" name="椭圆 4"/>
          <p:cNvSpPr>
            <a:spLocks noChangeArrowheads="1"/>
          </p:cNvSpPr>
          <p:nvPr/>
        </p:nvSpPr>
        <p:spPr bwMode="auto">
          <a:xfrm>
            <a:off x="10582758" y="3860507"/>
            <a:ext cx="1438275" cy="1438275"/>
          </a:xfrm>
          <a:prstGeom prst="ellipse">
            <a:avLst/>
          </a:prstGeom>
          <a:solidFill>
            <a:srgbClr val="121E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endParaRPr>
          </a:p>
        </p:txBody>
      </p:sp>
      <p:sp>
        <p:nvSpPr>
          <p:cNvPr id="58" name="机构人员"/>
          <p:cNvSpPr>
            <a:spLocks noChangeArrowheads="1"/>
          </p:cNvSpPr>
          <p:nvPr/>
        </p:nvSpPr>
        <p:spPr bwMode="auto">
          <a:xfrm>
            <a:off x="10811041" y="4712836"/>
            <a:ext cx="1089660" cy="31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89" tIns="34289" rIns="34289" bIns="34289" anchor="ctr">
            <a:spAutoFit/>
          </a:bodyPr>
          <a:lstStyle/>
          <a:p>
            <a:pPr algn="ctr"/>
            <a:r>
              <a:rPr lang="zh-CN" altLang="en-US" sz="1600" b="1" dirty="0">
                <a:solidFill>
                  <a:schemeClr val="bg1"/>
                </a:solidFill>
                <a:latin typeface="黑体" panose="02010609060101010101" charset="-122"/>
                <a:ea typeface="黑体" panose="02010609060101010101" charset="-122"/>
                <a:sym typeface="黑体" panose="02010609060101010101" charset="-122"/>
              </a:rPr>
              <a:t>队伍负责人</a:t>
            </a:r>
            <a:endParaRPr lang="zh-CN" altLang="en-US" sz="1600" b="1" dirty="0">
              <a:solidFill>
                <a:schemeClr val="bg1"/>
              </a:solidFill>
              <a:latin typeface="黑体" panose="02010609060101010101" charset="-122"/>
              <a:ea typeface="黑体" panose="02010609060101010101" charset="-122"/>
              <a:sym typeface="黑体" panose="02010609060101010101" charset="-122"/>
            </a:endParaRPr>
          </a:p>
        </p:txBody>
      </p:sp>
      <p:pic>
        <p:nvPicPr>
          <p:cNvPr id="59" name="图片 5" descr="工作人员"/>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1228" y="4162132"/>
            <a:ext cx="5683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AutoShape 55"/>
          <p:cNvSpPr>
            <a:spLocks noChangeArrowheads="1"/>
          </p:cNvSpPr>
          <p:nvPr/>
        </p:nvSpPr>
        <p:spPr bwMode="auto">
          <a:xfrm>
            <a:off x="781850" y="3969401"/>
            <a:ext cx="4039988" cy="1841500"/>
          </a:xfrm>
          <a:prstGeom prst="roundRect">
            <a:avLst>
              <a:gd name="adj" fmla="val 2616"/>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txBody>
          <a:bodyPr lIns="0" tIns="0" rIns="0" bIns="0" anchor="ctr"/>
          <a:lstStyle/>
          <a:p>
            <a:pPr algn="ctr"/>
            <a:endParaRPr lang="zh-CN" altLang="en-US"/>
          </a:p>
        </p:txBody>
      </p:sp>
      <p:sp>
        <p:nvSpPr>
          <p:cNvPr id="61" name="矩形 2"/>
          <p:cNvSpPr>
            <a:spLocks noChangeArrowheads="1"/>
          </p:cNvSpPr>
          <p:nvPr/>
        </p:nvSpPr>
        <p:spPr bwMode="auto">
          <a:xfrm>
            <a:off x="862813" y="4039251"/>
            <a:ext cx="39590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p>
            <a:pPr algn="ct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管理部门</a:t>
            </a:r>
            <a:r>
              <a:rPr 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（志愿者联合会）</a:t>
            </a:r>
            <a:r>
              <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志愿服务组织</a:t>
            </a:r>
            <a:r>
              <a:rPr lang="en-US" alt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其他开展志愿服务活动的法人组织</a:t>
            </a:r>
            <a:r>
              <a:rPr 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审批</a:t>
            </a:r>
            <a:endParaRPr lang="zh-CN" sz="1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AutoShape 57"/>
          <p:cNvSpPr>
            <a:spLocks noChangeArrowheads="1"/>
          </p:cNvSpPr>
          <p:nvPr/>
        </p:nvSpPr>
        <p:spPr bwMode="auto">
          <a:xfrm>
            <a:off x="1222199" y="4667107"/>
            <a:ext cx="949325" cy="354013"/>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3" name="审批信息"/>
          <p:cNvSpPr>
            <a:spLocks noChangeArrowheads="1"/>
          </p:cNvSpPr>
          <p:nvPr/>
        </p:nvSpPr>
        <p:spPr bwMode="auto">
          <a:xfrm>
            <a:off x="1246012" y="4661551"/>
            <a:ext cx="895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审批信息</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AutoShape 59"/>
          <p:cNvSpPr>
            <a:spLocks noChangeArrowheads="1"/>
          </p:cNvSpPr>
          <p:nvPr/>
        </p:nvSpPr>
        <p:spPr bwMode="auto">
          <a:xfrm>
            <a:off x="2246137" y="4667108"/>
            <a:ext cx="1984236" cy="354012"/>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5" name="机构信息"/>
          <p:cNvSpPr>
            <a:spLocks noChangeArrowheads="1"/>
          </p:cNvSpPr>
          <p:nvPr/>
        </p:nvSpPr>
        <p:spPr bwMode="auto">
          <a:xfrm>
            <a:off x="2850974" y="4661550"/>
            <a:ext cx="896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队伍信息</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AutoShape 63"/>
          <p:cNvSpPr>
            <a:spLocks noChangeArrowheads="1"/>
          </p:cNvSpPr>
          <p:nvPr/>
        </p:nvSpPr>
        <p:spPr bwMode="auto">
          <a:xfrm>
            <a:off x="1222199" y="5190189"/>
            <a:ext cx="949325" cy="354012"/>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7" name="信息核对"/>
          <p:cNvSpPr>
            <a:spLocks noChangeArrowheads="1"/>
          </p:cNvSpPr>
          <p:nvPr/>
        </p:nvSpPr>
        <p:spPr bwMode="auto">
          <a:xfrm>
            <a:off x="1247599" y="5185426"/>
            <a:ext cx="896938"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信息核对</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AutoShape 65"/>
          <p:cNvSpPr>
            <a:spLocks noChangeArrowheads="1"/>
          </p:cNvSpPr>
          <p:nvPr/>
        </p:nvSpPr>
        <p:spPr bwMode="auto">
          <a:xfrm>
            <a:off x="2246137" y="5190189"/>
            <a:ext cx="1968500" cy="354012"/>
          </a:xfrm>
          <a:prstGeom prst="roundRect">
            <a:avLst>
              <a:gd name="adj" fmla="val 15315"/>
            </a:avLst>
          </a:prstGeom>
          <a:solidFill>
            <a:srgbClr val="13205A"/>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sp>
        <p:nvSpPr>
          <p:cNvPr id="69" name="其他信息"/>
          <p:cNvSpPr>
            <a:spLocks noChangeArrowheads="1"/>
          </p:cNvSpPr>
          <p:nvPr/>
        </p:nvSpPr>
        <p:spPr bwMode="auto">
          <a:xfrm>
            <a:off x="2766837" y="5185426"/>
            <a:ext cx="10652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其他信息</a:t>
            </a:r>
            <a:endParaRPr lang="zh-CN" sz="12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上箭头 47"/>
          <p:cNvSpPr/>
          <p:nvPr/>
        </p:nvSpPr>
        <p:spPr bwMode="auto">
          <a:xfrm rot="16020000">
            <a:off x="9939820" y="5140341"/>
            <a:ext cx="401638" cy="571500"/>
          </a:xfrm>
          <a:custGeom>
            <a:avLst/>
            <a:gdLst>
              <a:gd name="T0" fmla="*/ 0 w 21600"/>
              <a:gd name="T1" fmla="*/ 7090728 h 21600"/>
              <a:gd name="T2" fmla="*/ 3734099 w 21600"/>
              <a:gd name="T3" fmla="*/ 0 h 21600"/>
              <a:gd name="T4" fmla="*/ 7468198 w 21600"/>
              <a:gd name="T5" fmla="*/ 7090728 h 21600"/>
              <a:gd name="T6" fmla="*/ 5398201 w 21600"/>
              <a:gd name="T7" fmla="*/ 7090728 h 21600"/>
              <a:gd name="T8" fmla="*/ 5398201 w 21600"/>
              <a:gd name="T9" fmla="*/ 15120938 h 21600"/>
              <a:gd name="T10" fmla="*/ 2069998 w 21600"/>
              <a:gd name="T11" fmla="*/ 15120938 h 21600"/>
              <a:gd name="T12" fmla="*/ 2069998 w 21600"/>
              <a:gd name="T13" fmla="*/ 7090728 h 21600"/>
              <a:gd name="T14" fmla="*/ 0 w 21600"/>
              <a:gd name="T15" fmla="*/ 709072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129"/>
                </a:moveTo>
                <a:lnTo>
                  <a:pt x="10800" y="0"/>
                </a:lnTo>
                <a:lnTo>
                  <a:pt x="21600" y="10129"/>
                </a:lnTo>
                <a:lnTo>
                  <a:pt x="15613" y="10129"/>
                </a:lnTo>
                <a:lnTo>
                  <a:pt x="15613" y="21600"/>
                </a:lnTo>
                <a:lnTo>
                  <a:pt x="5987" y="21600"/>
                </a:lnTo>
                <a:lnTo>
                  <a:pt x="5987" y="10129"/>
                </a:lnTo>
                <a:lnTo>
                  <a:pt x="0" y="10129"/>
                </a:lnTo>
                <a:close/>
              </a:path>
            </a:pathLst>
          </a:custGeom>
          <a:solidFill>
            <a:srgbClr val="0070C0"/>
          </a:solidFill>
          <a:ln>
            <a:noFill/>
          </a:ln>
        </p:spPr>
        <p:txBody>
          <a:bodyPr lIns="0" tIns="0" rIns="0" bIns="0" anchor="ctr"/>
          <a:lstStyle/>
          <a:p>
            <a:endParaRPr lang="zh-CN" altLang="en-US"/>
          </a:p>
        </p:txBody>
      </p:sp>
      <p:sp>
        <p:nvSpPr>
          <p:cNvPr id="75" name="上箭头 47"/>
          <p:cNvSpPr/>
          <p:nvPr/>
        </p:nvSpPr>
        <p:spPr bwMode="auto">
          <a:xfrm rot="16200000">
            <a:off x="6574955" y="2171081"/>
            <a:ext cx="401638" cy="571500"/>
          </a:xfrm>
          <a:custGeom>
            <a:avLst/>
            <a:gdLst>
              <a:gd name="T0" fmla="*/ 0 w 21600"/>
              <a:gd name="T1" fmla="*/ 7090728 h 21600"/>
              <a:gd name="T2" fmla="*/ 3734099 w 21600"/>
              <a:gd name="T3" fmla="*/ 0 h 21600"/>
              <a:gd name="T4" fmla="*/ 7468198 w 21600"/>
              <a:gd name="T5" fmla="*/ 7090728 h 21600"/>
              <a:gd name="T6" fmla="*/ 5398201 w 21600"/>
              <a:gd name="T7" fmla="*/ 7090728 h 21600"/>
              <a:gd name="T8" fmla="*/ 5398201 w 21600"/>
              <a:gd name="T9" fmla="*/ 15120938 h 21600"/>
              <a:gd name="T10" fmla="*/ 2069998 w 21600"/>
              <a:gd name="T11" fmla="*/ 15120938 h 21600"/>
              <a:gd name="T12" fmla="*/ 2069998 w 21600"/>
              <a:gd name="T13" fmla="*/ 7090728 h 21600"/>
              <a:gd name="T14" fmla="*/ 0 w 21600"/>
              <a:gd name="T15" fmla="*/ 709072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129"/>
                </a:moveTo>
                <a:lnTo>
                  <a:pt x="10800" y="0"/>
                </a:lnTo>
                <a:lnTo>
                  <a:pt x="21600" y="10129"/>
                </a:lnTo>
                <a:lnTo>
                  <a:pt x="15613" y="10129"/>
                </a:lnTo>
                <a:lnTo>
                  <a:pt x="15613" y="21600"/>
                </a:lnTo>
                <a:lnTo>
                  <a:pt x="5987" y="21600"/>
                </a:lnTo>
                <a:lnTo>
                  <a:pt x="5987" y="10129"/>
                </a:lnTo>
                <a:lnTo>
                  <a:pt x="0" y="10129"/>
                </a:lnTo>
                <a:close/>
              </a:path>
            </a:pathLst>
          </a:custGeom>
          <a:solidFill>
            <a:srgbClr val="0070C0"/>
          </a:solidFill>
          <a:ln>
            <a:noFill/>
          </a:ln>
        </p:spPr>
        <p:txBody>
          <a:bodyPr lIns="0" tIns="0" rIns="0" bIns="0" anchor="ctr"/>
          <a:lstStyle/>
          <a:p>
            <a:endParaRPr lang="zh-CN" altLang="en-US"/>
          </a:p>
        </p:txBody>
      </p:sp>
      <p:sp>
        <p:nvSpPr>
          <p:cNvPr id="76" name="负责人信息"/>
          <p:cNvSpPr>
            <a:spLocks noChangeArrowheads="1"/>
          </p:cNvSpPr>
          <p:nvPr/>
        </p:nvSpPr>
        <p:spPr bwMode="auto">
          <a:xfrm>
            <a:off x="4982693" y="2697655"/>
            <a:ext cx="9731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89" tIns="34289" rIns="34289" bIns="34289" anchor="ctr"/>
          <a:lstStyle/>
          <a:p>
            <a:pPr algn="ctr"/>
            <a:r>
              <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联系人信息</a:t>
            </a:r>
            <a:endParaRPr lang="zh-CN" sz="12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AutoShape 9"/>
          <p:cNvSpPr>
            <a:spLocks noChangeArrowheads="1"/>
          </p:cNvSpPr>
          <p:nvPr/>
        </p:nvSpPr>
        <p:spPr bwMode="auto">
          <a:xfrm>
            <a:off x="7271385" y="1553210"/>
            <a:ext cx="3239135" cy="1803400"/>
          </a:xfrm>
          <a:prstGeom prst="roundRect">
            <a:avLst>
              <a:gd name="adj" fmla="val 2616"/>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txBody>
          <a:bodyPr lIns="0" tIns="0" rIns="0" bIns="0" anchor="ctr"/>
          <a:lstStyle/>
          <a:p>
            <a:pPr algn="ctr"/>
            <a:endParaRPr lang="zh-CN" altLang="en-US"/>
          </a:p>
        </p:txBody>
      </p:sp>
      <p:sp>
        <p:nvSpPr>
          <p:cNvPr id="3" name="圆角矩形 3075"/>
          <p:cNvSpPr>
            <a:spLocks noChangeArrowheads="1"/>
          </p:cNvSpPr>
          <p:nvPr/>
        </p:nvSpPr>
        <p:spPr bwMode="auto">
          <a:xfrm>
            <a:off x="7271370" y="1802509"/>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400" dirty="0">
                <a:ea typeface="微软雅黑" panose="020B0503020204020204" pitchFamily="34" charset="-122"/>
                <a:cs typeface="Arial" panose="020B0604020202020204" pitchFamily="34" charset="0"/>
              </a:rPr>
              <a:t>志愿服务组织用户</a:t>
            </a:r>
            <a:endParaRPr lang="zh-CN" altLang="zh-CN" sz="1400" dirty="0">
              <a:ea typeface="微软雅黑" panose="020B0503020204020204" pitchFamily="34" charset="-122"/>
              <a:cs typeface="Arial" panose="020B0604020202020204" pitchFamily="34" charset="0"/>
            </a:endParaRPr>
          </a:p>
        </p:txBody>
      </p:sp>
      <p:sp>
        <p:nvSpPr>
          <p:cNvPr id="4" name="圆角矩形 3075"/>
          <p:cNvSpPr>
            <a:spLocks noChangeArrowheads="1"/>
          </p:cNvSpPr>
          <p:nvPr/>
        </p:nvSpPr>
        <p:spPr bwMode="auto">
          <a:xfrm>
            <a:off x="7273638" y="2311797"/>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400" dirty="0">
                <a:ea typeface="微软雅黑" panose="020B0503020204020204" pitchFamily="34" charset="-122"/>
                <a:cs typeface="Arial" panose="020B0604020202020204" pitchFamily="34" charset="0"/>
              </a:rPr>
              <a:t>志愿服务团体用户</a:t>
            </a:r>
            <a:endParaRPr lang="zh-CN" altLang="zh-CN" sz="1400" dirty="0">
              <a:ea typeface="微软雅黑" panose="020B0503020204020204" pitchFamily="34" charset="-122"/>
              <a:cs typeface="Arial" panose="020B0604020202020204" pitchFamily="34" charset="0"/>
            </a:endParaRPr>
          </a:p>
        </p:txBody>
      </p:sp>
      <p:sp>
        <p:nvSpPr>
          <p:cNvPr id="5" name="圆角矩形 3075"/>
          <p:cNvSpPr>
            <a:spLocks noChangeArrowheads="1"/>
          </p:cNvSpPr>
          <p:nvPr/>
        </p:nvSpPr>
        <p:spPr bwMode="auto">
          <a:xfrm>
            <a:off x="7667973" y="2636409"/>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400" dirty="0">
                <a:solidFill>
                  <a:schemeClr val="accent2"/>
                </a:solidFill>
                <a:ea typeface="微软雅黑" panose="020B0503020204020204" pitchFamily="34" charset="-122"/>
                <a:cs typeface="Arial" panose="020B0604020202020204" pitchFamily="34" charset="0"/>
              </a:rPr>
              <a:t>直属志愿服务队用户</a:t>
            </a:r>
            <a:endParaRPr lang="zh-CN" altLang="en-US" sz="1400" dirty="0">
              <a:solidFill>
                <a:schemeClr val="accent2"/>
              </a:solidFill>
              <a:ea typeface="微软雅黑" panose="020B0503020204020204" pitchFamily="34" charset="-122"/>
              <a:cs typeface="Arial" panose="020B0604020202020204" pitchFamily="34" charset="0"/>
            </a:endParaRPr>
          </a:p>
        </p:txBody>
      </p:sp>
      <p:sp>
        <p:nvSpPr>
          <p:cNvPr id="6" name="圆角矩形 3075"/>
          <p:cNvSpPr>
            <a:spLocks noChangeArrowheads="1"/>
          </p:cNvSpPr>
          <p:nvPr/>
        </p:nvSpPr>
        <p:spPr bwMode="auto">
          <a:xfrm>
            <a:off x="7651100" y="2961021"/>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400" dirty="0">
                <a:solidFill>
                  <a:schemeClr val="accent2"/>
                </a:solidFill>
                <a:ea typeface="微软雅黑" panose="020B0503020204020204" pitchFamily="34" charset="-122"/>
                <a:cs typeface="Arial" panose="020B0604020202020204" pitchFamily="34" charset="0"/>
              </a:rPr>
              <a:t>非直属志愿服务队用户</a:t>
            </a:r>
            <a:endParaRPr lang="zh-CN" altLang="en-US" sz="1400" dirty="0">
              <a:solidFill>
                <a:schemeClr val="accent2"/>
              </a:solidFill>
              <a:ea typeface="微软雅黑" panose="020B0503020204020204" pitchFamily="34" charset="-122"/>
              <a:cs typeface="Arial" panose="020B0604020202020204" pitchFamily="34" charset="0"/>
            </a:endParaRPr>
          </a:p>
        </p:txBody>
      </p:sp>
      <p:sp>
        <p:nvSpPr>
          <p:cNvPr id="7" name="圆角矩形 3075"/>
          <p:cNvSpPr>
            <a:spLocks noChangeArrowheads="1"/>
          </p:cNvSpPr>
          <p:nvPr/>
        </p:nvSpPr>
        <p:spPr bwMode="auto">
          <a:xfrm>
            <a:off x="7273638" y="2055257"/>
            <a:ext cx="1921510" cy="259715"/>
          </a:xfrm>
          <a:prstGeom prst="roundRect">
            <a:avLst>
              <a:gd name="adj" fmla="val 0"/>
            </a:avLst>
          </a:prstGeom>
          <a:noFill/>
          <a:ln w="12700">
            <a:noFill/>
            <a:miter lim="800000"/>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400" dirty="0">
                <a:ea typeface="微软雅黑" panose="020B0503020204020204" pitchFamily="34" charset="-122"/>
                <a:cs typeface="Arial" panose="020B0604020202020204" pitchFamily="34" charset="0"/>
              </a:rPr>
              <a:t>其他开展志愿服务活动的法人组织用户</a:t>
            </a:r>
            <a:endParaRPr lang="zh-CN" altLang="zh-CN" sz="1400" dirty="0">
              <a:ea typeface="微软雅黑" panose="020B0503020204020204" pitchFamily="34" charset="-122"/>
              <a:cs typeface="Arial" panose="020B0604020202020204" pitchFamily="3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421120" cy="911860"/>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业务流程：志愿服务队伍注册流程图</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cxnSp>
        <p:nvCxnSpPr>
          <p:cNvPr id="79" name="直接连接符 78"/>
          <p:cNvCxnSpPr/>
          <p:nvPr/>
        </p:nvCxnSpPr>
        <p:spPr>
          <a:xfrm>
            <a:off x="3792538" y="2094316"/>
            <a:ext cx="0" cy="4345308"/>
          </a:xfrm>
          <a:prstGeom prst="line">
            <a:avLst/>
          </a:prstGeom>
          <a:ln w="12700">
            <a:prstDash val="lgDashDot"/>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1766161" y="2036442"/>
            <a:ext cx="0" cy="4345308"/>
          </a:xfrm>
          <a:prstGeom prst="line">
            <a:avLst/>
          </a:prstGeom>
          <a:ln w="12700">
            <a:prstDash val="lgDashDot"/>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6239549" y="2036442"/>
            <a:ext cx="0" cy="4345308"/>
          </a:xfrm>
          <a:prstGeom prst="line">
            <a:avLst/>
          </a:prstGeom>
          <a:ln w="12700">
            <a:prstDash val="lgDashDot"/>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7991509" y="2036442"/>
            <a:ext cx="0" cy="4345308"/>
          </a:xfrm>
          <a:prstGeom prst="line">
            <a:avLst/>
          </a:prstGeom>
          <a:ln w="12700">
            <a:prstDash val="lgDashDot"/>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2625314" y="1517725"/>
            <a:ext cx="912444" cy="369332"/>
          </a:xfrm>
          <a:prstGeom prst="rect">
            <a:avLst/>
          </a:prstGeom>
          <a:noFill/>
        </p:spPr>
        <p:txBody>
          <a:bodyPr wrap="square" rtlCol="0">
            <a:spAutoFit/>
          </a:bodyPr>
          <a:lstStyle/>
          <a:p>
            <a:r>
              <a:rPr lang="zh-CN" altLang="en-US" dirty="0">
                <a:ln>
                  <a:solidFill>
                    <a:schemeClr val="accent1">
                      <a:lumMod val="60000"/>
                      <a:lumOff val="40000"/>
                    </a:schemeClr>
                  </a:solidFill>
                </a:ln>
              </a:rPr>
              <a:t>申请人</a:t>
            </a:r>
            <a:endParaRPr lang="zh-CN" altLang="en-US" dirty="0">
              <a:ln>
                <a:solidFill>
                  <a:schemeClr val="accent1">
                    <a:lumMod val="60000"/>
                    <a:lumOff val="40000"/>
                  </a:schemeClr>
                </a:solidFill>
              </a:ln>
            </a:endParaRPr>
          </a:p>
        </p:txBody>
      </p:sp>
      <p:sp>
        <p:nvSpPr>
          <p:cNvPr id="84" name="文本框 83"/>
          <p:cNvSpPr txBox="1"/>
          <p:nvPr/>
        </p:nvSpPr>
        <p:spPr>
          <a:xfrm>
            <a:off x="3558540" y="1504315"/>
            <a:ext cx="2794000" cy="460375"/>
          </a:xfrm>
          <a:prstGeom prst="rect">
            <a:avLst/>
          </a:prstGeom>
          <a:noFill/>
        </p:spPr>
        <p:txBody>
          <a:bodyPr wrap="square" rtlCol="0">
            <a:spAutoFit/>
          </a:bodyPr>
          <a:lstStyle/>
          <a:p>
            <a:pPr algn="ctr"/>
            <a:r>
              <a:rPr lang="zh-CN" altLang="en-US" sz="1200" dirty="0">
                <a:ln>
                  <a:solidFill>
                    <a:schemeClr val="accent1">
                      <a:lumMod val="60000"/>
                      <a:lumOff val="40000"/>
                    </a:schemeClr>
                  </a:solidFill>
                </a:ln>
              </a:rPr>
              <a:t>志愿服务组织</a:t>
            </a:r>
            <a:endParaRPr lang="zh-CN" altLang="en-US" sz="1200" dirty="0">
              <a:ln>
                <a:solidFill>
                  <a:schemeClr val="accent1">
                    <a:lumMod val="60000"/>
                    <a:lumOff val="40000"/>
                  </a:schemeClr>
                </a:solidFill>
              </a:ln>
            </a:endParaRPr>
          </a:p>
          <a:p>
            <a:pPr algn="ctr"/>
            <a:r>
              <a:rPr lang="zh-CN" altLang="en-US" sz="1200" dirty="0">
                <a:ln>
                  <a:solidFill>
                    <a:schemeClr val="accent1">
                      <a:lumMod val="60000"/>
                      <a:lumOff val="40000"/>
                    </a:schemeClr>
                  </a:solidFill>
                </a:ln>
              </a:rPr>
              <a:t>其他开展志愿服务活动的法人组织</a:t>
            </a:r>
            <a:endParaRPr lang="zh-CN" altLang="en-US" sz="1200" dirty="0">
              <a:ln>
                <a:solidFill>
                  <a:schemeClr val="accent1">
                    <a:lumMod val="60000"/>
                    <a:lumOff val="40000"/>
                  </a:schemeClr>
                </a:solidFill>
              </a:ln>
            </a:endParaRPr>
          </a:p>
        </p:txBody>
      </p:sp>
      <p:sp>
        <p:nvSpPr>
          <p:cNvPr id="85" name="文本框 84"/>
          <p:cNvSpPr txBox="1"/>
          <p:nvPr/>
        </p:nvSpPr>
        <p:spPr>
          <a:xfrm>
            <a:off x="6393565" y="1517725"/>
            <a:ext cx="1461561" cy="369332"/>
          </a:xfrm>
          <a:prstGeom prst="rect">
            <a:avLst/>
          </a:prstGeom>
          <a:noFill/>
        </p:spPr>
        <p:txBody>
          <a:bodyPr wrap="square" rtlCol="0">
            <a:spAutoFit/>
          </a:bodyPr>
          <a:lstStyle/>
          <a:p>
            <a:pPr algn="ctr"/>
            <a:r>
              <a:rPr lang="zh-CN" altLang="en-US" dirty="0">
                <a:ln>
                  <a:solidFill>
                    <a:schemeClr val="accent1">
                      <a:lumMod val="60000"/>
                      <a:lumOff val="40000"/>
                    </a:schemeClr>
                  </a:solidFill>
                </a:ln>
              </a:rPr>
              <a:t>管理部门</a:t>
            </a:r>
            <a:endParaRPr lang="zh-CN" altLang="en-US" dirty="0">
              <a:ln>
                <a:solidFill>
                  <a:schemeClr val="accent1">
                    <a:lumMod val="60000"/>
                    <a:lumOff val="40000"/>
                  </a:schemeClr>
                </a:solidFill>
              </a:ln>
            </a:endParaRPr>
          </a:p>
        </p:txBody>
      </p:sp>
      <p:sp>
        <p:nvSpPr>
          <p:cNvPr id="86" name="矩形 85"/>
          <p:cNvSpPr/>
          <p:nvPr/>
        </p:nvSpPr>
        <p:spPr>
          <a:xfrm>
            <a:off x="266693" y="864855"/>
            <a:ext cx="11728303" cy="534035"/>
          </a:xfrm>
          <a:prstGeom prst="rect">
            <a:avLst/>
          </a:prstGeom>
        </p:spPr>
        <p:txBody>
          <a:bodyPr wrap="square">
            <a:spAutoFit/>
          </a:bodyPr>
          <a:lstStyle/>
          <a:p>
            <a:pPr marL="162560" indent="-162560">
              <a:lnSpc>
                <a:spcPct val="160000"/>
              </a:lnSpc>
              <a:buSzPct val="160000"/>
              <a:buBlip>
                <a:blip r:embed="rId2"/>
              </a:buBlip>
            </a:pPr>
            <a:r>
              <a:rPr lang="zh-CN" altLang="en-US" b="1" dirty="0">
                <a:solidFill>
                  <a:srgbClr val="4C6B98"/>
                </a:solidFill>
                <a:latin typeface="微软雅黑" panose="020B0503020204020204" pitchFamily="34" charset="-122"/>
                <a:ea typeface="微软雅黑" panose="020B0503020204020204" pitchFamily="34" charset="-122"/>
              </a:rPr>
              <a:t>从事开展志愿服务项目的负责人提供队伍注册，注册需要联络组织或者所属区域的管理部门进行审批</a:t>
            </a:r>
            <a:endParaRPr lang="en-US" altLang="zh-CN" b="1" dirty="0">
              <a:solidFill>
                <a:srgbClr val="4C6B98"/>
              </a:solidFill>
              <a:latin typeface="微软雅黑" panose="020B0503020204020204" pitchFamily="34" charset="-122"/>
              <a:ea typeface="微软雅黑" panose="020B0503020204020204" pitchFamily="34" charset="-122"/>
            </a:endParaRPr>
          </a:p>
        </p:txBody>
      </p:sp>
      <p:sp>
        <p:nvSpPr>
          <p:cNvPr id="22" name="流程图: 接点 21"/>
          <p:cNvSpPr/>
          <p:nvPr/>
        </p:nvSpPr>
        <p:spPr>
          <a:xfrm>
            <a:off x="2366680" y="2220684"/>
            <a:ext cx="435426" cy="41801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2352347" y="2293074"/>
            <a:ext cx="492443" cy="276999"/>
          </a:xfrm>
          <a:prstGeom prst="rect">
            <a:avLst/>
          </a:prstGeom>
          <a:noFill/>
        </p:spPr>
        <p:txBody>
          <a:bodyPr wrap="none" rtlCol="0">
            <a:spAutoFit/>
          </a:bodyPr>
          <a:lstStyle/>
          <a:p>
            <a:r>
              <a:rPr lang="zh-CN" altLang="en-US" sz="1200" dirty="0"/>
              <a:t>开始</a:t>
            </a:r>
            <a:endParaRPr lang="zh-CN" altLang="en-US" sz="1200" dirty="0"/>
          </a:p>
        </p:txBody>
      </p:sp>
      <p:cxnSp>
        <p:nvCxnSpPr>
          <p:cNvPr id="7" name="直接箭头连接符 6"/>
          <p:cNvCxnSpPr>
            <a:stCxn id="22" idx="4"/>
            <a:endCxn id="17" idx="0"/>
          </p:cNvCxnSpPr>
          <p:nvPr/>
        </p:nvCxnSpPr>
        <p:spPr>
          <a:xfrm flipH="1">
            <a:off x="2581150" y="2638695"/>
            <a:ext cx="3243" cy="940788"/>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圆角 16"/>
          <p:cNvSpPr/>
          <p:nvPr/>
        </p:nvSpPr>
        <p:spPr>
          <a:xfrm>
            <a:off x="1914945" y="3579483"/>
            <a:ext cx="1332410" cy="479683"/>
          </a:xfrm>
          <a:prstGeom prst="roundRect">
            <a:avLst/>
          </a:prstGeom>
          <a:solidFill>
            <a:srgbClr val="4D63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资料填写</a:t>
            </a:r>
            <a:endParaRPr lang="zh-CN" altLang="en-US" dirty="0"/>
          </a:p>
        </p:txBody>
      </p:sp>
      <p:sp>
        <p:nvSpPr>
          <p:cNvPr id="24" name="菱形 23"/>
          <p:cNvSpPr/>
          <p:nvPr/>
        </p:nvSpPr>
        <p:spPr>
          <a:xfrm>
            <a:off x="5028575" y="2181318"/>
            <a:ext cx="822284" cy="858408"/>
          </a:xfrm>
          <a:prstGeom prst="diamond">
            <a:avLst/>
          </a:prstGeom>
          <a:solidFill>
            <a:srgbClr val="FD9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审核</a:t>
            </a:r>
            <a:endParaRPr lang="zh-CN" altLang="en-US" dirty="0"/>
          </a:p>
        </p:txBody>
      </p:sp>
      <p:cxnSp>
        <p:nvCxnSpPr>
          <p:cNvPr id="26" name="连接符: 肘形 25"/>
          <p:cNvCxnSpPr>
            <a:stCxn id="17" idx="3"/>
            <a:endCxn id="24" idx="1"/>
          </p:cNvCxnSpPr>
          <p:nvPr/>
        </p:nvCxnSpPr>
        <p:spPr>
          <a:xfrm flipV="1">
            <a:off x="3247355" y="2610522"/>
            <a:ext cx="1781220" cy="1208803"/>
          </a:xfrm>
          <a:prstGeom prst="bentConnector3">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40" name="菱形 39"/>
          <p:cNvSpPr/>
          <p:nvPr/>
        </p:nvSpPr>
        <p:spPr>
          <a:xfrm>
            <a:off x="6584971" y="3390120"/>
            <a:ext cx="822284" cy="858408"/>
          </a:xfrm>
          <a:prstGeom prst="diamond">
            <a:avLst/>
          </a:prstGeom>
          <a:solidFill>
            <a:srgbClr val="FD9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审核</a:t>
            </a:r>
            <a:endParaRPr lang="zh-CN" altLang="en-US" dirty="0"/>
          </a:p>
        </p:txBody>
      </p:sp>
      <p:cxnSp>
        <p:nvCxnSpPr>
          <p:cNvPr id="30" name="直接箭头连接符 29"/>
          <p:cNvCxnSpPr>
            <a:stCxn id="17" idx="3"/>
            <a:endCxn id="40" idx="1"/>
          </p:cNvCxnSpPr>
          <p:nvPr/>
        </p:nvCxnSpPr>
        <p:spPr>
          <a:xfrm flipV="1">
            <a:off x="3247355" y="3819324"/>
            <a:ext cx="3337616" cy="1"/>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44" name="矩形: 圆角 43"/>
          <p:cNvSpPr/>
          <p:nvPr/>
        </p:nvSpPr>
        <p:spPr>
          <a:xfrm>
            <a:off x="9077264" y="3571999"/>
            <a:ext cx="1332410" cy="479683"/>
          </a:xfrm>
          <a:prstGeom prst="roundRect">
            <a:avLst/>
          </a:prstGeom>
          <a:solidFill>
            <a:srgbClr val="4D63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注册成功</a:t>
            </a:r>
            <a:endParaRPr lang="zh-CN" altLang="en-US" dirty="0"/>
          </a:p>
        </p:txBody>
      </p:sp>
      <p:cxnSp>
        <p:nvCxnSpPr>
          <p:cNvPr id="45" name="直接箭头连接符 44"/>
          <p:cNvCxnSpPr>
            <a:stCxn id="40" idx="3"/>
            <a:endCxn id="44" idx="1"/>
          </p:cNvCxnSpPr>
          <p:nvPr/>
        </p:nvCxnSpPr>
        <p:spPr>
          <a:xfrm flipV="1">
            <a:off x="7407255" y="3811841"/>
            <a:ext cx="1670009" cy="7483"/>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连接符: 肘形 35"/>
          <p:cNvCxnSpPr>
            <a:stCxn id="24" idx="2"/>
            <a:endCxn id="17" idx="2"/>
          </p:cNvCxnSpPr>
          <p:nvPr/>
        </p:nvCxnSpPr>
        <p:spPr>
          <a:xfrm rot="5400000">
            <a:off x="3500714" y="2120163"/>
            <a:ext cx="1019440" cy="2858567"/>
          </a:xfrm>
          <a:prstGeom prst="bentConnector3">
            <a:avLst>
              <a:gd name="adj1" fmla="val 195510"/>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连接符: 肘形 50"/>
          <p:cNvCxnSpPr>
            <a:stCxn id="40" idx="2"/>
          </p:cNvCxnSpPr>
          <p:nvPr/>
        </p:nvCxnSpPr>
        <p:spPr>
          <a:xfrm rot="5400000">
            <a:off x="5822899" y="3864456"/>
            <a:ext cx="789143" cy="1557286"/>
          </a:xfrm>
          <a:prstGeom prst="bentConnector2">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连接符: 肘形 46"/>
          <p:cNvCxnSpPr>
            <a:stCxn id="24" idx="3"/>
            <a:endCxn id="44" idx="0"/>
          </p:cNvCxnSpPr>
          <p:nvPr/>
        </p:nvCxnSpPr>
        <p:spPr>
          <a:xfrm>
            <a:off x="5850859" y="2610522"/>
            <a:ext cx="3892610" cy="961477"/>
          </a:xfrm>
          <a:prstGeom prst="bentConnector2">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68" name="流程图: 接点 67"/>
          <p:cNvSpPr/>
          <p:nvPr/>
        </p:nvSpPr>
        <p:spPr>
          <a:xfrm>
            <a:off x="2327152" y="5343293"/>
            <a:ext cx="435426" cy="41801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2312819" y="5413798"/>
            <a:ext cx="492443" cy="276999"/>
          </a:xfrm>
          <a:prstGeom prst="rect">
            <a:avLst/>
          </a:prstGeom>
          <a:noFill/>
        </p:spPr>
        <p:txBody>
          <a:bodyPr wrap="square" rtlCol="0">
            <a:spAutoFit/>
          </a:bodyPr>
          <a:lstStyle/>
          <a:p>
            <a:r>
              <a:rPr lang="zh-CN" altLang="en-US" sz="1200" dirty="0"/>
              <a:t>结束</a:t>
            </a:r>
            <a:endParaRPr lang="zh-CN" altLang="en-US" sz="1200" dirty="0"/>
          </a:p>
        </p:txBody>
      </p:sp>
      <p:cxnSp>
        <p:nvCxnSpPr>
          <p:cNvPr id="59" name="连接符: 肘形 58"/>
          <p:cNvCxnSpPr>
            <a:stCxn id="44" idx="2"/>
            <a:endCxn id="68" idx="6"/>
          </p:cNvCxnSpPr>
          <p:nvPr/>
        </p:nvCxnSpPr>
        <p:spPr>
          <a:xfrm rot="5400000">
            <a:off x="5502716" y="1311545"/>
            <a:ext cx="1500617" cy="6980891"/>
          </a:xfrm>
          <a:prstGeom prst="bentConnector2">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87" name="文本框 86"/>
          <p:cNvSpPr txBox="1"/>
          <p:nvPr/>
        </p:nvSpPr>
        <p:spPr>
          <a:xfrm>
            <a:off x="3798252" y="2524168"/>
            <a:ext cx="367030" cy="1310640"/>
          </a:xfrm>
          <a:prstGeom prst="rect">
            <a:avLst/>
          </a:prstGeom>
          <a:noFill/>
        </p:spPr>
        <p:txBody>
          <a:bodyPr vert="eaVert" wrap="none" rtlCol="0">
            <a:spAutoFit/>
          </a:bodyPr>
          <a:lstStyle/>
          <a:p>
            <a:r>
              <a:rPr lang="zh-CN" altLang="en-US" sz="1200" dirty="0"/>
              <a:t>有联络组织的队伍</a:t>
            </a:r>
            <a:endParaRPr lang="zh-CN" altLang="en-US" sz="1200" dirty="0"/>
          </a:p>
        </p:txBody>
      </p:sp>
      <p:sp>
        <p:nvSpPr>
          <p:cNvPr id="70" name="文本框 69"/>
          <p:cNvSpPr txBox="1"/>
          <p:nvPr/>
        </p:nvSpPr>
        <p:spPr>
          <a:xfrm>
            <a:off x="5664201" y="3539067"/>
            <a:ext cx="937704" cy="306705"/>
          </a:xfrm>
          <a:prstGeom prst="rect">
            <a:avLst/>
          </a:prstGeom>
          <a:noFill/>
        </p:spPr>
        <p:txBody>
          <a:bodyPr wrap="square" rtlCol="0">
            <a:spAutoFit/>
          </a:bodyPr>
          <a:lstStyle/>
          <a:p>
            <a:r>
              <a:rPr lang="zh-CN" altLang="en-US" sz="1400" dirty="0"/>
              <a:t>其他队伍</a:t>
            </a:r>
            <a:endParaRPr lang="zh-CN" altLang="en-US" sz="1400" dirty="0"/>
          </a:p>
        </p:txBody>
      </p:sp>
      <p:sp>
        <p:nvSpPr>
          <p:cNvPr id="71" name="文本框 70"/>
          <p:cNvSpPr txBox="1"/>
          <p:nvPr/>
        </p:nvSpPr>
        <p:spPr>
          <a:xfrm>
            <a:off x="7571852" y="2349500"/>
            <a:ext cx="902811" cy="307777"/>
          </a:xfrm>
          <a:prstGeom prst="rect">
            <a:avLst/>
          </a:prstGeom>
          <a:noFill/>
        </p:spPr>
        <p:txBody>
          <a:bodyPr wrap="none" rtlCol="0">
            <a:spAutoFit/>
          </a:bodyPr>
          <a:lstStyle/>
          <a:p>
            <a:r>
              <a:rPr lang="zh-CN" altLang="en-US" sz="1400" dirty="0"/>
              <a:t>审核通过</a:t>
            </a:r>
            <a:endParaRPr lang="zh-CN" altLang="en-US" sz="1400" dirty="0"/>
          </a:p>
        </p:txBody>
      </p:sp>
      <p:sp>
        <p:nvSpPr>
          <p:cNvPr id="88" name="文本框 87"/>
          <p:cNvSpPr txBox="1"/>
          <p:nvPr/>
        </p:nvSpPr>
        <p:spPr>
          <a:xfrm>
            <a:off x="7590867" y="3544272"/>
            <a:ext cx="902811" cy="307777"/>
          </a:xfrm>
          <a:prstGeom prst="rect">
            <a:avLst/>
          </a:prstGeom>
          <a:noFill/>
        </p:spPr>
        <p:txBody>
          <a:bodyPr wrap="none" rtlCol="0">
            <a:spAutoFit/>
          </a:bodyPr>
          <a:lstStyle/>
          <a:p>
            <a:r>
              <a:rPr lang="zh-CN" altLang="en-US" sz="1400" dirty="0"/>
              <a:t>审核通过</a:t>
            </a:r>
            <a:endParaRPr lang="zh-CN" altLang="en-US" sz="1400" dirty="0"/>
          </a:p>
        </p:txBody>
      </p:sp>
      <p:sp>
        <p:nvSpPr>
          <p:cNvPr id="89" name="文本框 88"/>
          <p:cNvSpPr txBox="1"/>
          <p:nvPr/>
        </p:nvSpPr>
        <p:spPr>
          <a:xfrm>
            <a:off x="3356161" y="4774002"/>
            <a:ext cx="1082348" cy="307777"/>
          </a:xfrm>
          <a:prstGeom prst="rect">
            <a:avLst/>
          </a:prstGeom>
          <a:noFill/>
        </p:spPr>
        <p:txBody>
          <a:bodyPr wrap="none" rtlCol="0">
            <a:spAutoFit/>
          </a:bodyPr>
          <a:lstStyle/>
          <a:p>
            <a:r>
              <a:rPr lang="zh-CN" altLang="en-US" sz="1400" dirty="0"/>
              <a:t>审核未通过</a:t>
            </a:r>
            <a:endParaRPr lang="zh-CN" altLang="en-US" sz="1400" dirty="0"/>
          </a:p>
        </p:txBody>
      </p:sp>
      <p:sp>
        <p:nvSpPr>
          <p:cNvPr id="90" name="文本框 89"/>
          <p:cNvSpPr txBox="1"/>
          <p:nvPr/>
        </p:nvSpPr>
        <p:spPr>
          <a:xfrm>
            <a:off x="4832844" y="5239958"/>
            <a:ext cx="2672080" cy="306705"/>
          </a:xfrm>
          <a:prstGeom prst="rect">
            <a:avLst/>
          </a:prstGeom>
          <a:noFill/>
        </p:spPr>
        <p:txBody>
          <a:bodyPr wrap="none" rtlCol="0">
            <a:spAutoFit/>
          </a:bodyPr>
          <a:lstStyle/>
          <a:p>
            <a:r>
              <a:rPr lang="zh-CN" altLang="en-US" sz="1400" dirty="0"/>
              <a:t>志愿服务队伍注册成功流程结束</a:t>
            </a:r>
            <a:endParaRPr lang="zh-CN" altLang="en-US" sz="1400"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290231"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业务界面：志愿服务队伍注册</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8" name="图片 17"/>
          <p:cNvPicPr>
            <a:picLocks noChangeAspect="1"/>
          </p:cNvPicPr>
          <p:nvPr/>
        </p:nvPicPr>
        <p:blipFill>
          <a:blip r:embed="rId2"/>
          <a:stretch>
            <a:fillRect/>
          </a:stretch>
        </p:blipFill>
        <p:spPr>
          <a:xfrm>
            <a:off x="371475" y="975012"/>
            <a:ext cx="11478233" cy="5422393"/>
          </a:xfrm>
          <a:prstGeom prst="rect">
            <a:avLst/>
          </a:prstGeom>
        </p:spPr>
      </p:pic>
      <p:sp>
        <p:nvSpPr>
          <p:cNvPr id="19" name="文本框 18"/>
          <p:cNvSpPr txBox="1"/>
          <p:nvPr/>
        </p:nvSpPr>
        <p:spPr>
          <a:xfrm>
            <a:off x="371475" y="6476032"/>
            <a:ext cx="10682559" cy="369332"/>
          </a:xfrm>
          <a:prstGeom prst="rect">
            <a:avLst/>
          </a:prstGeom>
          <a:noFill/>
          <a:ln w="12700" cmpd="sng">
            <a:noFill/>
            <a:prstDash val="solid"/>
          </a:ln>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志愿服务组织注册页面，分步填写注册信息，分类明确，确保信息真实有效，审核后即可进行开展项目</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290231"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业务界面：志愿服务组织注册</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9" name="内容占位符 2"/>
          <p:cNvSpPr>
            <a:spLocks noGrp="1"/>
          </p:cNvSpPr>
          <p:nvPr/>
        </p:nvSpPr>
        <p:spPr bwMode="auto">
          <a:xfrm>
            <a:off x="1012165" y="1578717"/>
            <a:ext cx="3505463" cy="3455361"/>
          </a:xfrm>
          <a:prstGeom prst="rect">
            <a:avLst/>
          </a:prstGeom>
          <a:noFill/>
          <a:ln w="9525">
            <a:noFill/>
            <a:miter lim="800000"/>
          </a:ln>
        </p:spPr>
        <p:txBody>
          <a:bodyPr/>
          <a:lstStyle/>
          <a:p>
            <a:pPr>
              <a:lnSpc>
                <a:spcPct val="160000"/>
              </a:lnSpc>
              <a:buSzPct val="160000"/>
            </a:pPr>
            <a:r>
              <a:rPr lang="zh-CN" altLang="en-US" sz="1990" b="1" dirty="0">
                <a:solidFill>
                  <a:srgbClr val="FF6600"/>
                </a:solidFill>
                <a:latin typeface="微软雅黑" panose="020B0503020204020204" pitchFamily="34" charset="-122"/>
                <a:ea typeface="微软雅黑" panose="020B0503020204020204" pitchFamily="34" charset="-122"/>
              </a:rPr>
              <a:t>注：审批不通过后，志愿队伍可修改信息并可再次</a:t>
            </a:r>
            <a:r>
              <a:rPr lang="en-US" altLang="zh-CN" sz="1990" b="1" dirty="0">
                <a:solidFill>
                  <a:srgbClr val="FF6600"/>
                </a:solidFill>
                <a:latin typeface="微软雅黑" panose="020B0503020204020204" pitchFamily="34" charset="-122"/>
                <a:ea typeface="微软雅黑" panose="020B0503020204020204" pitchFamily="34" charset="-122"/>
              </a:rPr>
              <a:t>【</a:t>
            </a:r>
            <a:r>
              <a:rPr lang="zh-CN" altLang="en-US" sz="1990" b="1" dirty="0">
                <a:solidFill>
                  <a:srgbClr val="FF6600"/>
                </a:solidFill>
                <a:latin typeface="微软雅黑" panose="020B0503020204020204" pitchFamily="34" charset="-122"/>
                <a:ea typeface="微软雅黑" panose="020B0503020204020204" pitchFamily="34" charset="-122"/>
              </a:rPr>
              <a:t>提交审核</a:t>
            </a:r>
            <a:r>
              <a:rPr lang="en-US" altLang="zh-CN" sz="1990" b="1" dirty="0">
                <a:solidFill>
                  <a:srgbClr val="FF6600"/>
                </a:solidFill>
                <a:latin typeface="微软雅黑" panose="020B0503020204020204" pitchFamily="34" charset="-122"/>
                <a:ea typeface="微软雅黑" panose="020B0503020204020204" pitchFamily="34" charset="-122"/>
              </a:rPr>
              <a:t>】</a:t>
            </a:r>
            <a:endParaRPr lang="zh-CN" altLang="en-US" sz="1990" b="1" dirty="0">
              <a:solidFill>
                <a:srgbClr val="FF6600"/>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2"/>
          <a:stretch>
            <a:fillRect/>
          </a:stretch>
        </p:blipFill>
        <p:spPr>
          <a:xfrm>
            <a:off x="5113655" y="972635"/>
            <a:ext cx="6447732" cy="5606278"/>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用户中心</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7" name="文本框 16"/>
          <p:cNvSpPr txBox="1"/>
          <p:nvPr/>
        </p:nvSpPr>
        <p:spPr>
          <a:xfrm>
            <a:off x="862508" y="6535101"/>
            <a:ext cx="6293224" cy="369332"/>
          </a:xfrm>
          <a:prstGeom prst="rect">
            <a:avLst/>
          </a:prstGeom>
          <a:noFill/>
          <a:ln w="12700" cmpd="sng">
            <a:noFill/>
            <a:prstDash val="solid"/>
          </a:ln>
        </p:spPr>
        <p:txBody>
          <a:bodyPr wrap="square" rtlCol="0">
            <a:spAutoFit/>
          </a:bodyPr>
          <a:lstStyle/>
          <a:p>
            <a:pPr lvl="0" algn="l">
              <a:buClrTx/>
              <a:buSzTx/>
              <a:buFontTx/>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队伍资料页面，查看本队伍信息，可对本队伍信息进行需改</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2"/>
          <a:stretch>
            <a:fillRect/>
          </a:stretch>
        </p:blipFill>
        <p:spPr>
          <a:xfrm>
            <a:off x="766763" y="1011983"/>
            <a:ext cx="10393592" cy="5412961"/>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92201" y="893507"/>
            <a:ext cx="10607597" cy="5511799"/>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投诉举报</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4" name="文本框 13"/>
          <p:cNvSpPr txBox="1"/>
          <p:nvPr/>
        </p:nvSpPr>
        <p:spPr>
          <a:xfrm>
            <a:off x="2924447" y="4912842"/>
            <a:ext cx="8055610" cy="646331"/>
          </a:xfrm>
          <a:prstGeom prst="rect">
            <a:avLst/>
          </a:prstGeom>
          <a:noFill/>
          <a:ln w="12700" cmpd="sng">
            <a:solidFill>
              <a:schemeClr val="accent1">
                <a:shade val="50000"/>
              </a:schemeClr>
            </a:solidFill>
            <a:prstDash val="solid"/>
          </a:ln>
        </p:spPr>
        <p:txBody>
          <a:bodyPr wrap="square" rtlCol="0">
            <a:spAutoFit/>
          </a:bodyPr>
          <a:lstStyle/>
          <a:p>
            <a:pPr lvl="0" algn="l">
              <a:buClrTx/>
              <a:buSzTx/>
              <a:buFontTx/>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投诉举报页面，展示针对时长举报的处理和投诉信息的处理，点击处理时长可对被举报人时长进行修改、删除</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66763" y="941039"/>
            <a:ext cx="10472736" cy="5594036"/>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我的评论</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7" name="文本框 16"/>
          <p:cNvSpPr txBox="1"/>
          <p:nvPr/>
        </p:nvSpPr>
        <p:spPr>
          <a:xfrm>
            <a:off x="2228064" y="4578809"/>
            <a:ext cx="8055610" cy="646331"/>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我的评论页面，展示发布的和收到的评论信息页面，点击回复，可对志愿者对本队伍的留言信息进行回复</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我的培训</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115" y="942322"/>
            <a:ext cx="10423769" cy="556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文本框 13"/>
          <p:cNvSpPr txBox="1"/>
          <p:nvPr/>
        </p:nvSpPr>
        <p:spPr>
          <a:xfrm>
            <a:off x="2446947" y="5594670"/>
            <a:ext cx="8217652" cy="646331"/>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队伍培训管理页面，展示队伍培训信息，点击添加培训，填写培训信息可新增培训，点击培训名录，可添加志愿进行培训学习</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52500" y="975012"/>
            <a:ext cx="10287000" cy="5560064"/>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我的表彰</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4" name="文本框 13"/>
          <p:cNvSpPr txBox="1"/>
          <p:nvPr/>
        </p:nvSpPr>
        <p:spPr>
          <a:xfrm>
            <a:off x="2392722" y="5685446"/>
            <a:ext cx="8217652" cy="646331"/>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表彰管理页面，展示表彰信息，新增表彰后，点击添表彰名录，添加志愿者并发布该表彰，可为志愿者添加表彰信息记录。</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66763" y="942309"/>
            <a:ext cx="10854498" cy="5809785"/>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09765" cy="911860"/>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队伍设置</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7" name="文本框 16"/>
          <p:cNvSpPr txBox="1"/>
          <p:nvPr/>
        </p:nvSpPr>
        <p:spPr>
          <a:xfrm>
            <a:off x="2568759" y="5796425"/>
            <a:ext cx="6942745" cy="368300"/>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队伍设置页面，可点击修改，进行队伍是否公开和成员的加入方式</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2541080"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系统建设目标</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7" name="矩形 24"/>
          <p:cNvSpPr>
            <a:spLocks noChangeArrowheads="1"/>
          </p:cNvSpPr>
          <p:nvPr/>
        </p:nvSpPr>
        <p:spPr bwMode="auto">
          <a:xfrm>
            <a:off x="1105828" y="1332528"/>
            <a:ext cx="9980343" cy="470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2000" dirty="0">
                <a:solidFill>
                  <a:srgbClr val="595959"/>
                </a:solidFill>
                <a:latin typeface="微软雅黑" panose="020B0503020204020204" pitchFamily="34" charset="-122"/>
                <a:ea typeface="微软雅黑" panose="020B0503020204020204" pitchFamily="34" charset="-122"/>
              </a:rPr>
              <a:t>	</a:t>
            </a:r>
            <a:r>
              <a:rPr lang="zh-CN" altLang="zh-CN" sz="2000" dirty="0">
                <a:solidFill>
                  <a:srgbClr val="595959"/>
                </a:solidFill>
                <a:latin typeface="微软雅黑" panose="020B0503020204020204" pitchFamily="34" charset="-122"/>
                <a:ea typeface="微软雅黑" panose="020B0503020204020204" pitchFamily="34" charset="-122"/>
              </a:rPr>
              <a:t>全国志愿服务信息系统（中国志愿服务网）是面向各行业志愿服务管理部门，面向广大社会公众、志愿服务组织、志愿服务队伍的社会化服务平台。通过系统，社会公众可以便捷注册为志愿者参与志愿服务</a:t>
            </a:r>
            <a:r>
              <a:rPr lang="en-US" altLang="zh-CN" sz="2000" dirty="0">
                <a:solidFill>
                  <a:srgbClr val="595959"/>
                </a:solidFill>
                <a:latin typeface="微软雅黑" panose="020B0503020204020204" pitchFamily="34" charset="-122"/>
                <a:ea typeface="微软雅黑" panose="020B0503020204020204" pitchFamily="34" charset="-122"/>
              </a:rPr>
              <a:t>;</a:t>
            </a:r>
            <a:r>
              <a:rPr lang="zh-CN" altLang="zh-CN" sz="2000" dirty="0">
                <a:solidFill>
                  <a:srgbClr val="595959"/>
                </a:solidFill>
                <a:latin typeface="微软雅黑" panose="020B0503020204020204" pitchFamily="34" charset="-122"/>
                <a:ea typeface="微软雅黑" panose="020B0503020204020204" pitchFamily="34" charset="-122"/>
              </a:rPr>
              <a:t>志愿者可以参与自己感兴趣的志愿队伍和项目，记录、转移、接续自己的志愿服务时间</a:t>
            </a:r>
            <a:r>
              <a:rPr lang="en-US" altLang="zh-CN" sz="2000" dirty="0">
                <a:solidFill>
                  <a:srgbClr val="595959"/>
                </a:solidFill>
                <a:latin typeface="微软雅黑" panose="020B0503020204020204" pitchFamily="34" charset="-122"/>
                <a:ea typeface="微软雅黑" panose="020B0503020204020204" pitchFamily="34" charset="-122"/>
              </a:rPr>
              <a:t>;</a:t>
            </a:r>
            <a:r>
              <a:rPr lang="zh-CN" altLang="zh-CN" sz="2000" dirty="0">
                <a:solidFill>
                  <a:srgbClr val="595959"/>
                </a:solidFill>
                <a:latin typeface="微软雅黑" panose="020B0503020204020204" pitchFamily="34" charset="-122"/>
                <a:ea typeface="微软雅黑" panose="020B0503020204020204" pitchFamily="34" charset="-122"/>
              </a:rPr>
              <a:t>志愿队伍可以按照规范的流程发布项目、招募管理志愿者、开展服务，实现供需有效对接</a:t>
            </a:r>
            <a:r>
              <a:rPr lang="en-US" altLang="zh-CN" sz="2000" dirty="0">
                <a:solidFill>
                  <a:srgbClr val="595959"/>
                </a:solidFill>
                <a:latin typeface="微软雅黑" panose="020B0503020204020204" pitchFamily="34" charset="-122"/>
                <a:ea typeface="微软雅黑" panose="020B0503020204020204" pitchFamily="34" charset="-122"/>
              </a:rPr>
              <a:t>;</a:t>
            </a:r>
            <a:r>
              <a:rPr lang="zh-CN" altLang="zh-CN" sz="2000" dirty="0">
                <a:solidFill>
                  <a:srgbClr val="595959"/>
                </a:solidFill>
                <a:latin typeface="微软雅黑" panose="020B0503020204020204" pitchFamily="34" charset="-122"/>
                <a:ea typeface="微软雅黑" panose="020B0503020204020204" pitchFamily="34" charset="-122"/>
              </a:rPr>
              <a:t>全国各行业各区域志愿服务数据实时或定时汇集，党政管理部门可以全面了解志愿服务情况、开展数据决策分析。</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大力培养</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养老志愿者队伍</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，加快建立</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志愿服务记录制度</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，积极探索</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“学生社区志愿服务计学分”</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、“时间银行”等做法保护志愿者合法权益。 促进民政信息化实现</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体系化</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集约化</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标准化</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精准化</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的志愿服务，并通过金民工程全面推广应用，有效推动</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系统对接</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ED7D31"/>
                </a:solidFill>
                <a:latin typeface="微软雅黑" panose="020B0503020204020204" pitchFamily="34" charset="-122"/>
                <a:ea typeface="微软雅黑" panose="020B0503020204020204" pitchFamily="34" charset="-122"/>
                <a:sym typeface="微软雅黑" panose="020B0503020204020204" pitchFamily="34" charset="-122"/>
              </a:rPr>
              <a:t>各领域数据共享</a:t>
            </a:r>
            <a:r>
              <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，实现民政信息化顶层设计与落地实施的分层对接。</a:t>
            </a:r>
            <a:endParaRPr lang="zh-CN" altLang="en-US" sz="200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申请加入</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14" name="文本框 13"/>
          <p:cNvSpPr txBox="1"/>
          <p:nvPr/>
        </p:nvSpPr>
        <p:spPr>
          <a:xfrm>
            <a:off x="1836909" y="6089720"/>
            <a:ext cx="8055610" cy="646331"/>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队伍成员申请加入页面，展示申请加入队伍的志愿者信息，点击志愿者姓名可查看志愿者信息，可同意或拒绝志愿者加入队伍</a:t>
            </a:r>
            <a:r>
              <a:rPr 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917575"/>
            <a:ext cx="9450387"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业务界面：志愿服务组织管理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正式成员</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08" y="978756"/>
            <a:ext cx="10560380" cy="537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6"/>
          <p:cNvSpPr txBox="1"/>
          <p:nvPr/>
        </p:nvSpPr>
        <p:spPr>
          <a:xfrm>
            <a:off x="2808246" y="4576127"/>
            <a:ext cx="7362428" cy="1200329"/>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正式成员页面</a:t>
            </a:r>
            <a:r>
              <a:rPr lang="zh-CN" b="1" dirty="0">
                <a:latin typeface="微软雅黑" panose="020B0503020204020204" pitchFamily="34" charset="-122"/>
                <a:ea typeface="微软雅黑" panose="020B0503020204020204" pitchFamily="34" charset="-122"/>
                <a:cs typeface="微软雅黑" panose="020B0503020204020204" pitchFamily="34" charset="-122"/>
                <a:sym typeface="+mn-ea"/>
              </a:rPr>
              <a:t>，展示</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队伍成员的信息列表</a:t>
            </a:r>
            <a:r>
              <a:rPr 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点击导出成员，可将选择的成员信息以</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EXCEL</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表格的形式保存至</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PC</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端，点击添加成员，可通过用户名和证件号码单个或批量添加队伍成员，同时也可以查看志愿服务证明、为志愿者下载服务证明以及星级评定</a:t>
            </a:r>
            <a:r>
              <a:rPr 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
        <p:nvSpPr>
          <p:cNvPr id="29" name="TextBox 46"/>
          <p:cNvSpPr txBox="1"/>
          <p:nvPr/>
        </p:nvSpPr>
        <p:spPr>
          <a:xfrm>
            <a:off x="3294430" y="1514901"/>
            <a:ext cx="4193298" cy="892552"/>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1.</a:t>
            </a:r>
            <a:r>
              <a:rPr lang="zh-CN" altLang="en-US" sz="2600" b="1" dirty="0">
                <a:solidFill>
                  <a:srgbClr val="203864"/>
                </a:solidFill>
                <a:latin typeface="微软雅黑" panose="020B0503020204020204" pitchFamily="34" charset="-122"/>
                <a:ea typeface="微软雅黑" panose="020B0503020204020204" pitchFamily="34" charset="-122"/>
                <a:sym typeface="+mn-ea"/>
              </a:rPr>
              <a:t> 系统登录入口</a:t>
            </a:r>
            <a:endParaRPr lang="en-US" altLang="zh-CN" sz="2600" b="1" dirty="0">
              <a:solidFill>
                <a:srgbClr val="203864"/>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36" name="椭圆 35"/>
          <p:cNvSpPr/>
          <p:nvPr/>
        </p:nvSpPr>
        <p:spPr>
          <a:xfrm>
            <a:off x="2281087" y="1358449"/>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3194242" y="2261925"/>
            <a:ext cx="922146" cy="922146"/>
            <a:chOff x="304800" y="673100"/>
            <a:chExt cx="4000500" cy="4000500"/>
          </a:xfrm>
          <a:effectLst>
            <a:outerShdw blurRad="444500" dist="254000" dir="8100000" algn="tr" rotWithShape="0">
              <a:prstClr val="black">
                <a:alpha val="50000"/>
              </a:prstClr>
            </a:outerShdw>
          </a:effectLst>
        </p:grpSpPr>
        <p:sp>
          <p:nvSpPr>
            <p:cNvPr id="39"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4073401" y="3151532"/>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4997986" y="4055009"/>
            <a:ext cx="922146" cy="922146"/>
            <a:chOff x="304800" y="673100"/>
            <a:chExt cx="4000500" cy="4000500"/>
          </a:xfrm>
          <a:effectLst>
            <a:outerShdw blurRad="444500" dist="254000" dir="8100000" algn="tr" rotWithShape="0">
              <a:prstClr val="black">
                <a:alpha val="50000"/>
              </a:prstClr>
            </a:outerShdw>
          </a:effectLst>
        </p:grpSpPr>
        <p:sp>
          <p:nvSpPr>
            <p:cNvPr id="43"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椭圆 47"/>
          <p:cNvSpPr/>
          <p:nvPr/>
        </p:nvSpPr>
        <p:spPr>
          <a:xfrm>
            <a:off x="5920132" y="4983223"/>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TextBox 93"/>
          <p:cNvSpPr txBox="1"/>
          <p:nvPr/>
        </p:nvSpPr>
        <p:spPr>
          <a:xfrm>
            <a:off x="1211943" y="275107"/>
            <a:ext cx="4112023"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系统建设内容工作概述</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55" name="TextBox 46"/>
          <p:cNvSpPr txBox="1"/>
          <p:nvPr/>
        </p:nvSpPr>
        <p:spPr>
          <a:xfrm>
            <a:off x="4193716" y="2405981"/>
            <a:ext cx="3800504" cy="892552"/>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2.</a:t>
            </a:r>
            <a:r>
              <a:rPr lang="zh-CN" altLang="en-US" sz="2600" b="1" dirty="0">
                <a:solidFill>
                  <a:srgbClr val="203864"/>
                </a:solidFill>
                <a:latin typeface="微软雅黑" panose="020B0503020204020204" pitchFamily="34" charset="-122"/>
                <a:ea typeface="微软雅黑" panose="020B0503020204020204" pitchFamily="34" charset="-122"/>
                <a:sym typeface="+mn-ea"/>
              </a:rPr>
              <a:t>志愿者管理业务</a:t>
            </a:r>
            <a:endParaRPr lang="en-US" altLang="zh-CN" sz="2600" b="1" dirty="0">
              <a:solidFill>
                <a:srgbClr val="203864"/>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56" name="TextBox 46"/>
          <p:cNvSpPr txBox="1"/>
          <p:nvPr/>
        </p:nvSpPr>
        <p:spPr>
          <a:xfrm>
            <a:off x="5122516" y="3328512"/>
            <a:ext cx="3922872" cy="492443"/>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3.</a:t>
            </a:r>
            <a:r>
              <a:rPr lang="zh-CN" altLang="en-US" sz="2600" b="1" dirty="0">
                <a:solidFill>
                  <a:srgbClr val="203864"/>
                </a:solidFill>
                <a:latin typeface="微软雅黑" panose="020B0503020204020204" pitchFamily="34" charset="-122"/>
                <a:ea typeface="微软雅黑" panose="020B0503020204020204" pitchFamily="34" charset="-122"/>
                <a:sym typeface="+mn-ea"/>
              </a:rPr>
              <a:t> 志愿服务队伍管理业务</a:t>
            </a:r>
            <a:endParaRPr lang="zh-CN" altLang="en-US" sz="2600" b="1" dirty="0">
              <a:solidFill>
                <a:srgbClr val="203864"/>
              </a:solidFill>
              <a:latin typeface="Kozuka Gothic Pro R" pitchFamily="34" charset="-128"/>
              <a:ea typeface="Kozuka Gothic Pro R" pitchFamily="34" charset="-128"/>
            </a:endParaRPr>
          </a:p>
        </p:txBody>
      </p:sp>
      <p:sp>
        <p:nvSpPr>
          <p:cNvPr id="57" name="TextBox 46"/>
          <p:cNvSpPr txBox="1"/>
          <p:nvPr/>
        </p:nvSpPr>
        <p:spPr>
          <a:xfrm>
            <a:off x="6029715" y="4269859"/>
            <a:ext cx="3992825" cy="492443"/>
          </a:xfrm>
          <a:prstGeom prst="rect">
            <a:avLst/>
          </a:prstGeom>
          <a:noFill/>
        </p:spPr>
        <p:txBody>
          <a:bodyPr wrap="square" rtlCol="0">
            <a:spAutoFit/>
          </a:bodyPr>
          <a:lstStyle/>
          <a:p>
            <a:r>
              <a:rPr lang="en-US" altLang="zh-CN" sz="2600" b="1" dirty="0">
                <a:solidFill>
                  <a:srgbClr val="C55A11"/>
                </a:solidFill>
                <a:latin typeface="微软雅黑" panose="020B0503020204020204" pitchFamily="34" charset="-122"/>
                <a:ea typeface="微软雅黑" panose="020B0503020204020204" pitchFamily="34" charset="-122"/>
                <a:sym typeface="+mn-ea"/>
              </a:rPr>
              <a:t>4.</a:t>
            </a:r>
            <a:r>
              <a:rPr lang="zh-CN" altLang="en-US" sz="2600" b="1" dirty="0">
                <a:solidFill>
                  <a:srgbClr val="C55A11"/>
                </a:solidFill>
                <a:latin typeface="微软雅黑" panose="020B0503020204020204" pitchFamily="34" charset="-122"/>
                <a:ea typeface="微软雅黑" panose="020B0503020204020204" pitchFamily="34" charset="-122"/>
                <a:sym typeface="+mn-ea"/>
              </a:rPr>
              <a:t>志愿服务项目管理业务</a:t>
            </a:r>
            <a:endParaRPr lang="zh-CN" altLang="en-US" sz="2600" b="1" dirty="0">
              <a:solidFill>
                <a:srgbClr val="C55A11"/>
              </a:solidFill>
              <a:latin typeface="Kozuka Gothic Pro R" pitchFamily="34" charset="-128"/>
              <a:ea typeface="Kozuka Gothic Pro R" pitchFamily="34" charset="-128"/>
            </a:endParaRPr>
          </a:p>
        </p:txBody>
      </p:sp>
      <p:sp>
        <p:nvSpPr>
          <p:cNvPr id="58" name="TextBox 46"/>
          <p:cNvSpPr txBox="1"/>
          <p:nvPr/>
        </p:nvSpPr>
        <p:spPr>
          <a:xfrm>
            <a:off x="6900969" y="5197161"/>
            <a:ext cx="3495884" cy="892552"/>
          </a:xfrm>
          <a:prstGeom prst="rect">
            <a:avLst/>
          </a:prstGeom>
          <a:noFill/>
        </p:spPr>
        <p:txBody>
          <a:bodyPr wrap="square" rtlCol="0">
            <a:spAutoFit/>
          </a:bodyPr>
          <a:lstStyle/>
          <a:p>
            <a:r>
              <a:rPr lang="en-US" altLang="zh-CN" sz="2600" b="1" dirty="0">
                <a:solidFill>
                  <a:schemeClr val="accent5">
                    <a:lumMod val="50000"/>
                  </a:schemeClr>
                </a:solidFill>
                <a:latin typeface="微软雅黑" panose="020B0503020204020204" pitchFamily="34" charset="-122"/>
                <a:ea typeface="微软雅黑" panose="020B0503020204020204" pitchFamily="34" charset="-122"/>
                <a:sym typeface="+mn-ea"/>
              </a:rPr>
              <a:t>5.</a:t>
            </a:r>
            <a:r>
              <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rPr>
              <a:t>管理部门管理业务</a:t>
            </a:r>
            <a:endParaRPr lang="zh-CN" altLang="en-US" sz="2600" b="1" dirty="0">
              <a:solidFill>
                <a:schemeClr val="accent5">
                  <a:lumMod val="50000"/>
                </a:schemeClr>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468437"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业务流程：志愿服务项目管理流程图</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cxnSp>
        <p:nvCxnSpPr>
          <p:cNvPr id="9" name="直接连接符 8"/>
          <p:cNvCxnSpPr/>
          <p:nvPr/>
        </p:nvCxnSpPr>
        <p:spPr>
          <a:xfrm>
            <a:off x="364767" y="6665991"/>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sp>
        <p:nvSpPr>
          <p:cNvPr id="70" name="文本框 69"/>
          <p:cNvSpPr txBox="1"/>
          <p:nvPr/>
        </p:nvSpPr>
        <p:spPr>
          <a:xfrm>
            <a:off x="996636" y="949509"/>
            <a:ext cx="9807115" cy="368300"/>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志愿服务队伍可以发布志愿服务项目，并对项目进行管理，招募、及时、排班、评价等</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3" name="流程图: 接点 72"/>
          <p:cNvSpPr/>
          <p:nvPr/>
        </p:nvSpPr>
        <p:spPr>
          <a:xfrm>
            <a:off x="2222019" y="2409855"/>
            <a:ext cx="435426" cy="41801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2207686" y="2482245"/>
            <a:ext cx="492443" cy="276999"/>
          </a:xfrm>
          <a:prstGeom prst="rect">
            <a:avLst/>
          </a:prstGeom>
          <a:noFill/>
        </p:spPr>
        <p:txBody>
          <a:bodyPr wrap="none" rtlCol="0">
            <a:spAutoFit/>
          </a:bodyPr>
          <a:lstStyle/>
          <a:p>
            <a:r>
              <a:rPr lang="zh-CN" altLang="en-US" sz="1200" dirty="0"/>
              <a:t>开始</a:t>
            </a:r>
            <a:endParaRPr lang="zh-CN" altLang="en-US" sz="1200" dirty="0"/>
          </a:p>
        </p:txBody>
      </p:sp>
      <p:sp>
        <p:nvSpPr>
          <p:cNvPr id="75" name="圆角矩形 24"/>
          <p:cNvSpPr/>
          <p:nvPr/>
        </p:nvSpPr>
        <p:spPr>
          <a:xfrm>
            <a:off x="1726397" y="3204102"/>
            <a:ext cx="1435841" cy="479819"/>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algn="ctr" defTabSz="650875" eaLnBrk="0" fontAlgn="base" hangingPunct="0">
              <a:lnSpc>
                <a:spcPct val="150000"/>
              </a:lnSpc>
              <a:spcBef>
                <a:spcPct val="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项目信息填写</a:t>
            </a:r>
            <a:endParaRPr lang="zh-CN" altLang="zh-CN" sz="1600" dirty="0">
              <a:solidFill>
                <a:schemeClr val="bg1"/>
              </a:solidFill>
              <a:latin typeface="微软雅黑" panose="020B0503020204020204" pitchFamily="34" charset="-122"/>
              <a:ea typeface="微软雅黑" panose="020B0503020204020204" pitchFamily="34" charset="-122"/>
            </a:endParaRPr>
          </a:p>
        </p:txBody>
      </p:sp>
      <p:cxnSp>
        <p:nvCxnSpPr>
          <p:cNvPr id="4" name="直接箭头连接符 3"/>
          <p:cNvCxnSpPr>
            <a:stCxn id="73" idx="4"/>
            <a:endCxn id="75" idx="0"/>
          </p:cNvCxnSpPr>
          <p:nvPr/>
        </p:nvCxnSpPr>
        <p:spPr>
          <a:xfrm>
            <a:off x="2439732" y="2827866"/>
            <a:ext cx="4586" cy="376236"/>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77" name="圆角矩形 24"/>
          <p:cNvSpPr/>
          <p:nvPr/>
        </p:nvSpPr>
        <p:spPr>
          <a:xfrm>
            <a:off x="1727518" y="4176775"/>
            <a:ext cx="1435841" cy="479819"/>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algn="ctr" defTabSz="650875" eaLnBrk="0" fontAlgn="base" hangingPunct="0">
              <a:lnSpc>
                <a:spcPct val="150000"/>
              </a:lnSpc>
              <a:spcBef>
                <a:spcPct val="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项目发布</a:t>
            </a:r>
            <a:endParaRPr lang="zh-CN" altLang="zh-CN" sz="1600" dirty="0">
              <a:solidFill>
                <a:schemeClr val="bg1"/>
              </a:solidFill>
              <a:latin typeface="微软雅黑" panose="020B0503020204020204" pitchFamily="34" charset="-122"/>
              <a:ea typeface="微软雅黑" panose="020B0503020204020204" pitchFamily="34" charset="-122"/>
            </a:endParaRPr>
          </a:p>
        </p:txBody>
      </p:sp>
      <p:cxnSp>
        <p:nvCxnSpPr>
          <p:cNvPr id="78" name="直接箭头连接符 77"/>
          <p:cNvCxnSpPr>
            <a:stCxn id="75" idx="2"/>
            <a:endCxn id="77" idx="0"/>
          </p:cNvCxnSpPr>
          <p:nvPr/>
        </p:nvCxnSpPr>
        <p:spPr>
          <a:xfrm>
            <a:off x="2444318" y="3683921"/>
            <a:ext cx="1121" cy="492854"/>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80" name="菱形 79"/>
          <p:cNvSpPr/>
          <p:nvPr/>
        </p:nvSpPr>
        <p:spPr>
          <a:xfrm>
            <a:off x="4909628" y="3092253"/>
            <a:ext cx="822284" cy="858408"/>
          </a:xfrm>
          <a:prstGeom prst="diamond">
            <a:avLst/>
          </a:prstGeom>
          <a:solidFill>
            <a:srgbClr val="FD9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审核</a:t>
            </a:r>
            <a:endParaRPr lang="zh-CN" altLang="en-US" dirty="0"/>
          </a:p>
        </p:txBody>
      </p:sp>
      <p:cxnSp>
        <p:nvCxnSpPr>
          <p:cNvPr id="82" name="直接连接符 81"/>
          <p:cNvCxnSpPr/>
          <p:nvPr/>
        </p:nvCxnSpPr>
        <p:spPr>
          <a:xfrm>
            <a:off x="3513138" y="1916516"/>
            <a:ext cx="0" cy="4345308"/>
          </a:xfrm>
          <a:prstGeom prst="line">
            <a:avLst/>
          </a:prstGeom>
          <a:ln w="12700">
            <a:prstDash val="lgDashDot"/>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1486761" y="1858642"/>
            <a:ext cx="0" cy="4345308"/>
          </a:xfrm>
          <a:prstGeom prst="line">
            <a:avLst/>
          </a:prstGeom>
          <a:ln w="12700">
            <a:prstDash val="lgDashDot"/>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5960149" y="1858642"/>
            <a:ext cx="0" cy="4345308"/>
          </a:xfrm>
          <a:prstGeom prst="line">
            <a:avLst/>
          </a:prstGeom>
          <a:ln w="12700">
            <a:prstDash val="lgDash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669077" y="1731850"/>
            <a:ext cx="1554480" cy="368300"/>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志愿服务队伍</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6" name="矩形 85"/>
          <p:cNvSpPr/>
          <p:nvPr/>
        </p:nvSpPr>
        <p:spPr>
          <a:xfrm>
            <a:off x="3513662" y="1653745"/>
            <a:ext cx="2468880" cy="460375"/>
          </a:xfrm>
          <a:prstGeom prst="rect">
            <a:avLst/>
          </a:prstGeom>
        </p:spPr>
        <p:txBody>
          <a:bodyPr wrap="none">
            <a:spAutoFit/>
          </a:bodyPr>
          <a:lstStyle/>
          <a:p>
            <a:pPr algn="ct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ea"/>
              </a:rPr>
              <a:t>志愿服务组织</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ea"/>
              </a:rPr>
              <a:t>其他开展志愿服务活动的法人组织</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90" name="连接符: 肘形 89"/>
          <p:cNvCxnSpPr>
            <a:stCxn id="77" idx="3"/>
            <a:endCxn id="80" idx="1"/>
          </p:cNvCxnSpPr>
          <p:nvPr/>
        </p:nvCxnSpPr>
        <p:spPr>
          <a:xfrm flipV="1">
            <a:off x="3163359" y="3521457"/>
            <a:ext cx="1746269" cy="895228"/>
          </a:xfrm>
          <a:prstGeom prst="bentConnector3">
            <a:avLst>
              <a:gd name="adj1" fmla="val 19455"/>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101" name="圆角矩形 76"/>
          <p:cNvSpPr/>
          <p:nvPr/>
        </p:nvSpPr>
        <p:spPr>
          <a:xfrm>
            <a:off x="8871998" y="2613490"/>
            <a:ext cx="2971002" cy="1818666"/>
          </a:xfrm>
          <a:prstGeom prst="roundRect">
            <a:avLst/>
          </a:prstGeom>
          <a:noFill/>
          <a:ln w="9525" cap="flat" cmpd="sng" algn="ctr">
            <a:solidFill>
              <a:schemeClr val="tx1"/>
            </a:solidFill>
            <a:prstDash val="dash"/>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sz="1280">
              <a:latin typeface="Arial" panose="020B0604020202020204" pitchFamily="34" charset="0"/>
              <a:ea typeface="宋体" panose="02010600030101010101" pitchFamily="2" charset="-122"/>
            </a:endParaRPr>
          </a:p>
        </p:txBody>
      </p:sp>
      <p:sp>
        <p:nvSpPr>
          <p:cNvPr id="102" name="圆角矩形 77"/>
          <p:cNvSpPr/>
          <p:nvPr/>
        </p:nvSpPr>
        <p:spPr>
          <a:xfrm>
            <a:off x="9070449" y="2870150"/>
            <a:ext cx="635447" cy="432552"/>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a:p>
        </p:txBody>
      </p:sp>
      <p:sp>
        <p:nvSpPr>
          <p:cNvPr id="104" name="文本框 103"/>
          <p:cNvSpPr txBox="1"/>
          <p:nvPr/>
        </p:nvSpPr>
        <p:spPr>
          <a:xfrm>
            <a:off x="9016317" y="2941263"/>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招募</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文本框 108"/>
          <p:cNvSpPr txBox="1"/>
          <p:nvPr/>
        </p:nvSpPr>
        <p:spPr>
          <a:xfrm>
            <a:off x="9587358" y="2941263"/>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招募</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文本框 109"/>
          <p:cNvSpPr txBox="1"/>
          <p:nvPr/>
        </p:nvSpPr>
        <p:spPr>
          <a:xfrm>
            <a:off x="9587358" y="2941263"/>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招募</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文本框 114"/>
          <p:cNvSpPr txBox="1"/>
          <p:nvPr/>
        </p:nvSpPr>
        <p:spPr>
          <a:xfrm>
            <a:off x="10829826" y="3866111"/>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结项</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9" name="圆角矩形 77"/>
          <p:cNvSpPr/>
          <p:nvPr/>
        </p:nvSpPr>
        <p:spPr>
          <a:xfrm>
            <a:off x="10038446" y="2864632"/>
            <a:ext cx="635447" cy="432552"/>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a:p>
        </p:txBody>
      </p:sp>
      <p:sp>
        <p:nvSpPr>
          <p:cNvPr id="130" name="文本框 129"/>
          <p:cNvSpPr txBox="1"/>
          <p:nvPr/>
        </p:nvSpPr>
        <p:spPr>
          <a:xfrm>
            <a:off x="9984314" y="2935745"/>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记时</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1" name="圆角矩形 77"/>
          <p:cNvSpPr/>
          <p:nvPr/>
        </p:nvSpPr>
        <p:spPr>
          <a:xfrm>
            <a:off x="10926477" y="2871960"/>
            <a:ext cx="635447" cy="432552"/>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a:p>
        </p:txBody>
      </p:sp>
      <p:sp>
        <p:nvSpPr>
          <p:cNvPr id="132" name="文本框 131"/>
          <p:cNvSpPr txBox="1"/>
          <p:nvPr/>
        </p:nvSpPr>
        <p:spPr>
          <a:xfrm>
            <a:off x="10872345" y="2943073"/>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排班</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圆角矩形 77"/>
          <p:cNvSpPr/>
          <p:nvPr/>
        </p:nvSpPr>
        <p:spPr>
          <a:xfrm>
            <a:off x="9070449" y="3742054"/>
            <a:ext cx="635447" cy="432552"/>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a:p>
        </p:txBody>
      </p:sp>
      <p:sp>
        <p:nvSpPr>
          <p:cNvPr id="134" name="文本框 133"/>
          <p:cNvSpPr txBox="1"/>
          <p:nvPr/>
        </p:nvSpPr>
        <p:spPr>
          <a:xfrm>
            <a:off x="9016317" y="3813167"/>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通知</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5" name="圆角矩形 77"/>
          <p:cNvSpPr/>
          <p:nvPr/>
        </p:nvSpPr>
        <p:spPr>
          <a:xfrm>
            <a:off x="10038446" y="3739256"/>
            <a:ext cx="635447" cy="432552"/>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a:p>
        </p:txBody>
      </p:sp>
      <p:sp>
        <p:nvSpPr>
          <p:cNvPr id="136" name="文本框 135"/>
          <p:cNvSpPr txBox="1"/>
          <p:nvPr/>
        </p:nvSpPr>
        <p:spPr>
          <a:xfrm>
            <a:off x="9984314" y="3810369"/>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修改</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8" name="圆角矩形 77"/>
          <p:cNvSpPr/>
          <p:nvPr/>
        </p:nvSpPr>
        <p:spPr>
          <a:xfrm>
            <a:off x="10932618" y="3720097"/>
            <a:ext cx="635447" cy="432552"/>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a:p>
        </p:txBody>
      </p:sp>
      <p:sp>
        <p:nvSpPr>
          <p:cNvPr id="139" name="文本框 138"/>
          <p:cNvSpPr txBox="1"/>
          <p:nvPr/>
        </p:nvSpPr>
        <p:spPr>
          <a:xfrm>
            <a:off x="10878486" y="3791210"/>
            <a:ext cx="757228"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结项</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4" name="圆角矩形 32"/>
          <p:cNvSpPr/>
          <p:nvPr/>
        </p:nvSpPr>
        <p:spPr>
          <a:xfrm>
            <a:off x="7335061" y="2009965"/>
            <a:ext cx="771234" cy="455881"/>
          </a:xfrm>
          <a:prstGeom prst="roundRect">
            <a:avLst/>
          </a:prstGeom>
          <a:solidFill>
            <a:srgbClr val="FF0000"/>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algn="ctr" defTabSz="650875" eaLnBrk="0" fontAlgn="base" hangingPunct="0">
              <a:lnSpc>
                <a:spcPct val="150000"/>
              </a:lnSpc>
              <a:spcBef>
                <a:spcPct val="0"/>
              </a:spcBef>
              <a:spcAft>
                <a:spcPct val="0"/>
              </a:spcAft>
            </a:pPr>
            <a:endParaRPr lang="zh-CN" altLang="zh-CN" dirty="0">
              <a:solidFill>
                <a:schemeClr val="bg1"/>
              </a:solidFill>
              <a:latin typeface="Arial" panose="020B0604020202020204" pitchFamily="34" charset="0"/>
              <a:ea typeface="宋体" panose="02010600030101010101" pitchFamily="2" charset="-122"/>
            </a:endParaRPr>
          </a:p>
        </p:txBody>
      </p:sp>
      <p:sp>
        <p:nvSpPr>
          <p:cNvPr id="145" name="文本框 144"/>
          <p:cNvSpPr txBox="1"/>
          <p:nvPr/>
        </p:nvSpPr>
        <p:spPr>
          <a:xfrm>
            <a:off x="7466986" y="2076018"/>
            <a:ext cx="558433"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删除</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53" name="连接符: 肘形 152"/>
          <p:cNvCxnSpPr>
            <a:stCxn id="80" idx="0"/>
            <a:endCxn id="144" idx="1"/>
          </p:cNvCxnSpPr>
          <p:nvPr/>
        </p:nvCxnSpPr>
        <p:spPr>
          <a:xfrm rot="5400000" flipH="1" flipV="1">
            <a:off x="5900742" y="1657935"/>
            <a:ext cx="854347" cy="2014291"/>
          </a:xfrm>
          <a:prstGeom prst="bentConnector2">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162" name="圆角矩形 18"/>
          <p:cNvSpPr/>
          <p:nvPr/>
        </p:nvSpPr>
        <p:spPr>
          <a:xfrm>
            <a:off x="9864265" y="5589521"/>
            <a:ext cx="982679" cy="479819"/>
          </a:xfrm>
          <a:prstGeom prst="roundRect">
            <a:avLst/>
          </a:prstGeom>
          <a:solidFill>
            <a:srgbClr val="121E5C"/>
          </a:solidFill>
          <a:ln w="9525" cap="flat" cmpd="sng" algn="ctr">
            <a:solidFill>
              <a:schemeClr val="tx1"/>
            </a:solidFill>
            <a:prstDash val="solid"/>
            <a:round/>
            <a:headEnd type="none" w="med" len="med"/>
            <a:tailEnd type="none" w="med" len="med"/>
          </a:ln>
        </p:spPr>
        <p:txBody>
          <a:bodyPr vert="horz" wrap="square" lIns="65060" tIns="32530" rIns="65060" bIns="32530" numCol="1" anchor="t" anchorCtr="0" compatLnSpc="1"/>
          <a:lstStyle/>
          <a:p>
            <a:pPr defTabSz="650875" eaLnBrk="0" fontAlgn="base" hangingPunct="0">
              <a:spcBef>
                <a:spcPct val="0"/>
              </a:spcBef>
              <a:spcAft>
                <a:spcPct val="0"/>
              </a:spcAft>
            </a:pPr>
            <a:endParaRPr lang="zh-CN" altLang="zh-CN" sz="1280">
              <a:latin typeface="Arial" panose="020B0604020202020204" pitchFamily="34" charset="0"/>
              <a:ea typeface="宋体" panose="02010600030101010101" pitchFamily="2" charset="-122"/>
            </a:endParaRPr>
          </a:p>
        </p:txBody>
      </p:sp>
      <p:sp>
        <p:nvSpPr>
          <p:cNvPr id="163" name="文本框 162"/>
          <p:cNvSpPr txBox="1"/>
          <p:nvPr/>
        </p:nvSpPr>
        <p:spPr>
          <a:xfrm>
            <a:off x="10084629" y="5700213"/>
            <a:ext cx="558433" cy="311304"/>
          </a:xfrm>
          <a:prstGeom prst="rect">
            <a:avLst/>
          </a:prstGeom>
          <a:noFill/>
        </p:spPr>
        <p:txBody>
          <a:bodyPr wrap="square" rtlCol="0">
            <a:spAutoFit/>
          </a:bodyPr>
          <a:lstStyle/>
          <a:p>
            <a:pPr algn="ctr" defTabSz="650875"/>
            <a:r>
              <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结项</a:t>
            </a:r>
            <a:endParaRPr lang="zh-CN" altLang="en-US" sz="142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65" name="直接箭头连接符 164"/>
          <p:cNvCxnSpPr>
            <a:stCxn id="101" idx="2"/>
            <a:endCxn id="162" idx="0"/>
          </p:cNvCxnSpPr>
          <p:nvPr/>
        </p:nvCxnSpPr>
        <p:spPr>
          <a:xfrm flipH="1">
            <a:off x="10355605" y="4432156"/>
            <a:ext cx="1894" cy="1157365"/>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接箭头连接符 166"/>
          <p:cNvCxnSpPr>
            <a:stCxn id="162" idx="1"/>
            <a:endCxn id="172" idx="6"/>
          </p:cNvCxnSpPr>
          <p:nvPr/>
        </p:nvCxnSpPr>
        <p:spPr>
          <a:xfrm flipH="1" flipV="1">
            <a:off x="2657445" y="5826312"/>
            <a:ext cx="7206820" cy="3119"/>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172" name="流程图: 接点 171"/>
          <p:cNvSpPr/>
          <p:nvPr/>
        </p:nvSpPr>
        <p:spPr>
          <a:xfrm>
            <a:off x="2222019" y="5617306"/>
            <a:ext cx="435426" cy="41801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文本框 172"/>
          <p:cNvSpPr txBox="1"/>
          <p:nvPr/>
        </p:nvSpPr>
        <p:spPr>
          <a:xfrm>
            <a:off x="2186993" y="5709722"/>
            <a:ext cx="492443" cy="276999"/>
          </a:xfrm>
          <a:prstGeom prst="rect">
            <a:avLst/>
          </a:prstGeom>
          <a:noFill/>
        </p:spPr>
        <p:txBody>
          <a:bodyPr wrap="none" rtlCol="0">
            <a:spAutoFit/>
          </a:bodyPr>
          <a:lstStyle/>
          <a:p>
            <a:r>
              <a:rPr lang="zh-CN" altLang="en-US" sz="1200" dirty="0"/>
              <a:t>结束</a:t>
            </a:r>
            <a:endParaRPr lang="zh-CN" altLang="en-US" sz="1200" dirty="0"/>
          </a:p>
        </p:txBody>
      </p:sp>
      <p:sp>
        <p:nvSpPr>
          <p:cNvPr id="176" name="文本框 175"/>
          <p:cNvSpPr txBox="1"/>
          <p:nvPr/>
        </p:nvSpPr>
        <p:spPr>
          <a:xfrm>
            <a:off x="3997304" y="5548088"/>
            <a:ext cx="2339102" cy="307777"/>
          </a:xfrm>
          <a:prstGeom prst="rect">
            <a:avLst/>
          </a:prstGeom>
          <a:noFill/>
        </p:spPr>
        <p:txBody>
          <a:bodyPr wrap="none" rtlCol="0">
            <a:spAutoFit/>
          </a:bodyPr>
          <a:lstStyle/>
          <a:p>
            <a:r>
              <a:rPr lang="zh-CN" altLang="en-US" sz="1400" dirty="0"/>
              <a:t>志愿服务项目管理流程结束</a:t>
            </a:r>
            <a:endParaRPr lang="zh-CN" altLang="en-US" sz="1400" dirty="0"/>
          </a:p>
        </p:txBody>
      </p:sp>
      <p:sp>
        <p:nvSpPr>
          <p:cNvPr id="177" name="文本框 176"/>
          <p:cNvSpPr txBox="1"/>
          <p:nvPr/>
        </p:nvSpPr>
        <p:spPr>
          <a:xfrm>
            <a:off x="3523504" y="3227818"/>
            <a:ext cx="1415772" cy="275590"/>
          </a:xfrm>
          <a:prstGeom prst="rect">
            <a:avLst/>
          </a:prstGeom>
          <a:noFill/>
        </p:spPr>
        <p:txBody>
          <a:bodyPr wrap="square" rtlCol="0">
            <a:spAutoFit/>
          </a:bodyPr>
          <a:lstStyle/>
          <a:p>
            <a:r>
              <a:rPr lang="zh-CN" altLang="en-US" sz="1200" dirty="0"/>
              <a:t>有联络组织的队伍</a:t>
            </a:r>
            <a:endParaRPr lang="zh-CN" altLang="en-US" sz="1200" dirty="0"/>
          </a:p>
        </p:txBody>
      </p:sp>
      <p:cxnSp>
        <p:nvCxnSpPr>
          <p:cNvPr id="207" name="连接符: 肘形 206"/>
          <p:cNvCxnSpPr>
            <a:stCxn id="77" idx="3"/>
            <a:endCxn id="101" idx="1"/>
          </p:cNvCxnSpPr>
          <p:nvPr/>
        </p:nvCxnSpPr>
        <p:spPr>
          <a:xfrm flipV="1">
            <a:off x="3163359" y="3522823"/>
            <a:ext cx="5708639" cy="893862"/>
          </a:xfrm>
          <a:prstGeom prst="bentConnector3">
            <a:avLst>
              <a:gd name="adj1" fmla="val 9390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212" name="文本框 211"/>
          <p:cNvSpPr txBox="1"/>
          <p:nvPr/>
        </p:nvSpPr>
        <p:spPr>
          <a:xfrm>
            <a:off x="5982335" y="3971925"/>
            <a:ext cx="2637155" cy="460375"/>
          </a:xfrm>
          <a:prstGeom prst="rect">
            <a:avLst/>
          </a:prstGeom>
          <a:noFill/>
        </p:spPr>
        <p:txBody>
          <a:bodyPr wrap="square" rtlCol="0">
            <a:spAutoFit/>
          </a:bodyPr>
          <a:lstStyle/>
          <a:p>
            <a:pPr algn="ctr"/>
            <a:r>
              <a:rPr lang="zh-CN" altLang="en-US" sz="1200" dirty="0"/>
              <a:t>志愿服务组织</a:t>
            </a:r>
            <a:endParaRPr lang="zh-CN" altLang="en-US" sz="1200" dirty="0"/>
          </a:p>
          <a:p>
            <a:pPr algn="ctr"/>
            <a:r>
              <a:rPr lang="zh-CN" altLang="en-US" sz="1200" dirty="0"/>
              <a:t>其他开展志愿服务活动的法人组织</a:t>
            </a:r>
            <a:endParaRPr lang="zh-CN" altLang="en-US" sz="1200" dirty="0"/>
          </a:p>
        </p:txBody>
      </p:sp>
      <p:sp>
        <p:nvSpPr>
          <p:cNvPr id="213" name="文本框 212"/>
          <p:cNvSpPr txBox="1"/>
          <p:nvPr/>
        </p:nvSpPr>
        <p:spPr>
          <a:xfrm>
            <a:off x="6646559" y="4436072"/>
            <a:ext cx="1425560" cy="275590"/>
          </a:xfrm>
          <a:prstGeom prst="rect">
            <a:avLst/>
          </a:prstGeom>
          <a:noFill/>
        </p:spPr>
        <p:txBody>
          <a:bodyPr wrap="square" rtlCol="0">
            <a:spAutoFit/>
          </a:bodyPr>
          <a:lstStyle/>
          <a:p>
            <a:r>
              <a:rPr lang="zh-CN" altLang="en-US" sz="1200" dirty="0"/>
              <a:t>无联络组织的队伍</a:t>
            </a:r>
            <a:endParaRPr lang="zh-CN" altLang="en-US" sz="1200" dirty="0"/>
          </a:p>
        </p:txBody>
      </p:sp>
      <p:cxnSp>
        <p:nvCxnSpPr>
          <p:cNvPr id="230" name="直接箭头连接符 229"/>
          <p:cNvCxnSpPr>
            <a:stCxn id="80" idx="3"/>
            <a:endCxn id="101" idx="1"/>
          </p:cNvCxnSpPr>
          <p:nvPr/>
        </p:nvCxnSpPr>
        <p:spPr>
          <a:xfrm>
            <a:off x="5731912" y="3521457"/>
            <a:ext cx="3140086" cy="1366"/>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233" name="文本框 232"/>
          <p:cNvSpPr txBox="1"/>
          <p:nvPr/>
        </p:nvSpPr>
        <p:spPr>
          <a:xfrm>
            <a:off x="6650091" y="3296223"/>
            <a:ext cx="962381" cy="276999"/>
          </a:xfrm>
          <a:prstGeom prst="rect">
            <a:avLst/>
          </a:prstGeom>
          <a:noFill/>
        </p:spPr>
        <p:txBody>
          <a:bodyPr wrap="square" rtlCol="0">
            <a:spAutoFit/>
          </a:bodyPr>
          <a:lstStyle/>
          <a:p>
            <a:r>
              <a:rPr lang="zh-CN" altLang="en-US" sz="1200" dirty="0"/>
              <a:t>审核通过</a:t>
            </a:r>
            <a:endParaRPr lang="zh-CN" altLang="en-US" sz="1200" dirty="0"/>
          </a:p>
        </p:txBody>
      </p:sp>
      <p:sp>
        <p:nvSpPr>
          <p:cNvPr id="234" name="文本框 233"/>
          <p:cNvSpPr txBox="1"/>
          <p:nvPr/>
        </p:nvSpPr>
        <p:spPr>
          <a:xfrm>
            <a:off x="6079618" y="2248822"/>
            <a:ext cx="962381" cy="276999"/>
          </a:xfrm>
          <a:prstGeom prst="rect">
            <a:avLst/>
          </a:prstGeom>
          <a:noFill/>
        </p:spPr>
        <p:txBody>
          <a:bodyPr wrap="square" rtlCol="0">
            <a:spAutoFit/>
          </a:bodyPr>
          <a:lstStyle/>
          <a:p>
            <a:r>
              <a:rPr lang="zh-CN" altLang="en-US" sz="1200" dirty="0"/>
              <a:t>审核未通过</a:t>
            </a:r>
            <a:endParaRPr lang="zh-CN" altLang="en-US" sz="12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圆角矩形 44"/>
          <p:cNvSpPr/>
          <p:nvPr/>
        </p:nvSpPr>
        <p:spPr>
          <a:xfrm>
            <a:off x="8993068" y="2764006"/>
            <a:ext cx="2886983" cy="3362474"/>
          </a:xfrm>
          <a:prstGeom prst="roundRect">
            <a:avLst>
              <a:gd name="adj" fmla="val 9741"/>
            </a:avLst>
          </a:prstGeom>
          <a:gradFill flip="none" rotWithShape="1">
            <a:gsLst>
              <a:gs pos="59000">
                <a:srgbClr val="EFEFEF"/>
              </a:gs>
              <a:gs pos="6000">
                <a:srgbClr val="DFDFDF"/>
              </a:gs>
              <a:gs pos="0">
                <a:schemeClr val="bg1"/>
              </a:gs>
              <a:gs pos="96000">
                <a:schemeClr val="bg1">
                  <a:lumMod val="85000"/>
                </a:schemeClr>
              </a:gs>
              <a:gs pos="100000">
                <a:schemeClr val="bg1"/>
              </a:gs>
            </a:gsLst>
            <a:lin ang="0" scaled="0"/>
            <a:tileRect/>
          </a:gra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圆角矩形 44"/>
          <p:cNvSpPr/>
          <p:nvPr/>
        </p:nvSpPr>
        <p:spPr>
          <a:xfrm>
            <a:off x="6105726" y="2764006"/>
            <a:ext cx="2886983" cy="3362474"/>
          </a:xfrm>
          <a:prstGeom prst="roundRect">
            <a:avLst>
              <a:gd name="adj" fmla="val 9741"/>
            </a:avLst>
          </a:prstGeom>
          <a:gradFill flip="none" rotWithShape="1">
            <a:gsLst>
              <a:gs pos="59000">
                <a:srgbClr val="EFEFEF"/>
              </a:gs>
              <a:gs pos="6000">
                <a:srgbClr val="DFDFDF"/>
              </a:gs>
              <a:gs pos="0">
                <a:schemeClr val="bg1"/>
              </a:gs>
              <a:gs pos="96000">
                <a:schemeClr val="bg1">
                  <a:lumMod val="85000"/>
                </a:schemeClr>
              </a:gs>
              <a:gs pos="100000">
                <a:schemeClr val="bg1"/>
              </a:gs>
            </a:gsLst>
            <a:lin ang="0" scaled="0"/>
            <a:tileRect/>
          </a:gra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圆角矩形 44"/>
          <p:cNvSpPr/>
          <p:nvPr/>
        </p:nvSpPr>
        <p:spPr>
          <a:xfrm>
            <a:off x="3201697" y="2764006"/>
            <a:ext cx="2886983" cy="3362474"/>
          </a:xfrm>
          <a:prstGeom prst="roundRect">
            <a:avLst>
              <a:gd name="adj" fmla="val 9741"/>
            </a:avLst>
          </a:prstGeom>
          <a:gradFill flip="none" rotWithShape="1">
            <a:gsLst>
              <a:gs pos="59000">
                <a:srgbClr val="EFEFEF"/>
              </a:gs>
              <a:gs pos="6000">
                <a:srgbClr val="DFDFDF"/>
              </a:gs>
              <a:gs pos="0">
                <a:schemeClr val="bg1"/>
              </a:gs>
              <a:gs pos="96000">
                <a:schemeClr val="bg1">
                  <a:lumMod val="85000"/>
                </a:schemeClr>
              </a:gs>
              <a:gs pos="100000">
                <a:schemeClr val="bg1"/>
              </a:gs>
            </a:gsLst>
            <a:lin ang="0" scaled="0"/>
            <a:tileRect/>
          </a:gra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290231"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业务流程：志愿服务项目管理</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cxnSp>
        <p:nvCxnSpPr>
          <p:cNvPr id="9" name="直接连接符 8"/>
          <p:cNvCxnSpPr/>
          <p:nvPr/>
        </p:nvCxnSpPr>
        <p:spPr>
          <a:xfrm>
            <a:off x="364767" y="6665991"/>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sp>
        <p:nvSpPr>
          <p:cNvPr id="71" name="Freeform 38"/>
          <p:cNvSpPr/>
          <p:nvPr/>
        </p:nvSpPr>
        <p:spPr bwMode="auto">
          <a:xfrm>
            <a:off x="7048362" y="3669716"/>
            <a:ext cx="61913" cy="100013"/>
          </a:xfrm>
          <a:custGeom>
            <a:avLst/>
            <a:gdLst>
              <a:gd name="T0" fmla="*/ 177464 w 21600"/>
              <a:gd name="T1" fmla="*/ 0 h 21600"/>
              <a:gd name="T2" fmla="*/ 0 w 21600"/>
              <a:gd name="T3" fmla="*/ 463083 h 21600"/>
              <a:gd name="T4" fmla="*/ 0 w 21600"/>
              <a:gd name="T5" fmla="*/ 463083 h 21600"/>
              <a:gd name="T6" fmla="*/ 177464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0"/>
                </a:moveTo>
                <a:cubicBezTo>
                  <a:pt x="0" y="21600"/>
                  <a:pt x="0" y="21600"/>
                  <a:pt x="0" y="21600"/>
                </a:cubicBezTo>
                <a:cubicBezTo>
                  <a:pt x="0" y="21600"/>
                  <a:pt x="0" y="21600"/>
                  <a:pt x="0" y="21600"/>
                </a:cubicBezTo>
                <a:cubicBezTo>
                  <a:pt x="21600" y="0"/>
                  <a:pt x="21600" y="0"/>
                  <a:pt x="21600" y="0"/>
                </a:cubicBezTo>
              </a:path>
            </a:pathLst>
          </a:custGeom>
          <a:solidFill>
            <a:srgbClr val="7B7B7B"/>
          </a:solidFill>
          <a:ln>
            <a:noFill/>
          </a:ln>
          <a:extLst>
            <a:ext uri="{91240B29-F687-4F45-9708-019B960494DF}">
              <a14:hiddenLine xmlns:a14="http://schemas.microsoft.com/office/drawing/2010/main" w="9525">
                <a:solidFill>
                  <a:srgbClr val="000000"/>
                </a:solidFill>
                <a:round/>
              </a14:hiddenLine>
            </a:ext>
          </a:extLst>
        </p:spPr>
        <p:txBody>
          <a:bodyPr lIns="0" tIns="0" rIns="0" bIns="0"/>
          <a:lstStyle/>
          <a:p>
            <a:endParaRPr lang="zh-CN" altLang="en-US"/>
          </a:p>
        </p:txBody>
      </p:sp>
      <p:grpSp>
        <p:nvGrpSpPr>
          <p:cNvPr id="76" name="组合 75"/>
          <p:cNvGrpSpPr/>
          <p:nvPr/>
        </p:nvGrpSpPr>
        <p:grpSpPr>
          <a:xfrm>
            <a:off x="7117260" y="2387651"/>
            <a:ext cx="786130" cy="784860"/>
            <a:chOff x="11195" y="4288"/>
            <a:chExt cx="1238" cy="1236"/>
          </a:xfrm>
        </p:grpSpPr>
        <p:sp>
          <p:nvSpPr>
            <p:cNvPr id="77" name="圆角矩形 34"/>
            <p:cNvSpPr>
              <a:spLocks noChangeArrowheads="1"/>
            </p:cNvSpPr>
            <p:nvPr/>
          </p:nvSpPr>
          <p:spPr bwMode="auto">
            <a:xfrm>
              <a:off x="11195" y="4288"/>
              <a:ext cx="1238" cy="1237"/>
            </a:xfrm>
            <a:prstGeom prst="roundRect">
              <a:avLst>
                <a:gd name="adj" fmla="val 50000"/>
              </a:avLst>
            </a:prstGeom>
            <a:solidFill>
              <a:srgbClr val="162657"/>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pic>
          <p:nvPicPr>
            <p:cNvPr id="78" name="图片 6" descr="服务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0" y="4559"/>
              <a:ext cx="828"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 name="组合 78"/>
          <p:cNvGrpSpPr/>
          <p:nvPr/>
        </p:nvGrpSpPr>
        <p:grpSpPr>
          <a:xfrm>
            <a:off x="9990635" y="2388286"/>
            <a:ext cx="786130" cy="783590"/>
            <a:chOff x="16015" y="4025"/>
            <a:chExt cx="1238" cy="1234"/>
          </a:xfrm>
        </p:grpSpPr>
        <p:sp>
          <p:nvSpPr>
            <p:cNvPr id="80" name="圆角矩形 34"/>
            <p:cNvSpPr>
              <a:spLocks noChangeArrowheads="1"/>
            </p:cNvSpPr>
            <p:nvPr/>
          </p:nvSpPr>
          <p:spPr bwMode="auto">
            <a:xfrm>
              <a:off x="16015" y="4025"/>
              <a:ext cx="1238" cy="1235"/>
            </a:xfrm>
            <a:prstGeom prst="roundRect">
              <a:avLst>
                <a:gd name="adj" fmla="val 50000"/>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pic>
          <p:nvPicPr>
            <p:cNvPr id="81" name="图片 9" descr="评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6" y="4318"/>
              <a:ext cx="695"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 name="组合 84"/>
          <p:cNvGrpSpPr/>
          <p:nvPr/>
        </p:nvGrpSpPr>
        <p:grpSpPr>
          <a:xfrm>
            <a:off x="4242615" y="2387016"/>
            <a:ext cx="783590" cy="786130"/>
            <a:chOff x="6635" y="4230"/>
            <a:chExt cx="1234" cy="1238"/>
          </a:xfrm>
        </p:grpSpPr>
        <p:sp>
          <p:nvSpPr>
            <p:cNvPr id="86" name="圆角矩形 34"/>
            <p:cNvSpPr>
              <a:spLocks noChangeArrowheads="1"/>
            </p:cNvSpPr>
            <p:nvPr/>
          </p:nvSpPr>
          <p:spPr bwMode="auto">
            <a:xfrm>
              <a:off x="6635" y="4230"/>
              <a:ext cx="1235" cy="1238"/>
            </a:xfrm>
            <a:prstGeom prst="roundRect">
              <a:avLst>
                <a:gd name="adj" fmla="val 50000"/>
              </a:avLst>
            </a:pr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pic>
          <p:nvPicPr>
            <p:cNvPr id="87" name="图片 11" descr="志愿者注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 y="4501"/>
              <a:ext cx="815"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Text Box 24"/>
          <p:cNvSpPr txBox="1">
            <a:spLocks noChangeArrowheads="1"/>
          </p:cNvSpPr>
          <p:nvPr/>
        </p:nvSpPr>
        <p:spPr bwMode="auto">
          <a:xfrm>
            <a:off x="1250812" y="1492619"/>
            <a:ext cx="16049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a:solidFill>
                  <a:schemeClr val="bg1"/>
                </a:solidFill>
                <a:ea typeface="微软雅黑" panose="020B0503020204020204" pitchFamily="34" charset="-122"/>
              </a:rPr>
              <a:t>立项管理</a:t>
            </a:r>
            <a:endParaRPr lang="zh-CN" altLang="en-US" sz="2800">
              <a:solidFill>
                <a:schemeClr val="bg1"/>
              </a:solidFill>
              <a:ea typeface="微软雅黑" panose="020B0503020204020204" pitchFamily="34" charset="-122"/>
            </a:endParaRPr>
          </a:p>
        </p:txBody>
      </p:sp>
      <p:sp>
        <p:nvSpPr>
          <p:cNvPr id="89" name="AutoShape 25"/>
          <p:cNvSpPr>
            <a:spLocks noChangeArrowheads="1"/>
          </p:cNvSpPr>
          <p:nvPr/>
        </p:nvSpPr>
        <p:spPr bwMode="auto">
          <a:xfrm>
            <a:off x="384037" y="1370381"/>
            <a:ext cx="2895600" cy="762000"/>
          </a:xfrm>
          <a:prstGeom prst="chevron">
            <a:avLst>
              <a:gd name="adj" fmla="val 58073"/>
            </a:avLst>
          </a:prstGeom>
          <a:solidFill>
            <a:srgbClr val="002060"/>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p>
            <a:pPr lvl="0" algn="l" defTabSz="914400"/>
            <a:endParaRPr lang="zh-CN" altLang="en-US">
              <a:sym typeface="+mn-ea"/>
            </a:endParaRPr>
          </a:p>
        </p:txBody>
      </p:sp>
      <p:sp>
        <p:nvSpPr>
          <p:cNvPr id="90" name="Text Box 26"/>
          <p:cNvSpPr txBox="1">
            <a:spLocks noChangeArrowheads="1"/>
          </p:cNvSpPr>
          <p:nvPr/>
        </p:nvSpPr>
        <p:spPr bwMode="auto">
          <a:xfrm>
            <a:off x="907118" y="1521194"/>
            <a:ext cx="140208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dirty="0">
                <a:solidFill>
                  <a:schemeClr val="bg1"/>
                </a:solidFill>
                <a:ea typeface="微软雅黑" panose="020B0503020204020204" pitchFamily="34" charset="-122"/>
              </a:rPr>
              <a:t>项目发布</a:t>
            </a:r>
            <a:endParaRPr lang="zh-CN" altLang="en-US" sz="2400" dirty="0">
              <a:solidFill>
                <a:schemeClr val="bg1"/>
              </a:solidFill>
              <a:ea typeface="微软雅黑" panose="020B0503020204020204" pitchFamily="34" charset="-122"/>
            </a:endParaRPr>
          </a:p>
        </p:txBody>
      </p:sp>
      <p:sp>
        <p:nvSpPr>
          <p:cNvPr id="91" name="AutoShape 27"/>
          <p:cNvSpPr>
            <a:spLocks noChangeArrowheads="1"/>
          </p:cNvSpPr>
          <p:nvPr/>
        </p:nvSpPr>
        <p:spPr bwMode="auto">
          <a:xfrm>
            <a:off x="3055800" y="1370381"/>
            <a:ext cx="3140075" cy="762000"/>
          </a:xfrm>
          <a:prstGeom prst="chevron">
            <a:avLst>
              <a:gd name="adj" fmla="val 58073"/>
            </a:avLst>
          </a:prstGeom>
          <a:solidFill>
            <a:srgbClr val="FF9F1B"/>
          </a:solidFill>
          <a:ln w="12700" cap="flat">
            <a:noFill/>
            <a:miter lim="400000"/>
          </a:ln>
          <a:effectLst/>
        </p:spPr>
        <p:txBody>
          <a:bodyPr wrap="square" lIns="0" tIns="0" rIns="0" bIns="0" numCol="1" anchor="ctr">
            <a:noAutofit/>
          </a:bodyPr>
          <a:lstStyle/>
          <a:p>
            <a:pPr lvl="0" algn="ctr" defTabSz="914400">
              <a:defRPr sz="1200" b="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00">
              <a:sym typeface="+mn-ea"/>
            </a:endParaRPr>
          </a:p>
        </p:txBody>
      </p:sp>
      <p:sp>
        <p:nvSpPr>
          <p:cNvPr id="92" name="Text Box 28"/>
          <p:cNvSpPr txBox="1">
            <a:spLocks noChangeArrowheads="1"/>
          </p:cNvSpPr>
          <p:nvPr/>
        </p:nvSpPr>
        <p:spPr bwMode="auto">
          <a:xfrm>
            <a:off x="3645557" y="1521194"/>
            <a:ext cx="170688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dirty="0">
                <a:solidFill>
                  <a:schemeClr val="bg1"/>
                </a:solidFill>
                <a:ea typeface="微软雅黑" panose="020B0503020204020204" pitchFamily="34" charset="-122"/>
              </a:rPr>
              <a:t>招募志愿者</a:t>
            </a:r>
            <a:endParaRPr lang="zh-CN" altLang="en-US" sz="2400" dirty="0">
              <a:solidFill>
                <a:schemeClr val="bg1"/>
              </a:solidFill>
              <a:ea typeface="微软雅黑" panose="020B0503020204020204" pitchFamily="34" charset="-122"/>
            </a:endParaRPr>
          </a:p>
        </p:txBody>
      </p:sp>
      <p:sp>
        <p:nvSpPr>
          <p:cNvPr id="93" name="AutoShape 29"/>
          <p:cNvSpPr>
            <a:spLocks noChangeArrowheads="1"/>
          </p:cNvSpPr>
          <p:nvPr/>
        </p:nvSpPr>
        <p:spPr bwMode="auto">
          <a:xfrm>
            <a:off x="5978387" y="1370381"/>
            <a:ext cx="3141663" cy="762000"/>
          </a:xfrm>
          <a:prstGeom prst="chevron">
            <a:avLst>
              <a:gd name="adj" fmla="val 58103"/>
            </a:avLst>
          </a:prstGeom>
          <a:solidFill>
            <a:srgbClr val="002060"/>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p>
            <a:pPr lvl="0" algn="l" defTabSz="914400"/>
            <a:endParaRPr lang="zh-CN" altLang="en-US">
              <a:sym typeface="+mn-ea"/>
            </a:endParaRPr>
          </a:p>
        </p:txBody>
      </p:sp>
      <p:sp>
        <p:nvSpPr>
          <p:cNvPr id="94" name="Text Box 30"/>
          <p:cNvSpPr txBox="1">
            <a:spLocks noChangeArrowheads="1"/>
          </p:cNvSpPr>
          <p:nvPr/>
        </p:nvSpPr>
        <p:spPr bwMode="auto">
          <a:xfrm>
            <a:off x="6746738" y="1521194"/>
            <a:ext cx="140208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dirty="0">
                <a:solidFill>
                  <a:schemeClr val="bg1"/>
                </a:solidFill>
                <a:ea typeface="微软雅黑" panose="020B0503020204020204" pitchFamily="34" charset="-122"/>
              </a:rPr>
              <a:t>服务计时</a:t>
            </a:r>
            <a:endParaRPr lang="zh-CN" altLang="en-US" sz="2400" dirty="0">
              <a:solidFill>
                <a:schemeClr val="bg1"/>
              </a:solidFill>
              <a:ea typeface="微软雅黑" panose="020B0503020204020204" pitchFamily="34" charset="-122"/>
            </a:endParaRPr>
          </a:p>
        </p:txBody>
      </p:sp>
      <p:sp>
        <p:nvSpPr>
          <p:cNvPr id="95" name="AutoShape 31"/>
          <p:cNvSpPr>
            <a:spLocks noChangeArrowheads="1"/>
          </p:cNvSpPr>
          <p:nvPr/>
        </p:nvSpPr>
        <p:spPr bwMode="auto">
          <a:xfrm>
            <a:off x="8936217" y="1370381"/>
            <a:ext cx="2864485" cy="762000"/>
          </a:xfrm>
          <a:prstGeom prst="chevron">
            <a:avLst>
              <a:gd name="adj" fmla="val 58103"/>
            </a:avLst>
          </a:prstGeom>
          <a:solidFill>
            <a:srgbClr val="FF9F1B"/>
          </a:solidFill>
          <a:ln w="12700" cap="flat">
            <a:noFill/>
            <a:miter lim="400000"/>
          </a:ln>
          <a:effectLst/>
        </p:spPr>
        <p:txBody>
          <a:bodyPr wrap="square" lIns="0" tIns="0" rIns="0" bIns="0" numCol="1" anchor="ctr">
            <a:noAutofit/>
          </a:bodyPr>
          <a:lstStyle/>
          <a:p>
            <a:pPr lvl="0" algn="ctr" defTabSz="914400">
              <a:defRPr sz="1200" b="1">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00">
              <a:sym typeface="+mn-ea"/>
            </a:endParaRPr>
          </a:p>
        </p:txBody>
      </p:sp>
      <p:sp>
        <p:nvSpPr>
          <p:cNvPr id="96" name="Text Box 32"/>
          <p:cNvSpPr txBox="1">
            <a:spLocks noChangeArrowheads="1"/>
          </p:cNvSpPr>
          <p:nvPr/>
        </p:nvSpPr>
        <p:spPr bwMode="auto">
          <a:xfrm>
            <a:off x="9704250" y="1521194"/>
            <a:ext cx="140208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dirty="0">
                <a:solidFill>
                  <a:schemeClr val="bg1"/>
                </a:solidFill>
                <a:ea typeface="微软雅黑" panose="020B0503020204020204" pitchFamily="34" charset="-122"/>
              </a:rPr>
              <a:t>服务评价</a:t>
            </a:r>
            <a:endParaRPr lang="zh-CN" altLang="en-US" sz="2400" dirty="0">
              <a:solidFill>
                <a:schemeClr val="bg1"/>
              </a:solidFill>
              <a:ea typeface="微软雅黑" panose="020B0503020204020204" pitchFamily="34" charset="-122"/>
            </a:endParaRPr>
          </a:p>
        </p:txBody>
      </p:sp>
      <p:sp>
        <p:nvSpPr>
          <p:cNvPr id="99" name="TextBox 6"/>
          <p:cNvSpPr txBox="1"/>
          <p:nvPr/>
        </p:nvSpPr>
        <p:spPr>
          <a:xfrm>
            <a:off x="9297293" y="3427905"/>
            <a:ext cx="2224189" cy="369332"/>
          </a:xfrm>
          <a:prstGeom prst="rect">
            <a:avLst/>
          </a:prstGeom>
          <a:noFill/>
        </p:spPr>
        <p:txBody>
          <a:bodyPr wrap="square" rtlCol="0">
            <a:spAutoFit/>
          </a:bodyPr>
          <a:lstStyle/>
          <a:p>
            <a:pPr algn="ctr"/>
            <a:r>
              <a:rPr lang="zh-CN" altLang="en-US" dirty="0"/>
              <a:t>项目评价</a:t>
            </a:r>
            <a:endParaRPr lang="zh-CN" altLang="en-US" dirty="0"/>
          </a:p>
        </p:txBody>
      </p:sp>
      <p:sp>
        <p:nvSpPr>
          <p:cNvPr id="102" name="TextBox 41"/>
          <p:cNvSpPr txBox="1"/>
          <p:nvPr/>
        </p:nvSpPr>
        <p:spPr>
          <a:xfrm>
            <a:off x="9290039" y="4059267"/>
            <a:ext cx="2224189" cy="369332"/>
          </a:xfrm>
          <a:prstGeom prst="rect">
            <a:avLst/>
          </a:prstGeom>
          <a:noFill/>
        </p:spPr>
        <p:txBody>
          <a:bodyPr wrap="square" rtlCol="0">
            <a:spAutoFit/>
          </a:bodyPr>
          <a:lstStyle/>
          <a:p>
            <a:pPr algn="ctr"/>
            <a:r>
              <a:rPr lang="zh-CN" altLang="en-US" dirty="0"/>
              <a:t>志愿者评价</a:t>
            </a:r>
            <a:endParaRPr lang="zh-CN" altLang="en-US" dirty="0"/>
          </a:p>
        </p:txBody>
      </p:sp>
      <p:sp>
        <p:nvSpPr>
          <p:cNvPr id="105" name="TextBox 44"/>
          <p:cNvSpPr txBox="1"/>
          <p:nvPr/>
        </p:nvSpPr>
        <p:spPr>
          <a:xfrm>
            <a:off x="9297299" y="4676115"/>
            <a:ext cx="2224189" cy="368300"/>
          </a:xfrm>
          <a:prstGeom prst="rect">
            <a:avLst/>
          </a:prstGeom>
          <a:noFill/>
        </p:spPr>
        <p:txBody>
          <a:bodyPr wrap="square" rtlCol="0">
            <a:spAutoFit/>
          </a:bodyPr>
          <a:lstStyle/>
          <a:p>
            <a:pPr algn="ctr"/>
            <a:r>
              <a:rPr lang="zh-CN" altLang="en-US" dirty="0"/>
              <a:t>服务队伍评价</a:t>
            </a:r>
            <a:endParaRPr lang="zh-CN" altLang="en-US" dirty="0"/>
          </a:p>
        </p:txBody>
      </p:sp>
      <p:sp>
        <p:nvSpPr>
          <p:cNvPr id="108" name="TextBox 47"/>
          <p:cNvSpPr txBox="1"/>
          <p:nvPr/>
        </p:nvSpPr>
        <p:spPr>
          <a:xfrm>
            <a:off x="9290045" y="5278449"/>
            <a:ext cx="2224189" cy="369332"/>
          </a:xfrm>
          <a:prstGeom prst="rect">
            <a:avLst/>
          </a:prstGeom>
          <a:noFill/>
        </p:spPr>
        <p:txBody>
          <a:bodyPr wrap="square" rtlCol="0">
            <a:spAutoFit/>
          </a:bodyPr>
          <a:lstStyle/>
          <a:p>
            <a:pPr algn="ctr"/>
            <a:r>
              <a:rPr lang="zh-CN" altLang="en-US" dirty="0"/>
              <a:t>服务评价</a:t>
            </a:r>
            <a:endParaRPr lang="zh-CN" altLang="en-US" dirty="0"/>
          </a:p>
        </p:txBody>
      </p:sp>
      <p:sp>
        <p:nvSpPr>
          <p:cNvPr id="111" name="TextBox 50"/>
          <p:cNvSpPr txBox="1"/>
          <p:nvPr/>
        </p:nvSpPr>
        <p:spPr>
          <a:xfrm>
            <a:off x="6403734" y="3427904"/>
            <a:ext cx="2224189" cy="369332"/>
          </a:xfrm>
          <a:prstGeom prst="rect">
            <a:avLst/>
          </a:prstGeom>
          <a:noFill/>
        </p:spPr>
        <p:txBody>
          <a:bodyPr wrap="square" rtlCol="0">
            <a:spAutoFit/>
          </a:bodyPr>
          <a:lstStyle/>
          <a:p>
            <a:pPr algn="ctr"/>
            <a:r>
              <a:rPr lang="zh-CN" altLang="en-US" dirty="0"/>
              <a:t>打卡计时</a:t>
            </a:r>
            <a:endParaRPr lang="zh-CN" altLang="en-US" dirty="0"/>
          </a:p>
        </p:txBody>
      </p:sp>
      <p:sp>
        <p:nvSpPr>
          <p:cNvPr id="114" name="TextBox 53"/>
          <p:cNvSpPr txBox="1"/>
          <p:nvPr/>
        </p:nvSpPr>
        <p:spPr>
          <a:xfrm>
            <a:off x="6410994" y="4044752"/>
            <a:ext cx="2224189" cy="368300"/>
          </a:xfrm>
          <a:prstGeom prst="rect">
            <a:avLst/>
          </a:prstGeom>
          <a:noFill/>
        </p:spPr>
        <p:txBody>
          <a:bodyPr wrap="square" rtlCol="0">
            <a:spAutoFit/>
          </a:bodyPr>
          <a:lstStyle/>
          <a:p>
            <a:pPr algn="ctr"/>
            <a:r>
              <a:rPr lang="zh-CN" altLang="en-US" dirty="0"/>
              <a:t>队伍计时</a:t>
            </a:r>
            <a:endParaRPr lang="zh-CN" altLang="en-US" dirty="0"/>
          </a:p>
        </p:txBody>
      </p:sp>
      <p:sp>
        <p:nvSpPr>
          <p:cNvPr id="117" name="TextBox 56"/>
          <p:cNvSpPr txBox="1"/>
          <p:nvPr/>
        </p:nvSpPr>
        <p:spPr>
          <a:xfrm>
            <a:off x="6447282" y="5285702"/>
            <a:ext cx="2224189" cy="369332"/>
          </a:xfrm>
          <a:prstGeom prst="rect">
            <a:avLst/>
          </a:prstGeom>
          <a:noFill/>
        </p:spPr>
        <p:txBody>
          <a:bodyPr wrap="square" rtlCol="0">
            <a:spAutoFit/>
          </a:bodyPr>
          <a:lstStyle/>
          <a:p>
            <a:pPr algn="ctr"/>
            <a:r>
              <a:rPr lang="zh-CN" altLang="en-US" dirty="0"/>
              <a:t>服务证明打印</a:t>
            </a:r>
            <a:endParaRPr lang="zh-CN" altLang="en-US" dirty="0"/>
          </a:p>
        </p:txBody>
      </p:sp>
      <p:sp>
        <p:nvSpPr>
          <p:cNvPr id="120" name="TextBox 59"/>
          <p:cNvSpPr txBox="1"/>
          <p:nvPr/>
        </p:nvSpPr>
        <p:spPr>
          <a:xfrm>
            <a:off x="6440028" y="4683374"/>
            <a:ext cx="2224189" cy="369332"/>
          </a:xfrm>
          <a:prstGeom prst="rect">
            <a:avLst/>
          </a:prstGeom>
          <a:noFill/>
        </p:spPr>
        <p:txBody>
          <a:bodyPr wrap="square" rtlCol="0">
            <a:spAutoFit/>
          </a:bodyPr>
          <a:lstStyle/>
          <a:p>
            <a:pPr algn="ctr"/>
            <a:r>
              <a:rPr lang="zh-CN" altLang="en-US" dirty="0"/>
              <a:t>计时统计</a:t>
            </a:r>
            <a:endParaRPr lang="zh-CN" altLang="en-US" dirty="0"/>
          </a:p>
        </p:txBody>
      </p:sp>
      <p:sp>
        <p:nvSpPr>
          <p:cNvPr id="123" name="TextBox 62"/>
          <p:cNvSpPr txBox="1"/>
          <p:nvPr/>
        </p:nvSpPr>
        <p:spPr>
          <a:xfrm>
            <a:off x="3519247" y="3444385"/>
            <a:ext cx="2224189" cy="369332"/>
          </a:xfrm>
          <a:prstGeom prst="rect">
            <a:avLst/>
          </a:prstGeom>
          <a:noFill/>
        </p:spPr>
        <p:txBody>
          <a:bodyPr wrap="square" rtlCol="0">
            <a:spAutoFit/>
          </a:bodyPr>
          <a:lstStyle/>
          <a:p>
            <a:pPr algn="ctr"/>
            <a:r>
              <a:rPr lang="zh-CN" altLang="en-US" dirty="0"/>
              <a:t>公开招募</a:t>
            </a:r>
            <a:endParaRPr lang="zh-CN" altLang="en-US" dirty="0"/>
          </a:p>
        </p:txBody>
      </p:sp>
      <p:sp>
        <p:nvSpPr>
          <p:cNvPr id="126" name="TextBox 65"/>
          <p:cNvSpPr txBox="1"/>
          <p:nvPr/>
        </p:nvSpPr>
        <p:spPr>
          <a:xfrm>
            <a:off x="3526507" y="4046719"/>
            <a:ext cx="2224189" cy="369332"/>
          </a:xfrm>
          <a:prstGeom prst="rect">
            <a:avLst/>
          </a:prstGeom>
          <a:noFill/>
        </p:spPr>
        <p:txBody>
          <a:bodyPr wrap="square" rtlCol="0">
            <a:spAutoFit/>
          </a:bodyPr>
          <a:lstStyle/>
          <a:p>
            <a:pPr algn="ctr"/>
            <a:r>
              <a:rPr lang="zh-CN" altLang="en-US" dirty="0"/>
              <a:t>审核招募</a:t>
            </a:r>
            <a:endParaRPr lang="zh-CN" altLang="en-US" dirty="0"/>
          </a:p>
        </p:txBody>
      </p:sp>
      <p:sp>
        <p:nvSpPr>
          <p:cNvPr id="145" name="圆角矩形 44"/>
          <p:cNvSpPr/>
          <p:nvPr/>
        </p:nvSpPr>
        <p:spPr>
          <a:xfrm>
            <a:off x="304525" y="2781262"/>
            <a:ext cx="2886983" cy="3362474"/>
          </a:xfrm>
          <a:prstGeom prst="roundRect">
            <a:avLst>
              <a:gd name="adj" fmla="val 9741"/>
            </a:avLst>
          </a:prstGeom>
          <a:gradFill flip="none" rotWithShape="1">
            <a:gsLst>
              <a:gs pos="59000">
                <a:srgbClr val="EFEFEF"/>
              </a:gs>
              <a:gs pos="6000">
                <a:srgbClr val="DFDFDF"/>
              </a:gs>
              <a:gs pos="0">
                <a:schemeClr val="bg1"/>
              </a:gs>
              <a:gs pos="96000">
                <a:schemeClr val="bg1">
                  <a:lumMod val="85000"/>
                </a:schemeClr>
              </a:gs>
              <a:gs pos="100000">
                <a:schemeClr val="bg1"/>
              </a:gs>
            </a:gsLst>
            <a:lin ang="0" scaled="0"/>
            <a:tileRect/>
          </a:gradFill>
          <a:ln>
            <a:noFill/>
          </a:ln>
          <a:effectLst>
            <a:outerShdw blurRad="190500" dist="63500" dir="78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TextBox 68"/>
          <p:cNvSpPr txBox="1"/>
          <p:nvPr/>
        </p:nvSpPr>
        <p:spPr>
          <a:xfrm>
            <a:off x="3519253" y="4649053"/>
            <a:ext cx="2224189" cy="369332"/>
          </a:xfrm>
          <a:prstGeom prst="rect">
            <a:avLst/>
          </a:prstGeom>
          <a:noFill/>
        </p:spPr>
        <p:txBody>
          <a:bodyPr wrap="square" rtlCol="0">
            <a:spAutoFit/>
          </a:bodyPr>
          <a:lstStyle/>
          <a:p>
            <a:pPr algn="ctr"/>
            <a:r>
              <a:rPr lang="zh-CN" altLang="en-US" dirty="0"/>
              <a:t>内部招募</a:t>
            </a:r>
            <a:endParaRPr lang="zh-CN" altLang="en-US" dirty="0"/>
          </a:p>
        </p:txBody>
      </p:sp>
      <p:sp>
        <p:nvSpPr>
          <p:cNvPr id="132" name="TextBox 71"/>
          <p:cNvSpPr txBox="1"/>
          <p:nvPr/>
        </p:nvSpPr>
        <p:spPr>
          <a:xfrm>
            <a:off x="3511999" y="5236873"/>
            <a:ext cx="2224189" cy="369332"/>
          </a:xfrm>
          <a:prstGeom prst="rect">
            <a:avLst/>
          </a:prstGeom>
          <a:noFill/>
        </p:spPr>
        <p:txBody>
          <a:bodyPr wrap="square" rtlCol="0">
            <a:spAutoFit/>
          </a:bodyPr>
          <a:lstStyle/>
          <a:p>
            <a:pPr algn="ctr"/>
            <a:r>
              <a:rPr lang="zh-CN" altLang="en-US" dirty="0"/>
              <a:t>岗位安排</a:t>
            </a:r>
            <a:endParaRPr lang="zh-CN" altLang="en-US" dirty="0"/>
          </a:p>
        </p:txBody>
      </p:sp>
      <p:sp>
        <p:nvSpPr>
          <p:cNvPr id="135" name="TextBox 74"/>
          <p:cNvSpPr txBox="1"/>
          <p:nvPr/>
        </p:nvSpPr>
        <p:spPr>
          <a:xfrm>
            <a:off x="656985" y="3453961"/>
            <a:ext cx="2224189" cy="369332"/>
          </a:xfrm>
          <a:prstGeom prst="rect">
            <a:avLst/>
          </a:prstGeom>
          <a:noFill/>
        </p:spPr>
        <p:txBody>
          <a:bodyPr wrap="square" rtlCol="0">
            <a:spAutoFit/>
          </a:bodyPr>
          <a:lstStyle/>
          <a:p>
            <a:pPr algn="ctr"/>
            <a:r>
              <a:rPr lang="zh-CN" altLang="en-US" dirty="0"/>
              <a:t>项目登记</a:t>
            </a:r>
            <a:endParaRPr lang="zh-CN" altLang="en-US" dirty="0"/>
          </a:p>
        </p:txBody>
      </p:sp>
      <p:sp>
        <p:nvSpPr>
          <p:cNvPr id="138" name="TextBox 77"/>
          <p:cNvSpPr txBox="1"/>
          <p:nvPr/>
        </p:nvSpPr>
        <p:spPr>
          <a:xfrm>
            <a:off x="664245" y="4056295"/>
            <a:ext cx="2224189" cy="369332"/>
          </a:xfrm>
          <a:prstGeom prst="rect">
            <a:avLst/>
          </a:prstGeom>
          <a:noFill/>
        </p:spPr>
        <p:txBody>
          <a:bodyPr wrap="square" rtlCol="0">
            <a:spAutoFit/>
          </a:bodyPr>
          <a:lstStyle/>
          <a:p>
            <a:pPr algn="ctr"/>
            <a:r>
              <a:rPr lang="zh-CN" altLang="en-US" dirty="0"/>
              <a:t>项目审批</a:t>
            </a:r>
            <a:endParaRPr lang="zh-CN" altLang="en-US" dirty="0"/>
          </a:p>
        </p:txBody>
      </p:sp>
      <p:sp>
        <p:nvSpPr>
          <p:cNvPr id="141" name="TextBox 80"/>
          <p:cNvSpPr txBox="1"/>
          <p:nvPr/>
        </p:nvSpPr>
        <p:spPr>
          <a:xfrm>
            <a:off x="656991" y="4658629"/>
            <a:ext cx="2224189" cy="369332"/>
          </a:xfrm>
          <a:prstGeom prst="rect">
            <a:avLst/>
          </a:prstGeom>
          <a:noFill/>
        </p:spPr>
        <p:txBody>
          <a:bodyPr wrap="square" rtlCol="0">
            <a:spAutoFit/>
          </a:bodyPr>
          <a:lstStyle/>
          <a:p>
            <a:pPr algn="ctr"/>
            <a:r>
              <a:rPr lang="zh-CN" altLang="en-US" dirty="0"/>
              <a:t>项目发布</a:t>
            </a:r>
            <a:endParaRPr lang="zh-CN" altLang="en-US" dirty="0"/>
          </a:p>
        </p:txBody>
      </p:sp>
      <p:sp>
        <p:nvSpPr>
          <p:cNvPr id="144" name="TextBox 83"/>
          <p:cNvSpPr txBox="1"/>
          <p:nvPr/>
        </p:nvSpPr>
        <p:spPr>
          <a:xfrm>
            <a:off x="649737" y="5246449"/>
            <a:ext cx="2224189" cy="369332"/>
          </a:xfrm>
          <a:prstGeom prst="rect">
            <a:avLst/>
          </a:prstGeom>
          <a:noFill/>
        </p:spPr>
        <p:txBody>
          <a:bodyPr wrap="square" rtlCol="0">
            <a:spAutoFit/>
          </a:bodyPr>
          <a:lstStyle/>
          <a:p>
            <a:pPr algn="ctr"/>
            <a:r>
              <a:rPr lang="zh-CN" altLang="en-US" dirty="0"/>
              <a:t>项目统计</a:t>
            </a:r>
            <a:endParaRPr lang="zh-CN" altLang="en-US" dirty="0"/>
          </a:p>
        </p:txBody>
      </p:sp>
      <p:grpSp>
        <p:nvGrpSpPr>
          <p:cNvPr id="82" name="组合 81"/>
          <p:cNvGrpSpPr/>
          <p:nvPr/>
        </p:nvGrpSpPr>
        <p:grpSpPr>
          <a:xfrm>
            <a:off x="1370510" y="2387651"/>
            <a:ext cx="786130" cy="784860"/>
            <a:chOff x="1970" y="4228"/>
            <a:chExt cx="1238" cy="1236"/>
          </a:xfrm>
        </p:grpSpPr>
        <p:sp>
          <p:nvSpPr>
            <p:cNvPr id="83" name="圆角矩形 34"/>
            <p:cNvSpPr>
              <a:spLocks noChangeArrowheads="1"/>
            </p:cNvSpPr>
            <p:nvPr/>
          </p:nvSpPr>
          <p:spPr bwMode="auto">
            <a:xfrm>
              <a:off x="1970" y="4228"/>
              <a:ext cx="1238" cy="1237"/>
            </a:xfrm>
            <a:prstGeom prst="roundRect">
              <a:avLst>
                <a:gd name="adj" fmla="val 50000"/>
              </a:avLst>
            </a:prstGeom>
            <a:solidFill>
              <a:srgbClr val="162657"/>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a:p>
          </p:txBody>
        </p:sp>
        <p:pic>
          <p:nvPicPr>
            <p:cNvPr id="84" name="图片 10" descr="项目"/>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 y="4405"/>
              <a:ext cx="88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6"/>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668813"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未发布</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cxnSp>
        <p:nvCxnSpPr>
          <p:cNvPr id="9" name="直接连接符 8"/>
          <p:cNvCxnSpPr/>
          <p:nvPr/>
        </p:nvCxnSpPr>
        <p:spPr>
          <a:xfrm>
            <a:off x="509547" y="6597411"/>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pic>
        <p:nvPicPr>
          <p:cNvPr id="52" name="图片 51"/>
          <p:cNvPicPr/>
          <p:nvPr/>
        </p:nvPicPr>
        <p:blipFill rotWithShape="1">
          <a:blip r:embed="rId2"/>
          <a:srcRect l="16109" t="3833" r="15406"/>
          <a:stretch>
            <a:fillRect/>
          </a:stretch>
        </p:blipFill>
        <p:spPr>
          <a:xfrm>
            <a:off x="7620241" y="1021799"/>
            <a:ext cx="4359854" cy="5047597"/>
          </a:xfrm>
          <a:prstGeom prst="rect">
            <a:avLst/>
          </a:prstGeom>
          <a:ln>
            <a:noFill/>
          </a:ln>
          <a:effectLst>
            <a:outerShdw blurRad="190500" algn="tl" rotWithShape="0">
              <a:srgbClr val="000000">
                <a:alpha val="70000"/>
              </a:srgbClr>
            </a:outerShdw>
          </a:effectLst>
        </p:spPr>
      </p:pic>
      <p:sp>
        <p:nvSpPr>
          <p:cNvPr id="54" name="箭头: 右 53"/>
          <p:cNvSpPr/>
          <p:nvPr/>
        </p:nvSpPr>
        <p:spPr>
          <a:xfrm>
            <a:off x="7068047" y="3138274"/>
            <a:ext cx="423949" cy="40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09" y="1021799"/>
            <a:ext cx="6324909" cy="490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52"/>
          <p:cNvSpPr txBox="1"/>
          <p:nvPr/>
        </p:nvSpPr>
        <p:spPr>
          <a:xfrm>
            <a:off x="1872813" y="5464661"/>
            <a:ext cx="8446373" cy="922020"/>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未发布项目列表，展示未发布的项目，发布项目前必须添加岗位信息才可发布项目，</a:t>
            </a:r>
            <a:r>
              <a:rPr lang="zh-CN" altLang="en-US" b="1" dirty="0">
                <a:solidFill>
                  <a:srgbClr val="FF0000"/>
                </a:solidFill>
                <a:latin typeface="微软雅黑" panose="020B0503020204020204" pitchFamily="34" charset="-122"/>
                <a:ea typeface="微软雅黑" panose="020B0503020204020204" pitchFamily="34" charset="-122"/>
                <a:sym typeface="+mn-ea"/>
              </a:rPr>
              <a:t>志愿服务组织</a:t>
            </a:r>
            <a:r>
              <a:rPr lang="en-US" altLang="zh-CN" b="1" dirty="0">
                <a:solidFill>
                  <a:srgbClr val="FF0000"/>
                </a:solidFill>
                <a:latin typeface="微软雅黑" panose="020B0503020204020204" pitchFamily="34" charset="-122"/>
                <a:ea typeface="微软雅黑" panose="020B0503020204020204" pitchFamily="34" charset="-122"/>
                <a:sym typeface="+mn-ea"/>
              </a:rPr>
              <a:t>/</a:t>
            </a:r>
            <a:r>
              <a:rPr lang="zh-CN" altLang="en-US" b="1" dirty="0">
                <a:solidFill>
                  <a:srgbClr val="FF0000"/>
                </a:solidFill>
                <a:latin typeface="微软雅黑" panose="020B0503020204020204" pitchFamily="34" charset="-122"/>
                <a:ea typeface="微软雅黑" panose="020B0503020204020204" pitchFamily="34" charset="-122"/>
                <a:sym typeface="+mn-ea"/>
              </a:rPr>
              <a:t>其他开展志愿服务活动的法人组织</a:t>
            </a:r>
            <a:r>
              <a:rPr lang="en-US" altLang="zh-CN" b="1" dirty="0">
                <a:solidFill>
                  <a:srgbClr val="FF0000"/>
                </a:solidFill>
                <a:latin typeface="微软雅黑" panose="020B0503020204020204" pitchFamily="34" charset="-122"/>
                <a:ea typeface="微软雅黑" panose="020B0503020204020204" pitchFamily="34" charset="-122"/>
                <a:sym typeface="+mn-ea"/>
              </a:rPr>
              <a:t>/</a:t>
            </a:r>
            <a:r>
              <a:rPr lang="zh-CN" altLang="en-US" b="1" dirty="0">
                <a:solidFill>
                  <a:srgbClr val="FF0000"/>
                </a:solidFill>
                <a:latin typeface="微软雅黑" panose="020B0503020204020204" pitchFamily="34" charset="-122"/>
                <a:ea typeface="微软雅黑" panose="020B0503020204020204" pitchFamily="34" charset="-122"/>
                <a:sym typeface="+mn-ea"/>
              </a:rPr>
              <a:t>无联络组织的志愿服务队伍</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发布的项目不需要审批，</a:t>
            </a:r>
            <a:r>
              <a:rPr lang="zh-CN" altLang="en-US" b="1" dirty="0">
                <a:solidFill>
                  <a:srgbClr val="FF0000"/>
                </a:solidFill>
                <a:latin typeface="微软雅黑" panose="020B0503020204020204" pitchFamily="34" charset="-122"/>
                <a:ea typeface="微软雅黑" panose="020B0503020204020204" pitchFamily="34" charset="-122"/>
                <a:sym typeface="+mn-ea"/>
              </a:rPr>
              <a:t>其他志愿服务队伍</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发布项目需要联络组织进行审批。</a:t>
            </a:r>
            <a:endParaRPr 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668813"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待审批</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65903" y="232487"/>
            <a:ext cx="2011248" cy="489509"/>
          </a:xfrm>
          <a:prstGeom prst="rect">
            <a:avLst/>
          </a:prstGeom>
        </p:spPr>
      </p:pic>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51" y="915630"/>
            <a:ext cx="10785240" cy="547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4"/>
          <p:cNvSpPr txBox="1"/>
          <p:nvPr/>
        </p:nvSpPr>
        <p:spPr>
          <a:xfrm>
            <a:off x="2954564" y="4530257"/>
            <a:ext cx="7663435" cy="1200329"/>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待审批页面，</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志愿服务组织</a:t>
            </a:r>
            <a:r>
              <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其他开展志愿服务活动的法人组织</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展示的是由直属队伍或下级队伍发布的需要审核的项目，审核通过后，项目即可展示在中国志愿服务网，直属队伍和下级队伍可对志愿者进行招募、记时、排班等管理；</a:t>
            </a:r>
            <a:r>
              <a:rPr lang="zh-CN" altLang="en-US" b="1" dirty="0">
                <a:solidFill>
                  <a:srgbClr val="FF0000"/>
                </a:solidFill>
                <a:latin typeface="微软雅黑" panose="020B0503020204020204" pitchFamily="34" charset="-122"/>
                <a:ea typeface="微软雅黑" panose="020B0503020204020204" pitchFamily="34" charset="-122"/>
                <a:sym typeface="+mn-ea"/>
              </a:rPr>
              <a:t>直属队伍</a:t>
            </a:r>
            <a:r>
              <a:rPr lang="en-US" altLang="zh-CN" b="1" dirty="0">
                <a:solidFill>
                  <a:srgbClr val="FF0000"/>
                </a:solidFill>
                <a:latin typeface="微软雅黑" panose="020B0503020204020204" pitchFamily="34" charset="-122"/>
                <a:ea typeface="微软雅黑" panose="020B0503020204020204" pitchFamily="34" charset="-122"/>
                <a:sym typeface="+mn-ea"/>
              </a:rPr>
              <a:t>/</a:t>
            </a:r>
            <a:r>
              <a:rPr lang="zh-CN" altLang="en-US" b="1" dirty="0">
                <a:solidFill>
                  <a:srgbClr val="FF0000"/>
                </a:solidFill>
                <a:latin typeface="微软雅黑" panose="020B0503020204020204" pitchFamily="34" charset="-122"/>
                <a:ea typeface="微软雅黑" panose="020B0503020204020204" pitchFamily="34" charset="-122"/>
                <a:sym typeface="+mn-ea"/>
              </a:rPr>
              <a:t>下级队伍</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展示的是本队伍发布的需要审核的项目。</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6668813"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运行中</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348" y="902065"/>
            <a:ext cx="10361304" cy="580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4"/>
          <p:cNvSpPr txBox="1"/>
          <p:nvPr/>
        </p:nvSpPr>
        <p:spPr>
          <a:xfrm>
            <a:off x="3151173" y="5049636"/>
            <a:ext cx="6194454" cy="1477328"/>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运行中页面，展示正在运行中的项目，选中单个项目可点击生成项目码</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生成二维码，生成的项目码或二维码可用来志愿者通过志愿中国</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APP</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签到使用，可对活动的签到地点进行管理，也可针对单个项目进行修改、复制、排班、结项、岗位和动态管理</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654660"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运行中</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签到</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420" y="957657"/>
            <a:ext cx="10083159" cy="568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6"/>
          <p:cNvSpPr txBox="1"/>
          <p:nvPr/>
        </p:nvSpPr>
        <p:spPr>
          <a:xfrm>
            <a:off x="2398402" y="5985082"/>
            <a:ext cx="8230896" cy="646331"/>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队伍管理人员可增设签到地点以及范围，参与活动的志愿者可中国志愿</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APP</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在该地点进行签到。</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654660"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运行中</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排班</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17" y="938040"/>
            <a:ext cx="10244763" cy="576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6"/>
          <p:cNvSpPr txBox="1"/>
          <p:nvPr/>
        </p:nvSpPr>
        <p:spPr>
          <a:xfrm>
            <a:off x="2739709" y="5652934"/>
            <a:ext cx="6461569" cy="923330"/>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排班信息页面，可查看管理排班信息，对志愿者进行排班，为志愿者排班后，对于为按时或未参与活动的志愿者，队伍管理人员可在岗位</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评价中对该类人进行标记未到岗</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1755609"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建设意义</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grpSp>
        <p:nvGrpSpPr>
          <p:cNvPr id="32" name="组合 31"/>
          <p:cNvGrpSpPr/>
          <p:nvPr/>
        </p:nvGrpSpPr>
        <p:grpSpPr>
          <a:xfrm>
            <a:off x="928310" y="2091245"/>
            <a:ext cx="3013747" cy="3013747"/>
            <a:chOff x="304800" y="673100"/>
            <a:chExt cx="4000500" cy="4000500"/>
          </a:xfrm>
          <a:effectLst>
            <a:outerShdw blurRad="444500" dist="254000" dir="8100000" algn="tr" rotWithShape="0">
              <a:prstClr val="black">
                <a:alpha val="50000"/>
              </a:prstClr>
            </a:outerShdw>
          </a:effectLst>
        </p:grpSpPr>
        <p:sp>
          <p:nvSpPr>
            <p:cNvPr id="33"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704098" y="2091245"/>
            <a:ext cx="3013747" cy="3013747"/>
            <a:chOff x="304800" y="673100"/>
            <a:chExt cx="4000500" cy="4000500"/>
          </a:xfrm>
          <a:effectLst>
            <a:outerShdw blurRad="444500" dist="254000" dir="8100000" algn="tr" rotWithShape="0">
              <a:prstClr val="black">
                <a:alpha val="50000"/>
              </a:prstClr>
            </a:outerShdw>
          </a:effectLst>
        </p:grpSpPr>
        <p:sp>
          <p:nvSpPr>
            <p:cNvPr id="36"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8479886" y="2091245"/>
            <a:ext cx="3013747" cy="3013747"/>
            <a:chOff x="304800" y="673100"/>
            <a:chExt cx="4000500" cy="4000500"/>
          </a:xfrm>
          <a:effectLst>
            <a:outerShdw blurRad="444500" dist="254000" dir="8100000" algn="tr" rotWithShape="0">
              <a:prstClr val="black">
                <a:alpha val="50000"/>
              </a:prstClr>
            </a:outerShdw>
          </a:effectLst>
        </p:grpSpPr>
        <p:sp>
          <p:nvSpPr>
            <p:cNvPr id="39"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10926948" y="6025848"/>
            <a:ext cx="500908" cy="500908"/>
          </a:xfrm>
          <a:prstGeom prst="ellipse">
            <a:avLst/>
          </a:prstGeom>
          <a:solidFill>
            <a:srgbClr val="00206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1555865" y="5304570"/>
            <a:ext cx="274777" cy="27477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a:off x="10316311" y="6345227"/>
            <a:ext cx="219777" cy="219777"/>
            <a:chOff x="304800" y="673100"/>
            <a:chExt cx="4000500" cy="4000500"/>
          </a:xfrm>
          <a:effectLst>
            <a:outerShdw blurRad="381000" dist="152400" dir="8100000" algn="tr" rotWithShape="0">
              <a:prstClr val="black">
                <a:alpha val="70000"/>
              </a:prstClr>
            </a:outerShdw>
          </a:effectLst>
        </p:grpSpPr>
        <p:sp>
          <p:nvSpPr>
            <p:cNvPr id="4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10448569" y="5679127"/>
            <a:ext cx="287919" cy="287919"/>
            <a:chOff x="304800" y="673100"/>
            <a:chExt cx="4000500" cy="4000500"/>
          </a:xfrm>
          <a:effectLst>
            <a:outerShdw blurRad="381000" dist="152400" dir="8100000" algn="tr" rotWithShape="0">
              <a:prstClr val="black">
                <a:alpha val="70000"/>
              </a:prstClr>
            </a:outerShdw>
          </a:effectLst>
        </p:grpSpPr>
        <p:sp>
          <p:nvSpPr>
            <p:cNvPr id="47" name="同心圆 10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11544245" y="5733832"/>
            <a:ext cx="408377" cy="408377"/>
            <a:chOff x="304800" y="673100"/>
            <a:chExt cx="4000500" cy="4000500"/>
          </a:xfrm>
          <a:effectLst>
            <a:outerShdw blurRad="317500" dist="190500" dir="8100000" algn="tr" rotWithShape="0">
              <a:prstClr val="black">
                <a:alpha val="50000"/>
              </a:prstClr>
            </a:outerShdw>
          </a:effectLst>
        </p:grpSpPr>
        <p:sp>
          <p:nvSpPr>
            <p:cNvPr id="50" name="同心圆 1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椭圆 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椭圆 51"/>
          <p:cNvSpPr/>
          <p:nvPr/>
        </p:nvSpPr>
        <p:spPr>
          <a:xfrm>
            <a:off x="9762071" y="6290227"/>
            <a:ext cx="274777" cy="274777"/>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1717838" y="6566790"/>
            <a:ext cx="137389" cy="13738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061808" y="2541036"/>
            <a:ext cx="772456" cy="7724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pic>
        <p:nvPicPr>
          <p:cNvPr id="4" name="图形 3"/>
          <p:cNvPicPr>
            <a:picLocks noChangeAspect="1"/>
          </p:cNvPicPr>
          <p:nvPr/>
        </p:nvPicPr>
        <p:blipFill>
          <a:blip r:embed="rId2"/>
          <a:stretch>
            <a:fillRect/>
          </a:stretch>
        </p:blipFill>
        <p:spPr>
          <a:xfrm>
            <a:off x="2036101" y="2521198"/>
            <a:ext cx="817589" cy="834984"/>
          </a:xfrm>
          <a:prstGeom prst="rect">
            <a:avLst/>
          </a:prstGeom>
        </p:spPr>
      </p:pic>
      <p:sp>
        <p:nvSpPr>
          <p:cNvPr id="8" name="椭圆 7"/>
          <p:cNvSpPr/>
          <p:nvPr/>
        </p:nvSpPr>
        <p:spPr>
          <a:xfrm>
            <a:off x="5824743" y="2539328"/>
            <a:ext cx="772456" cy="772456"/>
          </a:xfrm>
          <a:prstGeom prst="ellipse">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形 6"/>
          <p:cNvPicPr>
            <a:picLocks noChangeAspect="1"/>
          </p:cNvPicPr>
          <p:nvPr/>
        </p:nvPicPr>
        <p:blipFill>
          <a:blip r:embed="rId3"/>
          <a:stretch>
            <a:fillRect/>
          </a:stretch>
        </p:blipFill>
        <p:spPr>
          <a:xfrm>
            <a:off x="5855249" y="2567754"/>
            <a:ext cx="711442" cy="711442"/>
          </a:xfrm>
          <a:prstGeom prst="rect">
            <a:avLst/>
          </a:prstGeom>
        </p:spPr>
      </p:pic>
      <p:sp>
        <p:nvSpPr>
          <p:cNvPr id="62" name="椭圆 61"/>
          <p:cNvSpPr/>
          <p:nvPr/>
        </p:nvSpPr>
        <p:spPr>
          <a:xfrm>
            <a:off x="9583955" y="2539328"/>
            <a:ext cx="772456" cy="772456"/>
          </a:xfrm>
          <a:prstGeom prst="ellipse">
            <a:avLst/>
          </a:prstGeom>
          <a:solidFill>
            <a:srgbClr val="283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p:cNvPicPr>
            <a:picLocks noChangeAspect="1"/>
          </p:cNvPicPr>
          <p:nvPr/>
        </p:nvPicPr>
        <p:blipFill>
          <a:blip r:embed="rId4"/>
          <a:stretch>
            <a:fillRect/>
          </a:stretch>
        </p:blipFill>
        <p:spPr>
          <a:xfrm>
            <a:off x="9681726" y="2620523"/>
            <a:ext cx="610066" cy="610066"/>
          </a:xfrm>
          <a:prstGeom prst="rect">
            <a:avLst/>
          </a:prstGeom>
        </p:spPr>
      </p:pic>
      <p:sp>
        <p:nvSpPr>
          <p:cNvPr id="14" name="文本框 13"/>
          <p:cNvSpPr txBox="1"/>
          <p:nvPr/>
        </p:nvSpPr>
        <p:spPr>
          <a:xfrm>
            <a:off x="1256175" y="3746852"/>
            <a:ext cx="2377440" cy="830997"/>
          </a:xfrm>
          <a:prstGeom prst="rect">
            <a:avLst/>
          </a:prstGeom>
          <a:noFill/>
        </p:spPr>
        <p:txBody>
          <a:bodyPr wrap="square" rtlCol="0">
            <a:spAutoFit/>
          </a:bodyPr>
          <a:lstStyle/>
          <a:p>
            <a:pPr algn="ct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夯实信息化建设新基础</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4896062" y="3746852"/>
            <a:ext cx="2629817" cy="830997"/>
          </a:xfrm>
          <a:prstGeom prst="rect">
            <a:avLst/>
          </a:prstGeom>
          <a:noFill/>
        </p:spPr>
        <p:txBody>
          <a:bodyPr wrap="square" rtlCol="0">
            <a:spAutoFit/>
          </a:bodyPr>
          <a:lstStyle/>
          <a:p>
            <a:pPr algn="ct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打造志愿服务新系统</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8859210" y="3746852"/>
            <a:ext cx="2255098" cy="830997"/>
          </a:xfrm>
          <a:prstGeom prst="rect">
            <a:avLst/>
          </a:prstGeom>
          <a:noFill/>
        </p:spPr>
        <p:txBody>
          <a:bodyPr wrap="square" rtlCol="0">
            <a:spAutoFit/>
          </a:bodyPr>
          <a:lstStyle/>
          <a:p>
            <a:pPr algn="ct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开启数据应用新篇章</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62508" y="936708"/>
            <a:ext cx="10049756" cy="5688805"/>
          </a:xfrm>
          <a:prstGeom prst="rect">
            <a:avLst/>
          </a:prstGeom>
        </p:spPr>
      </p:pic>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654660"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运行中</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岗位</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pic>
        <p:nvPicPr>
          <p:cNvPr id="3" name="图片 2"/>
          <p:cNvPicPr>
            <a:picLocks noChangeAspect="1"/>
          </p:cNvPicPr>
          <p:nvPr/>
        </p:nvPicPr>
        <p:blipFill>
          <a:blip r:embed="rId3"/>
          <a:stretch>
            <a:fillRect/>
          </a:stretch>
        </p:blipFill>
        <p:spPr>
          <a:xfrm>
            <a:off x="2177164" y="4803942"/>
            <a:ext cx="7837671" cy="1926126"/>
          </a:xfrm>
          <a:prstGeom prst="rect">
            <a:avLst/>
          </a:prstGeom>
        </p:spPr>
      </p:pic>
      <p:sp>
        <p:nvSpPr>
          <p:cNvPr id="15" name="文本框 14"/>
          <p:cNvSpPr txBox="1"/>
          <p:nvPr/>
        </p:nvSpPr>
        <p:spPr>
          <a:xfrm>
            <a:off x="1945841" y="6109406"/>
            <a:ext cx="8068994" cy="646331"/>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岗位信息页面，展示项目所有岗位信息，可在岗位中进行招募、通知、记时以及待项目活动结束后可对志愿者进行评价等。</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招募方式</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9" name="矩形 8"/>
          <p:cNvSpPr/>
          <p:nvPr/>
        </p:nvSpPr>
        <p:spPr>
          <a:xfrm>
            <a:off x="371475" y="981075"/>
            <a:ext cx="11247755" cy="5670550"/>
          </a:xfrm>
          <a:prstGeom prst="rect">
            <a:avLst/>
          </a:prstGeom>
          <a:solidFill>
            <a:srgbClr val="121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390578" y="679629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15741" y="1963703"/>
            <a:ext cx="3311525" cy="454596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233545" y="1963703"/>
            <a:ext cx="3473450" cy="450631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8126095" y="1963703"/>
            <a:ext cx="3253798" cy="450631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22561" y="1336927"/>
            <a:ext cx="3716082"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录用本队伍</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直属队伍成员</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274777" y="1331595"/>
            <a:ext cx="1415772"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申请加入</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9056420" y="1331595"/>
            <a:ext cx="1415772"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邀请加入</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640080" y="1924050"/>
            <a:ext cx="3281045" cy="0"/>
          </a:xfrm>
          <a:prstGeom prst="line">
            <a:avLst/>
          </a:prstGeom>
          <a:ln w="28575" cmpd="sng">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233545" y="1924050"/>
            <a:ext cx="3451860" cy="0"/>
          </a:xfrm>
          <a:prstGeom prst="line">
            <a:avLst/>
          </a:prstGeom>
          <a:ln w="28575" cmpd="sng">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167370" y="1924050"/>
            <a:ext cx="3110865" cy="0"/>
          </a:xfrm>
          <a:prstGeom prst="line">
            <a:avLst/>
          </a:prstGeom>
          <a:ln w="28575" cmpd="sng">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5"/>
          <a:stretch>
            <a:fillRect/>
          </a:stretch>
        </p:blipFill>
        <p:spPr>
          <a:xfrm>
            <a:off x="615742" y="1963703"/>
            <a:ext cx="3305384" cy="450631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记时方式</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cxnSp>
        <p:nvCxnSpPr>
          <p:cNvPr id="17" name="直接连接符 16"/>
          <p:cNvCxnSpPr/>
          <p:nvPr/>
        </p:nvCxnSpPr>
        <p:spPr>
          <a:xfrm>
            <a:off x="404970" y="6869895"/>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371475" y="981961"/>
            <a:ext cx="11247755" cy="5670550"/>
          </a:xfrm>
          <a:prstGeom prst="rect">
            <a:avLst/>
          </a:prstGeom>
          <a:solidFill>
            <a:srgbClr val="121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a:off x="371475" y="6770325"/>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sp>
        <p:nvSpPr>
          <p:cNvPr id="30" name="矩形 29"/>
          <p:cNvSpPr/>
          <p:nvPr/>
        </p:nvSpPr>
        <p:spPr>
          <a:xfrm>
            <a:off x="615741" y="1964589"/>
            <a:ext cx="3311525" cy="454596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233545" y="1964589"/>
            <a:ext cx="3473450" cy="450631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483186" y="1332481"/>
            <a:ext cx="1415772"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队伍录入</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9056420" y="1332481"/>
            <a:ext cx="1441420"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App</a:t>
            </a:r>
            <a:r>
              <a:rPr lang="zh-CN" altLang="en-US" sz="2400" b="1" dirty="0">
                <a:solidFill>
                  <a:schemeClr val="bg1"/>
                </a:solidFill>
                <a:latin typeface="微软雅黑" panose="020B0503020204020204" pitchFamily="34" charset="-122"/>
                <a:ea typeface="微软雅黑" panose="020B0503020204020204" pitchFamily="34" charset="-122"/>
              </a:rPr>
              <a:t>签到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640080" y="1924936"/>
            <a:ext cx="3281045" cy="0"/>
          </a:xfrm>
          <a:prstGeom prst="line">
            <a:avLst/>
          </a:prstGeom>
          <a:ln w="28575" cmpd="sng">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233545" y="1924936"/>
            <a:ext cx="3451860" cy="0"/>
          </a:xfrm>
          <a:prstGeom prst="line">
            <a:avLst/>
          </a:prstGeom>
          <a:ln w="28575" cmpd="sng">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8167370" y="1924936"/>
            <a:ext cx="3110865" cy="0"/>
          </a:xfrm>
          <a:prstGeom prst="line">
            <a:avLst/>
          </a:prstGeom>
          <a:ln w="28575" cmpd="sng">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5171087" y="1281661"/>
            <a:ext cx="1723549"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志愿者申请</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370" y="1964589"/>
            <a:ext cx="3107589" cy="450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5"/>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654660"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已结项</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评价</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08" y="942308"/>
            <a:ext cx="10614979" cy="515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13"/>
          <p:cNvPicPr>
            <a:picLocks noChangeAspect="1"/>
          </p:cNvPicPr>
          <p:nvPr/>
        </p:nvPicPr>
        <p:blipFill>
          <a:blip r:embed="rId3"/>
          <a:stretch>
            <a:fillRect/>
          </a:stretch>
        </p:blipFill>
        <p:spPr>
          <a:xfrm>
            <a:off x="6191038" y="4646043"/>
            <a:ext cx="5564193" cy="2336625"/>
          </a:xfrm>
          <a:prstGeom prst="rect">
            <a:avLst/>
          </a:prstGeom>
        </p:spPr>
      </p:pic>
      <p:sp>
        <p:nvSpPr>
          <p:cNvPr id="15" name="文本框 23"/>
          <p:cNvSpPr txBox="1"/>
          <p:nvPr/>
        </p:nvSpPr>
        <p:spPr>
          <a:xfrm>
            <a:off x="1010578" y="5153902"/>
            <a:ext cx="5085422" cy="923330"/>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已结项的项目，项目负责人可对志愿者进行服务记时、评价，项目非结项状态下不可对志愿者进行服务评价。</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7061549"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业务界面：志愿服务项目管理</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补录项目</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sp>
        <p:nvSpPr>
          <p:cNvPr id="15" name="箭头: 右 14"/>
          <p:cNvSpPr/>
          <p:nvPr/>
        </p:nvSpPr>
        <p:spPr>
          <a:xfrm>
            <a:off x="7298197" y="3298511"/>
            <a:ext cx="423949" cy="40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2"/>
          <a:stretch>
            <a:fillRect/>
          </a:stretch>
        </p:blipFill>
        <p:spPr>
          <a:xfrm>
            <a:off x="8092919" y="942309"/>
            <a:ext cx="3569360" cy="5383709"/>
          </a:xfrm>
          <a:prstGeom prst="rect">
            <a:avLst/>
          </a:prstGeom>
          <a:ln>
            <a:noFill/>
          </a:ln>
          <a:effectLst>
            <a:outerShdw blurRad="190500" algn="tl" rotWithShape="0">
              <a:srgbClr val="000000">
                <a:alpha val="70000"/>
              </a:srgbClr>
            </a:outerShdw>
          </a:effec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10" y="942309"/>
            <a:ext cx="6545468" cy="511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7"/>
          <p:cNvSpPr txBox="1"/>
          <p:nvPr/>
        </p:nvSpPr>
        <p:spPr>
          <a:xfrm>
            <a:off x="1751741" y="4745125"/>
            <a:ext cx="5283513" cy="1200329"/>
          </a:xfrm>
          <a:prstGeom prst="rect">
            <a:avLst/>
          </a:prstGeom>
          <a:no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补录项目页面，针对一些特殊情况下无法及时记录至系统中的服务项目活动，可在后续进行项目补录，项目补录时必须上传真实有效的证明材料，项目负责人员可对参与项目的志愿者进行添加、记时等。</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
        <p:nvSpPr>
          <p:cNvPr id="29" name="TextBox 46"/>
          <p:cNvSpPr txBox="1"/>
          <p:nvPr/>
        </p:nvSpPr>
        <p:spPr>
          <a:xfrm>
            <a:off x="3294430" y="1514901"/>
            <a:ext cx="4193298" cy="892552"/>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1.</a:t>
            </a:r>
            <a:r>
              <a:rPr lang="zh-CN" altLang="en-US" sz="2600" b="1" dirty="0">
                <a:solidFill>
                  <a:srgbClr val="203864"/>
                </a:solidFill>
                <a:latin typeface="微软雅黑" panose="020B0503020204020204" pitchFamily="34" charset="-122"/>
                <a:ea typeface="微软雅黑" panose="020B0503020204020204" pitchFamily="34" charset="-122"/>
                <a:sym typeface="+mn-ea"/>
              </a:rPr>
              <a:t> 系统登录入口</a:t>
            </a:r>
            <a:endParaRPr lang="en-US" altLang="zh-CN" sz="2600" b="1" dirty="0">
              <a:solidFill>
                <a:srgbClr val="203864"/>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36" name="椭圆 35"/>
          <p:cNvSpPr/>
          <p:nvPr/>
        </p:nvSpPr>
        <p:spPr>
          <a:xfrm>
            <a:off x="2281087" y="1358449"/>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3194242" y="2261925"/>
            <a:ext cx="922146" cy="922146"/>
            <a:chOff x="304800" y="673100"/>
            <a:chExt cx="4000500" cy="4000500"/>
          </a:xfrm>
          <a:effectLst>
            <a:outerShdw blurRad="444500" dist="254000" dir="8100000" algn="tr" rotWithShape="0">
              <a:prstClr val="black">
                <a:alpha val="50000"/>
              </a:prstClr>
            </a:outerShdw>
          </a:effectLst>
        </p:grpSpPr>
        <p:sp>
          <p:nvSpPr>
            <p:cNvPr id="39"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4073401" y="3151532"/>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4997986" y="4055009"/>
            <a:ext cx="922146" cy="922146"/>
            <a:chOff x="304800" y="673100"/>
            <a:chExt cx="4000500" cy="4000500"/>
          </a:xfrm>
          <a:effectLst>
            <a:outerShdw blurRad="444500" dist="254000" dir="8100000" algn="tr" rotWithShape="0">
              <a:prstClr val="black">
                <a:alpha val="50000"/>
              </a:prstClr>
            </a:outerShdw>
          </a:effectLst>
        </p:grpSpPr>
        <p:sp>
          <p:nvSpPr>
            <p:cNvPr id="43"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椭圆 47"/>
          <p:cNvSpPr/>
          <p:nvPr/>
        </p:nvSpPr>
        <p:spPr>
          <a:xfrm>
            <a:off x="5920132" y="4983223"/>
            <a:ext cx="936015" cy="936015"/>
          </a:xfrm>
          <a:prstGeom prst="ellipse">
            <a:avLst/>
          </a:pr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1" name="TextBox 93"/>
          <p:cNvSpPr txBox="1"/>
          <p:nvPr/>
        </p:nvSpPr>
        <p:spPr>
          <a:xfrm>
            <a:off x="1211943" y="275107"/>
            <a:ext cx="4112023"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系统建设内容工作概述</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55" name="TextBox 46"/>
          <p:cNvSpPr txBox="1"/>
          <p:nvPr/>
        </p:nvSpPr>
        <p:spPr>
          <a:xfrm>
            <a:off x="4193716" y="2405981"/>
            <a:ext cx="3800504" cy="892552"/>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2.</a:t>
            </a:r>
            <a:r>
              <a:rPr lang="zh-CN" altLang="en-US" sz="2600" b="1" dirty="0">
                <a:solidFill>
                  <a:srgbClr val="203864"/>
                </a:solidFill>
                <a:latin typeface="微软雅黑" panose="020B0503020204020204" pitchFamily="34" charset="-122"/>
                <a:ea typeface="微软雅黑" panose="020B0503020204020204" pitchFamily="34" charset="-122"/>
                <a:sym typeface="+mn-ea"/>
              </a:rPr>
              <a:t>志愿者管理业务</a:t>
            </a:r>
            <a:endParaRPr lang="en-US" altLang="zh-CN" sz="2600" b="1" dirty="0">
              <a:solidFill>
                <a:srgbClr val="203864"/>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
        <p:nvSpPr>
          <p:cNvPr id="56" name="TextBox 46"/>
          <p:cNvSpPr txBox="1"/>
          <p:nvPr/>
        </p:nvSpPr>
        <p:spPr>
          <a:xfrm>
            <a:off x="5122516" y="3328512"/>
            <a:ext cx="3922872" cy="492443"/>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3.</a:t>
            </a:r>
            <a:r>
              <a:rPr lang="zh-CN" altLang="en-US" sz="2600" b="1" dirty="0">
                <a:solidFill>
                  <a:srgbClr val="203864"/>
                </a:solidFill>
                <a:latin typeface="微软雅黑" panose="020B0503020204020204" pitchFamily="34" charset="-122"/>
                <a:ea typeface="微软雅黑" panose="020B0503020204020204" pitchFamily="34" charset="-122"/>
                <a:sym typeface="+mn-ea"/>
              </a:rPr>
              <a:t> 志愿服务队伍管理业务</a:t>
            </a:r>
            <a:endParaRPr lang="zh-CN" altLang="en-US" sz="2600" b="1" dirty="0">
              <a:solidFill>
                <a:srgbClr val="203864"/>
              </a:solidFill>
              <a:latin typeface="Kozuka Gothic Pro R" pitchFamily="34" charset="-128"/>
              <a:ea typeface="Kozuka Gothic Pro R" pitchFamily="34" charset="-128"/>
            </a:endParaRPr>
          </a:p>
        </p:txBody>
      </p:sp>
      <p:sp>
        <p:nvSpPr>
          <p:cNvPr id="57" name="TextBox 46"/>
          <p:cNvSpPr txBox="1"/>
          <p:nvPr/>
        </p:nvSpPr>
        <p:spPr>
          <a:xfrm>
            <a:off x="6029715" y="4269859"/>
            <a:ext cx="3992825" cy="492443"/>
          </a:xfrm>
          <a:prstGeom prst="rect">
            <a:avLst/>
          </a:prstGeom>
          <a:noFill/>
        </p:spPr>
        <p:txBody>
          <a:bodyPr wrap="square" rtlCol="0">
            <a:spAutoFit/>
          </a:bodyPr>
          <a:lstStyle/>
          <a:p>
            <a:r>
              <a:rPr lang="en-US" altLang="zh-CN" sz="2600" b="1" dirty="0">
                <a:solidFill>
                  <a:srgbClr val="203864"/>
                </a:solidFill>
                <a:latin typeface="微软雅黑" panose="020B0503020204020204" pitchFamily="34" charset="-122"/>
                <a:ea typeface="微软雅黑" panose="020B0503020204020204" pitchFamily="34" charset="-122"/>
                <a:sym typeface="+mn-ea"/>
              </a:rPr>
              <a:t>4.</a:t>
            </a:r>
            <a:r>
              <a:rPr lang="zh-CN" altLang="en-US" sz="2600" b="1" dirty="0">
                <a:solidFill>
                  <a:srgbClr val="203864"/>
                </a:solidFill>
                <a:latin typeface="微软雅黑" panose="020B0503020204020204" pitchFamily="34" charset="-122"/>
                <a:ea typeface="微软雅黑" panose="020B0503020204020204" pitchFamily="34" charset="-122"/>
                <a:sym typeface="+mn-ea"/>
              </a:rPr>
              <a:t>志愿服务项目管理业务</a:t>
            </a:r>
            <a:endParaRPr lang="zh-CN" altLang="en-US" sz="2600" b="1" dirty="0">
              <a:solidFill>
                <a:srgbClr val="203864"/>
              </a:solidFill>
              <a:latin typeface="微软雅黑" panose="020B0503020204020204" pitchFamily="34" charset="-122"/>
              <a:ea typeface="微软雅黑" panose="020B0503020204020204" pitchFamily="34" charset="-122"/>
            </a:endParaRPr>
          </a:p>
        </p:txBody>
      </p:sp>
      <p:sp>
        <p:nvSpPr>
          <p:cNvPr id="58" name="TextBox 46"/>
          <p:cNvSpPr txBox="1"/>
          <p:nvPr/>
        </p:nvSpPr>
        <p:spPr>
          <a:xfrm>
            <a:off x="6900969" y="5197161"/>
            <a:ext cx="3495884" cy="892552"/>
          </a:xfrm>
          <a:prstGeom prst="rect">
            <a:avLst/>
          </a:prstGeom>
          <a:noFill/>
        </p:spPr>
        <p:txBody>
          <a:bodyPr wrap="square" rtlCol="0">
            <a:spAutoFit/>
          </a:bodyPr>
          <a:lstStyle/>
          <a:p>
            <a:r>
              <a:rPr lang="en-US" altLang="zh-CN" sz="2600" b="1" dirty="0">
                <a:solidFill>
                  <a:srgbClr val="C55A11"/>
                </a:solidFill>
                <a:latin typeface="微软雅黑" panose="020B0503020204020204" pitchFamily="34" charset="-122"/>
                <a:ea typeface="微软雅黑" panose="020B0503020204020204" pitchFamily="34" charset="-122"/>
                <a:sym typeface="+mn-ea"/>
              </a:rPr>
              <a:t>5.</a:t>
            </a:r>
            <a:r>
              <a:rPr lang="zh-CN" altLang="en-US" sz="2600" b="1" dirty="0">
                <a:solidFill>
                  <a:srgbClr val="C55A11"/>
                </a:solidFill>
                <a:latin typeface="微软雅黑" panose="020B0503020204020204" pitchFamily="34" charset="-122"/>
                <a:ea typeface="微软雅黑" panose="020B0503020204020204" pitchFamily="34" charset="-122"/>
                <a:sym typeface="+mn-ea"/>
              </a:rPr>
              <a:t>管理部门管理业务</a:t>
            </a:r>
            <a:endParaRPr lang="zh-CN" altLang="en-US" sz="2600" b="1" dirty="0">
              <a:solidFill>
                <a:srgbClr val="C55A11"/>
              </a:solidFill>
              <a:latin typeface="微软雅黑" panose="020B0503020204020204" pitchFamily="34" charset="-122"/>
              <a:ea typeface="微软雅黑" panose="020B0503020204020204" pitchFamily="34" charset="-122"/>
              <a:sym typeface="+mn-ea"/>
            </a:endParaRPr>
          </a:p>
          <a:p>
            <a:endParaRPr lang="zh-CN" altLang="en-US" sz="2600" b="1" dirty="0">
              <a:solidFill>
                <a:schemeClr val="tx2"/>
              </a:solidFill>
              <a:latin typeface="Kozuka Gothic Pro R" pitchFamily="34" charset="-128"/>
              <a:ea typeface="Kozuka Gothic Pro R" pitchFamily="34" charset="-128"/>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业务界面：管理部门</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志愿者查询</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609" y="942309"/>
            <a:ext cx="9540781" cy="55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20"/>
          <p:cNvSpPr txBox="1"/>
          <p:nvPr/>
        </p:nvSpPr>
        <p:spPr>
          <a:xfrm>
            <a:off x="1325609" y="5888913"/>
            <a:ext cx="9540781" cy="646331"/>
          </a:xfrm>
          <a:prstGeom prst="rect">
            <a:avLst/>
          </a:prstGeom>
          <a:solidFill>
            <a:schemeClr val="bg1"/>
          </a:solid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志愿者查询页面，管理部门可查看本级内的所有志愿者，查看志愿者信息，对违反志愿服务规定的志愿者账号可进行停用以及操作记录的查看，实施对志愿者的监管</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883342"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业务界面：管理部门</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志愿者统计</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stretch>
            <a:fillRect/>
          </a:stretch>
        </p:blipFill>
        <p:spPr>
          <a:xfrm>
            <a:off x="371475" y="981075"/>
            <a:ext cx="9902323" cy="5837937"/>
          </a:xfrm>
          <a:prstGeom prst="rect">
            <a:avLst/>
          </a:prstGeom>
        </p:spPr>
      </p:pic>
      <p:pic>
        <p:nvPicPr>
          <p:cNvPr id="18" name="图片 17"/>
          <p:cNvPicPr>
            <a:picLocks noChangeAspect="1"/>
          </p:cNvPicPr>
          <p:nvPr/>
        </p:nvPicPr>
        <p:blipFill>
          <a:blip r:embed="rId3"/>
          <a:stretch>
            <a:fillRect/>
          </a:stretch>
        </p:blipFill>
        <p:spPr>
          <a:xfrm>
            <a:off x="3813212" y="1706322"/>
            <a:ext cx="6359999" cy="5104318"/>
          </a:xfrm>
          <a:prstGeom prst="rect">
            <a:avLst/>
          </a:prstGeom>
        </p:spPr>
      </p:pic>
      <p:pic>
        <p:nvPicPr>
          <p:cNvPr id="15" name="图片 14"/>
          <p:cNvPicPr>
            <a:picLocks noChangeAspect="1"/>
          </p:cNvPicPr>
          <p:nvPr/>
        </p:nvPicPr>
        <p:blipFill>
          <a:blip r:embed="rId4"/>
          <a:stretch>
            <a:fillRect/>
          </a:stretch>
        </p:blipFill>
        <p:spPr>
          <a:xfrm>
            <a:off x="3826159" y="1697950"/>
            <a:ext cx="6347052" cy="5046724"/>
          </a:xfrm>
          <a:prstGeom prst="rect">
            <a:avLst/>
          </a:prstGeom>
        </p:spPr>
      </p:pic>
      <p:sp>
        <p:nvSpPr>
          <p:cNvPr id="17" name="文本框 16"/>
          <p:cNvSpPr txBox="1"/>
          <p:nvPr/>
        </p:nvSpPr>
        <p:spPr>
          <a:xfrm>
            <a:off x="374073" y="3627410"/>
            <a:ext cx="3088257" cy="3139321"/>
          </a:xfrm>
          <a:prstGeom prst="rect">
            <a:avLst/>
          </a:prstGeom>
          <a:solidFill>
            <a:schemeClr val="bg1"/>
          </a:solid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志愿者统计页面，查看本级内志愿者统计图，采用不同维度的统计图将志愿者统计信息进行展示，以便管理部门清晰明了的查看不同维度下的志愿者信息，其中有区域统计，以本级区域为维度进行统计展示，年份统计是以年份为维度进行统计展示，其他统计以多种类别的饼状图形式展示</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490606"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业务界面：管理部门</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实名认证</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943" y="942309"/>
            <a:ext cx="9887099" cy="576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9"/>
          <p:cNvSpPr txBox="1"/>
          <p:nvPr/>
        </p:nvSpPr>
        <p:spPr>
          <a:xfrm>
            <a:off x="1363023" y="6060030"/>
            <a:ext cx="9799972" cy="646331"/>
          </a:xfrm>
          <a:prstGeom prst="rect">
            <a:avLst/>
          </a:prstGeom>
          <a:solidFill>
            <a:schemeClr val="bg1"/>
          </a:solid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实名认证页面，管理部门可对本级内实名认证未通过的志愿者进行手动实名认证，管理部门人员需要查看人员信息有效性、真实性，作为审核参考依据</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490606"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业务界面：管理部门</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项目查询</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stretch>
            <a:fillRect/>
          </a:stretch>
        </p:blipFill>
        <p:spPr>
          <a:xfrm>
            <a:off x="371475" y="975012"/>
            <a:ext cx="9862912" cy="5744182"/>
          </a:xfrm>
          <a:prstGeom prst="rect">
            <a:avLst/>
          </a:prstGeom>
        </p:spPr>
      </p:pic>
      <p:sp>
        <p:nvSpPr>
          <p:cNvPr id="15" name="文本框 14"/>
          <p:cNvSpPr txBox="1"/>
          <p:nvPr/>
        </p:nvSpPr>
        <p:spPr>
          <a:xfrm>
            <a:off x="371475" y="5979182"/>
            <a:ext cx="9799972" cy="646331"/>
          </a:xfrm>
          <a:prstGeom prst="rect">
            <a:avLst/>
          </a:prstGeom>
          <a:solidFill>
            <a:schemeClr val="bg1"/>
          </a:solid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志愿项目查询页面，管理部门可查看本级内的所有志愿服务项目，查看项目信息，对违反志愿服务规定的志愿服务项目可进行停用以及操作记录的查看，实施对志愿服务的监管</a:t>
            </a:r>
            <a:endParaRPr lang="zh-CN"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2941831" cy="502766"/>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设计原则（一）</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63" name="空心弧 62"/>
          <p:cNvSpPr/>
          <p:nvPr/>
        </p:nvSpPr>
        <p:spPr>
          <a:xfrm>
            <a:off x="3804969" y="3732309"/>
            <a:ext cx="4239295" cy="4239295"/>
          </a:xfrm>
          <a:prstGeom prst="blockArc">
            <a:avLst>
              <a:gd name="adj1" fmla="val 10800000"/>
              <a:gd name="adj2" fmla="val 1"/>
              <a:gd name="adj3" fmla="val 3011"/>
            </a:avLst>
          </a:prstGeom>
          <a:solidFill>
            <a:srgbClr val="EBEBEB"/>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nvGrpSpPr>
          <p:cNvPr id="68" name="组合 67"/>
          <p:cNvGrpSpPr/>
          <p:nvPr/>
        </p:nvGrpSpPr>
        <p:grpSpPr>
          <a:xfrm rot="14502018">
            <a:off x="8110919" y="4233663"/>
            <a:ext cx="1216166" cy="1524710"/>
            <a:chOff x="4020870" y="2194485"/>
            <a:chExt cx="1102258" cy="1432090"/>
          </a:xfrm>
          <a:effectLst>
            <a:outerShdw blurRad="444500" dist="254000" dir="8100000" algn="tr" rotWithShape="0">
              <a:prstClr val="black">
                <a:alpha val="50000"/>
              </a:prstClr>
            </a:outerShdw>
          </a:effectLst>
        </p:grpSpPr>
        <p:sp>
          <p:nvSpPr>
            <p:cNvPr id="7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椭圆 34"/>
          <p:cNvSpPr/>
          <p:nvPr/>
        </p:nvSpPr>
        <p:spPr>
          <a:xfrm rot="13378059">
            <a:off x="7160396" y="2701103"/>
            <a:ext cx="1236977" cy="14988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4901687" y="4344352"/>
            <a:ext cx="2084444" cy="2084449"/>
            <a:chOff x="3851771" y="1163107"/>
            <a:chExt cx="1402358" cy="1402358"/>
          </a:xfrm>
        </p:grpSpPr>
        <p:grpSp>
          <p:nvGrpSpPr>
            <p:cNvPr id="82" name="组合 81"/>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84"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椭圆 84"/>
              <p:cNvSpPr/>
              <p:nvPr/>
            </p:nvSpPr>
            <p:spPr>
              <a:xfrm>
                <a:off x="392109" y="760413"/>
                <a:ext cx="3825874"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TextBox 26"/>
            <p:cNvSpPr txBox="1"/>
            <p:nvPr/>
          </p:nvSpPr>
          <p:spPr>
            <a:xfrm>
              <a:off x="4160427" y="1455543"/>
              <a:ext cx="948508" cy="807547"/>
            </a:xfrm>
            <a:prstGeom prst="rect">
              <a:avLst/>
            </a:prstGeom>
            <a:noFill/>
          </p:spPr>
          <p:txBody>
            <a:bodyPr wrap="square" rtlCol="0">
              <a:spAutoFit/>
            </a:bodyPr>
            <a:lstStyle/>
            <a:p>
              <a:r>
                <a:rPr lang="zh-CN" altLang="en-US" sz="3600" b="1" spc="300" dirty="0">
                  <a:solidFill>
                    <a:schemeClr val="tx1">
                      <a:lumMod val="85000"/>
                      <a:lumOff val="15000"/>
                    </a:schemeClr>
                  </a:solidFill>
                  <a:latin typeface="微软雅黑" panose="020B0503020204020204" pitchFamily="34" charset="-122"/>
                  <a:ea typeface="微软雅黑" panose="020B0503020204020204" pitchFamily="34" charset="-122"/>
                </a:rPr>
                <a:t>五化原则</a:t>
              </a:r>
              <a:endParaRPr lang="zh-CN" altLang="en-US" sz="36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86" name="TextBox 33"/>
          <p:cNvSpPr txBox="1"/>
          <p:nvPr/>
        </p:nvSpPr>
        <p:spPr>
          <a:xfrm>
            <a:off x="3413389" y="4409694"/>
            <a:ext cx="45719" cy="369332"/>
          </a:xfrm>
          <a:prstGeom prst="rect">
            <a:avLst/>
          </a:prstGeom>
          <a:noFill/>
        </p:spPr>
        <p:txBody>
          <a:bodyPr wrap="square" rtlCol="0">
            <a:spAutoFit/>
          </a:bodyPr>
          <a:lstStyle/>
          <a:p>
            <a:endParaRPr lang="zh-CN" altLang="en-US" dirty="0"/>
          </a:p>
        </p:txBody>
      </p:sp>
      <p:sp>
        <p:nvSpPr>
          <p:cNvPr id="97" name="TextBox 41"/>
          <p:cNvSpPr txBox="1"/>
          <p:nvPr/>
        </p:nvSpPr>
        <p:spPr>
          <a:xfrm>
            <a:off x="1269704" y="2954425"/>
            <a:ext cx="2100137" cy="523220"/>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应用一体化 数据一体化 </a:t>
            </a:r>
            <a:endParaRPr lang="en-US" altLang="zh-CN" sz="1400" dirty="0">
              <a:solidFill>
                <a:schemeClr val="tx2"/>
              </a:solidFill>
              <a:latin typeface="微软雅黑" panose="020B0503020204020204" pitchFamily="34" charset="-122"/>
              <a:ea typeface="微软雅黑" panose="020B0503020204020204" pitchFamily="34" charset="-122"/>
            </a:endParaRPr>
          </a:p>
          <a:p>
            <a:r>
              <a:rPr lang="zh-CN" altLang="en-US" sz="1400" dirty="0">
                <a:solidFill>
                  <a:schemeClr val="tx2"/>
                </a:solidFill>
                <a:latin typeface="微软雅黑" panose="020B0503020204020204" pitchFamily="34" charset="-122"/>
                <a:ea typeface="微软雅黑" panose="020B0503020204020204" pitchFamily="34" charset="-122"/>
              </a:rPr>
              <a:t>技术一体化 管理一体化</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
        <p:nvSpPr>
          <p:cNvPr id="98" name="TextBox 42"/>
          <p:cNvSpPr txBox="1"/>
          <p:nvPr/>
        </p:nvSpPr>
        <p:spPr>
          <a:xfrm>
            <a:off x="5054783" y="1651352"/>
            <a:ext cx="2122542" cy="523220"/>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保证数据准确，来源明确</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
        <p:nvSpPr>
          <p:cNvPr id="99" name="TextBox 43"/>
          <p:cNvSpPr txBox="1"/>
          <p:nvPr/>
        </p:nvSpPr>
        <p:spPr>
          <a:xfrm>
            <a:off x="8592817" y="2974617"/>
            <a:ext cx="1926745" cy="738664"/>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运用人工智能增强志愿服务系统的智能化水平</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
        <p:nvSpPr>
          <p:cNvPr id="100" name="TextBox 46"/>
          <p:cNvSpPr txBox="1"/>
          <p:nvPr/>
        </p:nvSpPr>
        <p:spPr>
          <a:xfrm>
            <a:off x="9522184" y="4732752"/>
            <a:ext cx="2265955" cy="523220"/>
          </a:xfrm>
          <a:prstGeom prst="rect">
            <a:avLst/>
          </a:prstGeom>
          <a:noFill/>
        </p:spPr>
        <p:txBody>
          <a:bodyPr wrap="square" rtlCol="0">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志愿服务项目多种招募、记时方式</a:t>
            </a:r>
            <a:endParaRPr lang="zh-CN" altLang="en-US" sz="1400" dirty="0">
              <a:solidFill>
                <a:schemeClr val="tx2"/>
              </a:solidFill>
              <a:latin typeface="微软雅黑" panose="020B0503020204020204" pitchFamily="34" charset="-122"/>
              <a:ea typeface="微软雅黑" panose="020B0503020204020204" pitchFamily="34" charset="-122"/>
            </a:endParaRPr>
          </a:p>
        </p:txBody>
      </p:sp>
      <p:grpSp>
        <p:nvGrpSpPr>
          <p:cNvPr id="102" name="组合 101"/>
          <p:cNvGrpSpPr/>
          <p:nvPr/>
        </p:nvGrpSpPr>
        <p:grpSpPr>
          <a:xfrm rot="10800000">
            <a:off x="5360469" y="2162105"/>
            <a:ext cx="1216166" cy="1524710"/>
            <a:chOff x="4020870" y="2194485"/>
            <a:chExt cx="1102258" cy="1432090"/>
          </a:xfrm>
          <a:effectLst>
            <a:outerShdw blurRad="444500" dist="254000" dir="8100000" algn="tr" rotWithShape="0">
              <a:prstClr val="black">
                <a:alpha val="50000"/>
              </a:prstClr>
            </a:outerShdw>
          </a:effectLst>
        </p:grpSpPr>
        <p:sp>
          <p:nvSpPr>
            <p:cNvPr id="10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 name="椭圆 34"/>
          <p:cNvSpPr/>
          <p:nvPr/>
        </p:nvSpPr>
        <p:spPr>
          <a:xfrm rot="8506074">
            <a:off x="3486681" y="2764458"/>
            <a:ext cx="1236977" cy="149886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206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8" name="组合 117"/>
          <p:cNvGrpSpPr/>
          <p:nvPr/>
        </p:nvGrpSpPr>
        <p:grpSpPr>
          <a:xfrm rot="6566286">
            <a:off x="2547473" y="4262475"/>
            <a:ext cx="1216166" cy="1524710"/>
            <a:chOff x="4020870" y="2194485"/>
            <a:chExt cx="1102258" cy="1432090"/>
          </a:xfrm>
          <a:effectLst>
            <a:outerShdw blurRad="444500" dist="254000" dir="8100000" algn="tr" rotWithShape="0">
              <a:prstClr val="black">
                <a:alpha val="50000"/>
              </a:prstClr>
            </a:outerShdw>
          </a:effectLst>
        </p:grpSpPr>
        <p:sp>
          <p:nvSpPr>
            <p:cNvPr id="12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2468958" y="4786613"/>
            <a:ext cx="1098490" cy="400110"/>
          </a:xfrm>
          <a:prstGeom prst="rect">
            <a:avLst/>
          </a:prstGeom>
          <a:noFill/>
        </p:spPr>
        <p:txBody>
          <a:bodyPr wrap="square" rtlCol="0">
            <a:spAutoFit/>
          </a:bodyPr>
          <a:lstStyle/>
          <a:p>
            <a:r>
              <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rPr>
              <a:t>标准化</a:t>
            </a:r>
            <a:endParaRPr lang="zh-CN" altLang="en-US" sz="20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4" name="文本框 123"/>
          <p:cNvSpPr txBox="1"/>
          <p:nvPr/>
        </p:nvSpPr>
        <p:spPr>
          <a:xfrm>
            <a:off x="3459108" y="3191253"/>
            <a:ext cx="1098490" cy="400110"/>
          </a:xfrm>
          <a:prstGeom prst="rect">
            <a:avLst/>
          </a:prstGeom>
          <a:noFill/>
        </p:spPr>
        <p:txBody>
          <a:bodyPr wrap="square" rtlCol="0">
            <a:spAutoFit/>
          </a:bodyPr>
          <a:lstStyle/>
          <a:p>
            <a:r>
              <a:rPr lang="zh-CN" altLang="en-US" sz="2000" b="1" spc="300" dirty="0">
                <a:solidFill>
                  <a:schemeClr val="bg1"/>
                </a:solidFill>
                <a:latin typeface="微软雅黑" panose="020B0503020204020204" pitchFamily="34" charset="-122"/>
                <a:ea typeface="微软雅黑" panose="020B0503020204020204" pitchFamily="34" charset="-122"/>
              </a:rPr>
              <a:t>一体化</a:t>
            </a:r>
            <a:endParaRPr lang="zh-CN" altLang="en-US" sz="2000" b="1" spc="300" dirty="0">
              <a:solidFill>
                <a:schemeClr val="bg1"/>
              </a:solidFill>
              <a:latin typeface="微软雅黑" panose="020B0503020204020204" pitchFamily="34" charset="-122"/>
              <a:ea typeface="微软雅黑" panose="020B0503020204020204" pitchFamily="34" charset="-122"/>
            </a:endParaRPr>
          </a:p>
        </p:txBody>
      </p:sp>
      <p:sp>
        <p:nvSpPr>
          <p:cNvPr id="125" name="文本框 124"/>
          <p:cNvSpPr txBox="1"/>
          <p:nvPr/>
        </p:nvSpPr>
        <p:spPr>
          <a:xfrm>
            <a:off x="5413471" y="2565333"/>
            <a:ext cx="1098490" cy="400110"/>
          </a:xfrm>
          <a:prstGeom prst="rect">
            <a:avLst/>
          </a:prstGeom>
          <a:noFill/>
        </p:spPr>
        <p:txBody>
          <a:bodyPr wrap="square" rtlCol="0">
            <a:spAutoFit/>
          </a:bodyPr>
          <a:lstStyle/>
          <a:p>
            <a:r>
              <a:rPr lang="zh-CN" altLang="en-US" sz="2000" b="1" spc="300" dirty="0">
                <a:solidFill>
                  <a:srgbClr val="262626"/>
                </a:solidFill>
                <a:latin typeface="微软雅黑" panose="020B0503020204020204" pitchFamily="34" charset="-122"/>
                <a:ea typeface="微软雅黑" panose="020B0503020204020204" pitchFamily="34" charset="-122"/>
              </a:rPr>
              <a:t>精准化</a:t>
            </a:r>
            <a:endParaRPr lang="zh-CN" altLang="en-US" sz="2000" b="1" spc="300" dirty="0">
              <a:solidFill>
                <a:srgbClr val="262626"/>
              </a:solidFill>
              <a:latin typeface="微软雅黑" panose="020B0503020204020204" pitchFamily="34" charset="-122"/>
              <a:ea typeface="微软雅黑" panose="020B0503020204020204" pitchFamily="34" charset="-122"/>
            </a:endParaRPr>
          </a:p>
        </p:txBody>
      </p:sp>
      <p:sp>
        <p:nvSpPr>
          <p:cNvPr id="126" name="文本框 125"/>
          <p:cNvSpPr txBox="1"/>
          <p:nvPr/>
        </p:nvSpPr>
        <p:spPr>
          <a:xfrm>
            <a:off x="7447802" y="3157904"/>
            <a:ext cx="1098490" cy="400110"/>
          </a:xfrm>
          <a:prstGeom prst="rect">
            <a:avLst/>
          </a:prstGeom>
          <a:noFill/>
        </p:spPr>
        <p:txBody>
          <a:bodyPr wrap="square" rtlCol="0">
            <a:spAutoFit/>
          </a:bodyPr>
          <a:lstStyle/>
          <a:p>
            <a:r>
              <a:rPr lang="zh-CN" altLang="en-US" sz="2000" b="1" spc="300" dirty="0">
                <a:solidFill>
                  <a:schemeClr val="bg1"/>
                </a:solidFill>
                <a:latin typeface="微软雅黑" panose="020B0503020204020204" pitchFamily="34" charset="-122"/>
                <a:ea typeface="微软雅黑" panose="020B0503020204020204" pitchFamily="34" charset="-122"/>
              </a:rPr>
              <a:t>智能化</a:t>
            </a:r>
            <a:endParaRPr lang="zh-CN" altLang="en-US" sz="2000" b="1" spc="300" dirty="0">
              <a:solidFill>
                <a:schemeClr val="bg1"/>
              </a:solidFill>
              <a:latin typeface="微软雅黑" panose="020B0503020204020204" pitchFamily="34" charset="-122"/>
              <a:ea typeface="微软雅黑" panose="020B0503020204020204" pitchFamily="34" charset="-122"/>
            </a:endParaRPr>
          </a:p>
        </p:txBody>
      </p:sp>
      <p:sp>
        <p:nvSpPr>
          <p:cNvPr id="127" name="文本框 126"/>
          <p:cNvSpPr txBox="1"/>
          <p:nvPr/>
        </p:nvSpPr>
        <p:spPr>
          <a:xfrm>
            <a:off x="8368521" y="4756548"/>
            <a:ext cx="1098490" cy="400110"/>
          </a:xfrm>
          <a:prstGeom prst="rect">
            <a:avLst/>
          </a:prstGeom>
          <a:noFill/>
        </p:spPr>
        <p:txBody>
          <a:bodyPr wrap="square" rtlCol="0">
            <a:spAutoFit/>
          </a:bodyPr>
          <a:lstStyle/>
          <a:p>
            <a:r>
              <a:rPr lang="zh-CN" altLang="en-US" sz="2000" b="1" spc="300" dirty="0">
                <a:solidFill>
                  <a:srgbClr val="262626"/>
                </a:solidFill>
                <a:latin typeface="微软雅黑" panose="020B0503020204020204" pitchFamily="34" charset="-122"/>
                <a:ea typeface="微软雅黑" panose="020B0503020204020204" pitchFamily="34" charset="-122"/>
              </a:rPr>
              <a:t>多样化</a:t>
            </a:r>
            <a:endParaRPr lang="zh-CN" altLang="en-US" sz="2000" b="1" spc="300" dirty="0">
              <a:solidFill>
                <a:srgbClr val="262626"/>
              </a:solidFill>
              <a:latin typeface="微软雅黑" panose="020B0503020204020204" pitchFamily="34" charset="-122"/>
              <a:ea typeface="微软雅黑" panose="020B0503020204020204" pitchFamily="34" charset="-122"/>
            </a:endParaRPr>
          </a:p>
        </p:txBody>
      </p:sp>
      <p:sp>
        <p:nvSpPr>
          <p:cNvPr id="2" name="矩形 1"/>
          <p:cNvSpPr/>
          <p:nvPr/>
        </p:nvSpPr>
        <p:spPr>
          <a:xfrm>
            <a:off x="88293" y="4732752"/>
            <a:ext cx="2455641" cy="738664"/>
          </a:xfrm>
          <a:prstGeom prst="rect">
            <a:avLst/>
          </a:prstGeom>
        </p:spPr>
        <p:txBody>
          <a:bodyPr wrap="square">
            <a:spAutoFit/>
          </a:bodyPr>
          <a:lstStyle/>
          <a:p>
            <a:r>
              <a:rPr lang="zh-CN" altLang="en-US" sz="1400" dirty="0">
                <a:solidFill>
                  <a:schemeClr val="tx2"/>
                </a:solidFill>
                <a:latin typeface="微软雅黑" panose="020B0503020204020204" pitchFamily="34" charset="-122"/>
                <a:ea typeface="微软雅黑" panose="020B0503020204020204" pitchFamily="34" charset="-122"/>
              </a:rPr>
              <a:t>依据</a:t>
            </a:r>
            <a:r>
              <a:rPr lang="en-US" altLang="zh-CN" sz="1400" dirty="0">
                <a:solidFill>
                  <a:schemeClr val="tx2"/>
                </a:solidFill>
                <a:latin typeface="微软雅黑" panose="020B0503020204020204" pitchFamily="34" charset="-122"/>
                <a:ea typeface="微软雅黑" panose="020B0503020204020204" pitchFamily="34" charset="-122"/>
              </a:rPr>
              <a:t>《</a:t>
            </a:r>
            <a:r>
              <a:rPr lang="zh-CN" altLang="en-US" sz="1400" dirty="0">
                <a:solidFill>
                  <a:schemeClr val="tx2"/>
                </a:solidFill>
                <a:latin typeface="微软雅黑" panose="020B0503020204020204" pitchFamily="34" charset="-122"/>
                <a:ea typeface="微软雅黑" panose="020B0503020204020204" pitchFamily="34" charset="-122"/>
              </a:rPr>
              <a:t>志愿服务信息系统基本规范</a:t>
            </a:r>
            <a:r>
              <a:rPr lang="en-US" altLang="zh-CN" sz="1400" dirty="0">
                <a:solidFill>
                  <a:schemeClr val="tx2"/>
                </a:solidFill>
                <a:latin typeface="微软雅黑" panose="020B0503020204020204" pitchFamily="34" charset="-122"/>
                <a:ea typeface="微软雅黑" panose="020B0503020204020204" pitchFamily="34" charset="-122"/>
              </a:rPr>
              <a:t>》</a:t>
            </a:r>
            <a:r>
              <a:rPr lang="zh-CN" altLang="en-US" sz="1400" dirty="0">
                <a:solidFill>
                  <a:schemeClr val="tx2"/>
                </a:solidFill>
                <a:latin typeface="微软雅黑" panose="020B0503020204020204" pitchFamily="34" charset="-122"/>
                <a:ea typeface="微软雅黑" panose="020B0503020204020204" pitchFamily="34" charset="-122"/>
              </a:rPr>
              <a:t>行业标准制定设计思路。进行系统开发</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490606"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业务界面：管理部门</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项目统计</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2"/>
          <a:stretch>
            <a:fillRect/>
          </a:stretch>
        </p:blipFill>
        <p:spPr>
          <a:xfrm>
            <a:off x="371475" y="985353"/>
            <a:ext cx="10021373" cy="5935306"/>
          </a:xfrm>
          <a:prstGeom prst="rect">
            <a:avLst/>
          </a:prstGeom>
        </p:spPr>
      </p:pic>
      <p:sp>
        <p:nvSpPr>
          <p:cNvPr id="18" name="文本框 17"/>
          <p:cNvSpPr txBox="1"/>
          <p:nvPr/>
        </p:nvSpPr>
        <p:spPr>
          <a:xfrm>
            <a:off x="371475" y="3823015"/>
            <a:ext cx="3088257" cy="3139321"/>
          </a:xfrm>
          <a:prstGeom prst="rect">
            <a:avLst/>
          </a:prstGeom>
          <a:solidFill>
            <a:schemeClr val="bg1"/>
          </a:solid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志愿项目统计页面，查看本级内志愿项目统计图，采用不同维度的统计图将志愿项目统计信息进行展示，以便管理部门清晰明了的查看不同维度下的志愿项目信息，其中有区域统计，以本级区域为维度进行统计展示，年份统计是以年份为维度进行统计展示，其他统计以多种类别的饼状图形式展示</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 name="图片 19"/>
          <p:cNvPicPr>
            <a:picLocks noChangeAspect="1"/>
          </p:cNvPicPr>
          <p:nvPr/>
        </p:nvPicPr>
        <p:blipFill>
          <a:blip r:embed="rId3"/>
          <a:stretch>
            <a:fillRect/>
          </a:stretch>
        </p:blipFill>
        <p:spPr>
          <a:xfrm>
            <a:off x="3595987" y="1639229"/>
            <a:ext cx="6796861" cy="5258303"/>
          </a:xfrm>
          <a:prstGeom prst="rect">
            <a:avLst/>
          </a:prstGeom>
        </p:spPr>
      </p:pic>
      <p:pic>
        <p:nvPicPr>
          <p:cNvPr id="21" name="图片 20"/>
          <p:cNvPicPr>
            <a:picLocks noChangeAspect="1"/>
          </p:cNvPicPr>
          <p:nvPr/>
        </p:nvPicPr>
        <p:blipFill>
          <a:blip r:embed="rId4"/>
          <a:stretch>
            <a:fillRect/>
          </a:stretch>
        </p:blipFill>
        <p:spPr>
          <a:xfrm>
            <a:off x="3601530" y="1616102"/>
            <a:ext cx="6791318" cy="5249959"/>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450205" cy="911860"/>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业务界面：管理部门</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队伍查询</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411" y="942308"/>
            <a:ext cx="9936073" cy="585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本框 14"/>
          <p:cNvSpPr txBox="1"/>
          <p:nvPr/>
        </p:nvSpPr>
        <p:spPr>
          <a:xfrm>
            <a:off x="1205672" y="6134482"/>
            <a:ext cx="9799972" cy="645160"/>
          </a:xfrm>
          <a:prstGeom prst="rect">
            <a:avLst/>
          </a:prstGeom>
          <a:solidFill>
            <a:schemeClr val="bg1"/>
          </a:solid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志愿队伍查询页面，管理部门可查看本级内的所有志愿服务队伍，查看队伍信息，对违反志愿服务规定的志愿服务队伍可进行停用、删除以及操作记录的查看，实施对志愿队伍的监管职能</a:t>
            </a:r>
            <a:endParaRPr lang="zh-CN" alt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5450205" cy="911860"/>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业务界面：管理部门</a:t>
            </a:r>
            <a:r>
              <a:rPr lang="en-US" altLang="zh-CN" sz="2665" b="1" spc="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队伍统计</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2"/>
          <a:stretch>
            <a:fillRect/>
          </a:stretch>
        </p:blipFill>
        <p:spPr>
          <a:xfrm>
            <a:off x="371475" y="981075"/>
            <a:ext cx="10077529" cy="5920548"/>
          </a:xfrm>
          <a:prstGeom prst="rect">
            <a:avLst/>
          </a:prstGeom>
        </p:spPr>
      </p:pic>
      <p:sp>
        <p:nvSpPr>
          <p:cNvPr id="18" name="文本框 17"/>
          <p:cNvSpPr txBox="1"/>
          <p:nvPr/>
        </p:nvSpPr>
        <p:spPr>
          <a:xfrm>
            <a:off x="457641" y="3776914"/>
            <a:ext cx="3088257" cy="3138170"/>
          </a:xfrm>
          <a:prstGeom prst="rect">
            <a:avLst/>
          </a:prstGeom>
          <a:solidFill>
            <a:schemeClr val="bg1"/>
          </a:solidFill>
          <a:ln w="12700" cmpd="sng">
            <a:solidFill>
              <a:schemeClr val="accent1">
                <a:shade val="50000"/>
              </a:schemeClr>
            </a:solidFill>
            <a:prstDash val="solid"/>
          </a:ln>
        </p:spPr>
        <p:txBody>
          <a:bodyPr wrap="square" rtlCol="0">
            <a:spAutoFit/>
          </a:bodyPr>
          <a:lstStyle/>
          <a:p>
            <a:pPr lvl="0"/>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志愿队伍统计页面，查看本级内志愿队伍统计图，采用不同维度的统计图将志愿项目统计信息进行展示，以便管理部门清晰明了的查看不同维度下的志愿队伍信息，其中有区域统计，以本级区域为维度进行统计展示，年份统计是以年份为维度进行统计展示，其他统计以多种类别的饼状图形式展示</a:t>
            </a:r>
            <a:endParaRPr lang="zh-CN"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 name="图片 19"/>
          <p:cNvPicPr>
            <a:picLocks noChangeAspect="1"/>
          </p:cNvPicPr>
          <p:nvPr/>
        </p:nvPicPr>
        <p:blipFill>
          <a:blip r:embed="rId3"/>
          <a:stretch>
            <a:fillRect/>
          </a:stretch>
        </p:blipFill>
        <p:spPr>
          <a:xfrm>
            <a:off x="3632064" y="1624079"/>
            <a:ext cx="6816940" cy="5306769"/>
          </a:xfrm>
          <a:prstGeom prst="rect">
            <a:avLst/>
          </a:prstGeom>
        </p:spPr>
      </p:pic>
      <p:pic>
        <p:nvPicPr>
          <p:cNvPr id="21" name="图片 20"/>
          <p:cNvPicPr>
            <a:picLocks noChangeAspect="1"/>
          </p:cNvPicPr>
          <p:nvPr/>
        </p:nvPicPr>
        <p:blipFill>
          <a:blip r:embed="rId4"/>
          <a:stretch>
            <a:fillRect/>
          </a:stretch>
        </p:blipFill>
        <p:spPr>
          <a:xfrm>
            <a:off x="3632064" y="1615746"/>
            <a:ext cx="6816940" cy="530049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pic>
        <p:nvPicPr>
          <p:cNvPr id="1028" name="Picture 4" descr="F:\0PPT素材\背景及图片\白麻子.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6045667" y="3146989"/>
            <a:ext cx="3416321" cy="646331"/>
          </a:xfrm>
          <a:prstGeom prst="rect">
            <a:avLst/>
          </a:prstGeom>
          <a:noFill/>
        </p:spPr>
        <p:txBody>
          <a:bodyPr wrap="none" rtlCol="0">
            <a:spAutoFit/>
          </a:bodyPr>
          <a:lstStyle/>
          <a:p>
            <a:pPr marL="0" lvl="1" algn="ctr"/>
            <a:r>
              <a:rPr lang="zh-CN" altLang="en-US" sz="3600" b="1" dirty="0">
                <a:solidFill>
                  <a:schemeClr val="bg2">
                    <a:lumMod val="25000"/>
                  </a:schemeClr>
                </a:solidFill>
                <a:latin typeface="微软雅黑" panose="020B0503020204020204" pitchFamily="34" charset="-122"/>
                <a:ea typeface="微软雅黑" panose="020B0503020204020204" pitchFamily="34" charset="-122"/>
                <a:sym typeface="+mn-ea"/>
              </a:rPr>
              <a:t>培训与技术支持</a:t>
            </a:r>
            <a:endParaRPr lang="zh-CN" altLang="en-US" sz="3600"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6" name="组合 5"/>
          <p:cNvGrpSpPr/>
          <p:nvPr/>
        </p:nvGrpSpPr>
        <p:grpSpPr>
          <a:xfrm>
            <a:off x="3973908" y="2586996"/>
            <a:ext cx="1734808" cy="1734808"/>
            <a:chOff x="2683251" y="1980687"/>
            <a:chExt cx="1301106" cy="1301106"/>
          </a:xfrm>
          <a:solidFill>
            <a:srgbClr val="002060"/>
          </a:solidFill>
          <a:effectLst>
            <a:outerShdw blurRad="254000" dist="254000" dir="8100000" algn="tr" rotWithShape="0">
              <a:prstClr val="black">
                <a:alpha val="50000"/>
              </a:prstClr>
            </a:outerShdw>
          </a:effectLst>
        </p:grpSpPr>
        <p:sp>
          <p:nvSpPr>
            <p:cNvPr id="88" name="椭圆 87"/>
            <p:cNvSpPr/>
            <p:nvPr/>
          </p:nvSpPr>
          <p:spPr>
            <a:xfrm>
              <a:off x="2683251" y="1980687"/>
              <a:ext cx="1301106" cy="130110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8" name="TextBox 107"/>
            <p:cNvSpPr txBox="1"/>
            <p:nvPr/>
          </p:nvSpPr>
          <p:spPr>
            <a:xfrm>
              <a:off x="3002623" y="2185262"/>
              <a:ext cx="600164" cy="900247"/>
            </a:xfrm>
            <a:prstGeom prst="rect">
              <a:avLst/>
            </a:prstGeom>
            <a:grpFill/>
          </p:spPr>
          <p:txBody>
            <a:bodyPr wrap="none" rtlCol="0">
              <a:spAutoFit/>
            </a:bodyPr>
            <a:lstStyle/>
            <a:p>
              <a:r>
                <a:rPr lang="en-US" altLang="zh-CN" sz="7200" dirty="0">
                  <a:solidFill>
                    <a:schemeClr val="bg1"/>
                  </a:solidFill>
                  <a:latin typeface="Arial Black" panose="020B0A04020102020204" pitchFamily="34" charset="0"/>
                  <a:ea typeface="造字工房劲黑（非商用）常规体" pitchFamily="50" charset="-122"/>
                  <a:cs typeface="Segoe UI" panose="020B0502040204020203" pitchFamily="34" charset="0"/>
                </a:rPr>
                <a:t>4</a:t>
              </a:r>
              <a:endParaRPr lang="zh-CN" altLang="en-US" sz="7200" dirty="0">
                <a:solidFill>
                  <a:schemeClr val="bg1"/>
                </a:solidFill>
                <a:latin typeface="Arial Black" panose="020B0A04020102020204" pitchFamily="34" charset="0"/>
                <a:ea typeface="造字工房劲黑（非商用）常规体" pitchFamily="50" charset="-122"/>
                <a:cs typeface="Segoe UI" panose="020B0502040204020203" pitchFamily="34" charset="0"/>
              </a:endParaRPr>
            </a:p>
          </p:txBody>
        </p:sp>
      </p:grpSp>
      <p:cxnSp>
        <p:nvCxnSpPr>
          <p:cNvPr id="38" name="直接连接符 37"/>
          <p:cNvCxnSpPr/>
          <p:nvPr/>
        </p:nvCxnSpPr>
        <p:spPr>
          <a:xfrm flipV="1">
            <a:off x="6096000" y="2586997"/>
            <a:ext cx="0" cy="173480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981075"/>
            <a:ext cx="12192000" cy="253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3719288"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培训材料与技术支持</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35" y="3519805"/>
            <a:ext cx="12190730" cy="3348990"/>
          </a:xfrm>
          <a:prstGeom prst="rect">
            <a:avLst/>
          </a:prstGeom>
          <a:solidFill>
            <a:srgbClr val="121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5" name="矩形 14"/>
          <p:cNvSpPr/>
          <p:nvPr/>
        </p:nvSpPr>
        <p:spPr>
          <a:xfrm>
            <a:off x="267333" y="1780208"/>
            <a:ext cx="3262432" cy="1015663"/>
          </a:xfrm>
          <a:prstGeom prst="rect">
            <a:avLst/>
          </a:prstGeom>
          <a:noFill/>
          <a:ln>
            <a:noFill/>
          </a:ln>
          <a:effectLst>
            <a:outerShdw blurRad="50800" dist="50800" dir="5400000" algn="ctr" rotWithShape="0">
              <a:schemeClr val="bg1"/>
            </a:outerShdw>
          </a:effectLst>
        </p:spPr>
        <p:txBody>
          <a:bodyPr wrap="none" rtlCol="0" anchor="t">
            <a:spAutoFit/>
          </a:bodyPr>
          <a:lstStyle/>
          <a:p>
            <a:pPr algn="ctr"/>
            <a:r>
              <a:rPr lang="zh-CN" altLang="en-US" sz="6000" dirty="0"/>
              <a:t>培训课件</a:t>
            </a:r>
            <a:endParaRPr lang="zh-CN" altLang="en-US" sz="6000" dirty="0"/>
          </a:p>
        </p:txBody>
      </p:sp>
      <p:sp>
        <p:nvSpPr>
          <p:cNvPr id="17" name="矩形 16"/>
          <p:cNvSpPr/>
          <p:nvPr/>
        </p:nvSpPr>
        <p:spPr>
          <a:xfrm>
            <a:off x="254509" y="4506505"/>
            <a:ext cx="3275256" cy="1015663"/>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lstStyle/>
          <a:p>
            <a:pPr algn="ctr"/>
            <a:r>
              <a:rPr lang="zh-CN" altLang="en-US" sz="6000" b="1" dirty="0">
                <a:solidFill>
                  <a:schemeClr val="bg1"/>
                </a:solidFill>
                <a:effectLst/>
              </a:rPr>
              <a:t>技术支持</a:t>
            </a:r>
            <a:endParaRPr lang="zh-CN" altLang="en-US" sz="6000" b="1" dirty="0">
              <a:solidFill>
                <a:schemeClr val="bg1"/>
              </a:solidFill>
              <a:effectLst/>
            </a:endParaRPr>
          </a:p>
        </p:txBody>
      </p:sp>
      <p:sp>
        <p:nvSpPr>
          <p:cNvPr id="20" name="矩形 19"/>
          <p:cNvSpPr/>
          <p:nvPr/>
        </p:nvSpPr>
        <p:spPr>
          <a:xfrm>
            <a:off x="5048977" y="5092435"/>
            <a:ext cx="5900975" cy="523220"/>
          </a:xfrm>
          <a:prstGeom prst="rect">
            <a:avLst/>
          </a:prstGeom>
          <a:noFill/>
          <a:ln>
            <a:noFill/>
          </a:ln>
        </p:spPr>
        <p:txBody>
          <a:bodyPr wrap="none" rtlCol="0" anchor="t">
            <a:spAutoFit/>
          </a:bodyPr>
          <a:lstStyle/>
          <a:p>
            <a:pPr algn="ctr"/>
            <a:r>
              <a:rPr lang="en-US" altLang="zh-CN" sz="2800" b="1" dirty="0">
                <a:solidFill>
                  <a:schemeClr val="bg1"/>
                </a:solidFill>
                <a:effectLst>
                  <a:reflection endPos="0" dir="5400000" sy="-90000" algn="bl" rotWithShape="0"/>
                </a:effectLst>
              </a:rPr>
              <a:t>QQ</a:t>
            </a:r>
            <a:r>
              <a:rPr lang="zh-CN" altLang="en-US" sz="2800" b="1" dirty="0">
                <a:solidFill>
                  <a:schemeClr val="bg1"/>
                </a:solidFill>
                <a:effectLst>
                  <a:reflection endPos="0" dir="5400000" sy="-90000" algn="bl" rotWithShape="0"/>
                </a:effectLst>
              </a:rPr>
              <a:t>客服</a:t>
            </a:r>
            <a:r>
              <a:rPr lang="zh-CN" altLang="en-US" sz="2800" b="1" dirty="0" smtClean="0">
                <a:solidFill>
                  <a:schemeClr val="bg1"/>
                </a:solidFill>
                <a:effectLst>
                  <a:reflection endPos="0" dir="5400000" sy="-90000" algn="bl" rotWithShape="0"/>
                </a:effectLst>
              </a:rPr>
              <a:t>群：</a:t>
            </a:r>
            <a:r>
              <a:rPr lang="zh-CN" altLang="zh-CN" sz="2800" dirty="0">
                <a:solidFill>
                  <a:schemeClr val="bg1"/>
                </a:solidFill>
              </a:rPr>
              <a:t>966574584      555025273</a:t>
            </a:r>
            <a:endParaRPr lang="zh-CN" altLang="en-US" sz="2800" b="1" dirty="0">
              <a:solidFill>
                <a:schemeClr val="bg1"/>
              </a:solidFill>
              <a:effectLst>
                <a:reflection endPos="0" dir="5400000" sy="-90000" algn="bl" rotWithShape="0"/>
              </a:effectLst>
            </a:endParaRPr>
          </a:p>
        </p:txBody>
      </p:sp>
      <p:sp>
        <p:nvSpPr>
          <p:cNvPr id="35" name="矩形 34"/>
          <p:cNvSpPr/>
          <p:nvPr/>
        </p:nvSpPr>
        <p:spPr>
          <a:xfrm>
            <a:off x="4043083" y="1511210"/>
            <a:ext cx="7593510" cy="1815882"/>
          </a:xfrm>
          <a:prstGeom prst="rect">
            <a:avLst/>
          </a:prstGeom>
          <a:noFill/>
          <a:ln>
            <a:noFill/>
          </a:ln>
        </p:spPr>
        <p:txBody>
          <a:bodyPr wrap="square" rtlCol="0" anchor="t">
            <a:spAutoFit/>
          </a:bodyPr>
          <a:lstStyle/>
          <a:p>
            <a:pPr algn="ctr"/>
            <a:r>
              <a:rPr lang="zh-CN" altLang="en-US" sz="2800" b="1" dirty="0" smtClean="0">
                <a:solidFill>
                  <a:srgbClr val="121E5C"/>
                </a:solidFill>
                <a:effectLst>
                  <a:reflection endPos="0" dir="5400000" sy="-90000" algn="bl" rotWithShape="0"/>
                </a:effectLst>
              </a:rPr>
              <a:t>培训视频：</a:t>
            </a:r>
            <a:r>
              <a:rPr lang="en-US" altLang="zh-CN" sz="2800" b="1" dirty="0">
                <a:solidFill>
                  <a:srgbClr val="121E5C"/>
                </a:solidFill>
                <a:effectLst>
                  <a:reflection endPos="0" dir="5400000" sy="-90000" algn="bl" rotWithShape="0"/>
                </a:effectLst>
              </a:rPr>
              <a:t>http://219.148.94.205:8001/NVSI/LEAP/site/index.html#/news/4/C98ADC74149A427682EC4953E8FD310E</a:t>
            </a:r>
            <a:endParaRPr lang="zh-CN" altLang="en-US" sz="2800" b="1" dirty="0">
              <a:solidFill>
                <a:srgbClr val="121E5C"/>
              </a:solidFill>
              <a:effectLst>
                <a:reflection endPos="0" dir="5400000" sy="-90000" algn="bl" rotWithShape="0"/>
              </a:effectLst>
            </a:endParaRPr>
          </a:p>
        </p:txBody>
      </p:sp>
      <p:sp>
        <p:nvSpPr>
          <p:cNvPr id="36" name="矩形 35"/>
          <p:cNvSpPr/>
          <p:nvPr/>
        </p:nvSpPr>
        <p:spPr>
          <a:xfrm>
            <a:off x="5084837" y="4018713"/>
            <a:ext cx="3970959" cy="523220"/>
          </a:xfrm>
          <a:prstGeom prst="rect">
            <a:avLst/>
          </a:prstGeom>
          <a:noFill/>
          <a:ln>
            <a:noFill/>
          </a:ln>
        </p:spPr>
        <p:txBody>
          <a:bodyPr wrap="none" rtlCol="0" anchor="t">
            <a:spAutoFit/>
          </a:bodyPr>
          <a:lstStyle/>
          <a:p>
            <a:pPr algn="ctr"/>
            <a:r>
              <a:rPr lang="zh-CN" altLang="en-US" sz="2800" dirty="0">
                <a:solidFill>
                  <a:schemeClr val="bg1"/>
                </a:solidFill>
              </a:rPr>
              <a:t>客服</a:t>
            </a:r>
            <a:r>
              <a:rPr lang="zh-CN" altLang="zh-CN" sz="2800" dirty="0" smtClean="0">
                <a:solidFill>
                  <a:schemeClr val="bg1"/>
                </a:solidFill>
              </a:rPr>
              <a:t>电话</a:t>
            </a:r>
            <a:r>
              <a:rPr lang="zh-CN" altLang="zh-CN" sz="2800" dirty="0">
                <a:solidFill>
                  <a:schemeClr val="bg1"/>
                </a:solidFill>
              </a:rPr>
              <a:t>：400 6818 148</a:t>
            </a:r>
            <a:endParaRPr lang="en-US" altLang="zh-CN" sz="2800" b="1" dirty="0">
              <a:solidFill>
                <a:schemeClr val="bg1"/>
              </a:solidFill>
              <a:effectLst>
                <a:reflection endPos="0" dir="5400000" sy="-90000" algn="bl" rotWithShape="0"/>
              </a:effectLs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7990" y="942308"/>
            <a:ext cx="10230162" cy="5422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3719288"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培训材料与技术支持</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sp>
        <p:nvSpPr>
          <p:cNvPr id="29" name="内容占位符 2"/>
          <p:cNvSpPr>
            <a:spLocks noGrp="1"/>
          </p:cNvSpPr>
          <p:nvPr/>
        </p:nvSpPr>
        <p:spPr bwMode="auto">
          <a:xfrm>
            <a:off x="267333" y="942309"/>
            <a:ext cx="11369259" cy="1212197"/>
          </a:xfrm>
          <a:prstGeom prst="rect">
            <a:avLst/>
          </a:prstGeom>
          <a:noFill/>
          <a:ln w="9525">
            <a:noFill/>
            <a:miter lim="800000"/>
          </a:ln>
        </p:spPr>
        <p:txBody>
          <a:bodyPr/>
          <a:lstStyle/>
          <a:p>
            <a:pPr>
              <a:lnSpc>
                <a:spcPct val="160000"/>
              </a:lnSpc>
              <a:buSzPct val="160000"/>
            </a:pPr>
            <a:endParaRPr lang="zh-CN" altLang="en-US" sz="1990" b="1" dirty="0">
              <a:solidFill>
                <a:srgbClr val="4C6B9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graphicFrame>
        <p:nvGraphicFramePr>
          <p:cNvPr id="126" name="表格 125"/>
          <p:cNvGraphicFramePr>
            <a:graphicFrameLocks noGrp="1"/>
          </p:cNvGraphicFramePr>
          <p:nvPr>
            <p:custDataLst>
              <p:tags r:id="rId2"/>
            </p:custDataLst>
          </p:nvPr>
        </p:nvGraphicFramePr>
        <p:xfrm>
          <a:off x="990060" y="989807"/>
          <a:ext cx="10230162" cy="5383314"/>
        </p:xfrm>
        <a:graphic>
          <a:graphicData uri="http://schemas.openxmlformats.org/drawingml/2006/table">
            <a:tbl>
              <a:tblPr/>
              <a:tblGrid>
                <a:gridCol w="4530258"/>
                <a:gridCol w="5699904"/>
              </a:tblGrid>
              <a:tr h="0">
                <a:tc>
                  <a:txBody>
                    <a:bodyPr/>
                    <a:lstStyle/>
                    <a:p>
                      <a:pPr algn="ctr" rtl="0" fontAlgn="b">
                        <a:lnSpc>
                          <a:spcPct val="150000"/>
                        </a:lnSpc>
                      </a:pPr>
                      <a:r>
                        <a:rPr lang="zh-CN" altLang="en-US" sz="2000" b="1" i="0" u="none" strike="noStrike" dirty="0">
                          <a:solidFill>
                            <a:srgbClr val="FFFFFF"/>
                          </a:solidFill>
                          <a:effectLst/>
                          <a:latin typeface="微软雅黑" panose="020B0503020204020204" pitchFamily="34" charset="-122"/>
                          <a:ea typeface="微软雅黑" panose="020B0503020204020204" pitchFamily="34" charset="-122"/>
                        </a:rPr>
                        <a:t>材料类型</a:t>
                      </a:r>
                      <a:endParaRPr lang="zh-CN" altLang="en-US" sz="2000" b="1" i="0" u="none" strike="noStrike" dirty="0">
                        <a:solidFill>
                          <a:srgbClr val="FFFFFF"/>
                        </a:solidFill>
                        <a:effectLst/>
                        <a:latin typeface="微软雅黑" panose="020B0503020204020204" pitchFamily="34" charset="-122"/>
                        <a:ea typeface="微软雅黑" panose="020B0503020204020204" pitchFamily="34" charset="-122"/>
                      </a:endParaRPr>
                    </a:p>
                  </a:txBody>
                  <a:tcPr marL="4533" marR="4533" marT="453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21E5C"/>
                    </a:solidFill>
                  </a:tcPr>
                </a:tc>
                <a:tc>
                  <a:txBody>
                    <a:bodyPr/>
                    <a:lstStyle/>
                    <a:p>
                      <a:pPr algn="ctr" rtl="0" fontAlgn="b">
                        <a:lnSpc>
                          <a:spcPct val="150000"/>
                        </a:lnSpc>
                      </a:pPr>
                      <a:r>
                        <a:rPr lang="zh-CN" altLang="en-US" sz="2000" b="1" i="0" u="none" strike="noStrike" dirty="0">
                          <a:solidFill>
                            <a:srgbClr val="FFFFFF"/>
                          </a:solidFill>
                          <a:effectLst/>
                          <a:latin typeface="微软雅黑" panose="020B0503020204020204" pitchFamily="34" charset="-122"/>
                          <a:ea typeface="微软雅黑" panose="020B0503020204020204" pitchFamily="34" charset="-122"/>
                        </a:rPr>
                        <a:t>材料名称</a:t>
                      </a:r>
                      <a:endParaRPr lang="zh-CN" altLang="en-US" sz="2000" b="1" i="0" u="none" strike="noStrike" dirty="0">
                        <a:solidFill>
                          <a:srgbClr val="FFFFFF"/>
                        </a:solidFill>
                        <a:effectLst/>
                        <a:latin typeface="微软雅黑" panose="020B0503020204020204" pitchFamily="34" charset="-122"/>
                        <a:ea typeface="微软雅黑" panose="020B0503020204020204" pitchFamily="34" charset="-122"/>
                      </a:endParaRPr>
                    </a:p>
                  </a:txBody>
                  <a:tcPr marL="4533" marR="4533" marT="453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DD7EE"/>
                    </a:solidFill>
                  </a:tcPr>
                </a:tc>
              </a:tr>
              <a:tr h="205105">
                <a:tc rowSpan="4">
                  <a:txBody>
                    <a:bodyPr/>
                    <a:lstStyle/>
                    <a:p>
                      <a:pPr algn="ctr" rtl="0" fontAlgn="ctr">
                        <a:lnSpc>
                          <a:spcPct val="110000"/>
                        </a:lnSpc>
                      </a:pP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培训</a:t>
                      </a: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PPT</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ctr">
                        <a:lnSpc>
                          <a:spcPct val="110000"/>
                        </a:lnSpc>
                      </a:pP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中国</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志愿服务网总体介绍</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.pptx</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433">
                <a:tc vMerge="1">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志愿者使用</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dirty="0" err="1" smtClean="0">
                          <a:solidFill>
                            <a:srgbClr val="000000"/>
                          </a:solidFill>
                          <a:effectLst/>
                          <a:latin typeface="微软雅黑" panose="020B0503020204020204" pitchFamily="34" charset="-122"/>
                          <a:ea typeface="微软雅黑" panose="020B0503020204020204" pitchFamily="34" charset="-122"/>
                        </a:rPr>
                        <a:t>pptx</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433">
                <a:tc vMerge="1">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志愿队伍使用</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pptx</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433">
                <a:tc vMerge="1">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管理部门使用</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pptx</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54211">
                <a:tc rowSpan="3">
                  <a:txBody>
                    <a:bodyPr/>
                    <a:lstStyle/>
                    <a:p>
                      <a:pPr algn="ctr" rtl="0" fontAlgn="ctr">
                        <a:lnSpc>
                          <a:spcPct val="110000"/>
                        </a:lnSpc>
                      </a:pP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系统操作手册</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中国志愿服务网系统使用手册（民政部门使用）</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docx</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54211">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中国志愿服务网系统使用手册（志愿队伍使用）</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docx</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54211">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zh-CN" altLang="en-US" sz="1200" b="0" i="0" u="none" strike="noStrike" dirty="0" smtClean="0">
                          <a:solidFill>
                            <a:srgbClr val="000000"/>
                          </a:solidFill>
                          <a:effectLst/>
                          <a:latin typeface="微软雅黑" panose="020B0503020204020204" pitchFamily="34" charset="-122"/>
                          <a:ea typeface="微软雅黑" panose="020B0503020204020204" pitchFamily="34" charset="-122"/>
                        </a:rPr>
                        <a:t>中国志愿服务网系统使用</a:t>
                      </a:r>
                      <a:r>
                        <a:rPr lang="zh-CN" altLang="en-US" sz="1200" b="0" i="0" u="none" strike="noStrike" smtClean="0">
                          <a:solidFill>
                            <a:srgbClr val="000000"/>
                          </a:solidFill>
                          <a:effectLst/>
                          <a:latin typeface="微软雅黑" panose="020B0503020204020204" pitchFamily="34" charset="-122"/>
                          <a:ea typeface="微软雅黑" panose="020B0503020204020204" pitchFamily="34" charset="-122"/>
                        </a:rPr>
                        <a:t>手册（志愿者使用）</a:t>
                      </a: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docx</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433">
                <a:tc rowSpan="7">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600" b="1" i="0" u="none" strike="noStrike" dirty="0" smtClean="0">
                          <a:solidFill>
                            <a:srgbClr val="000000"/>
                          </a:solidFill>
                          <a:effectLst/>
                          <a:latin typeface="微软雅黑" panose="020B0503020204020204" pitchFamily="34" charset="-122"/>
                          <a:ea typeface="微软雅黑" panose="020B0503020204020204" pitchFamily="34" charset="-122"/>
                        </a:rPr>
                        <a:t>培训视频</a:t>
                      </a:r>
                      <a:r>
                        <a:rPr lang="en-US" altLang="zh-CN" sz="1600" b="1" i="0" u="none" strike="noStrike" dirty="0" smtClean="0">
                          <a:solidFill>
                            <a:srgbClr val="000000"/>
                          </a:solidFill>
                          <a:effectLst/>
                          <a:latin typeface="微软雅黑" panose="020B0503020204020204" pitchFamily="34" charset="-122"/>
                          <a:ea typeface="微软雅黑" panose="020B0503020204020204" pitchFamily="34" charset="-122"/>
                        </a:rPr>
                        <a:t>- </a:t>
                      </a: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志愿者</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01</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志愿者注册</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433">
                <a:tc vMerge="1">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02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志愿者如何登录系统</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433">
                <a:tc vMerge="1">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03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志愿者如何加入队伍</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433">
                <a:tc vMerge="1">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04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志愿者如何加入项目</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6433">
                <a:tc vMerge="1">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05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下载志愿者卡和服务证明</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05701">
                <a:tc vMerge="1">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06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志愿者如何服务记录转移</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05701">
                <a:tc vMerge="1">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07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志愿者找回用户名和密码</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10185">
                <a:tc rowSpan="6">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600" b="1" i="0" u="none" strike="noStrike" dirty="0" smtClean="0">
                          <a:solidFill>
                            <a:srgbClr val="000000"/>
                          </a:solidFill>
                          <a:effectLst/>
                          <a:latin typeface="微软雅黑" panose="020B0503020204020204" pitchFamily="34" charset="-122"/>
                          <a:ea typeface="微软雅黑" panose="020B0503020204020204" pitchFamily="34" charset="-122"/>
                        </a:rPr>
                        <a:t>培训视频</a:t>
                      </a:r>
                      <a:r>
                        <a:rPr lang="en-US" altLang="zh-CN" sz="1600" b="1" i="0" u="none" strike="noStrike" dirty="0" smtClean="0">
                          <a:solidFill>
                            <a:srgbClr val="000000"/>
                          </a:solidFill>
                          <a:effectLst/>
                          <a:latin typeface="微软雅黑" panose="020B0503020204020204" pitchFamily="34" charset="-122"/>
                          <a:ea typeface="微软雅黑" panose="020B0503020204020204" pitchFamily="34" charset="-122"/>
                        </a:rPr>
                        <a:t>- </a:t>
                      </a: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志愿服务组织</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10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志愿队伍登录系统</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229">
                <a:tc vMerge="1">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11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a:t>
                      </a:r>
                      <a:r>
                        <a:rPr lang="zh-CN" altLang="en-US" sz="1200" dirty="0">
                          <a:solidFill>
                            <a:srgbClr val="000000"/>
                          </a:solidFill>
                          <a:effectLst/>
                          <a:latin typeface="微软雅黑" panose="020B0503020204020204" pitchFamily="34" charset="-122"/>
                          <a:ea typeface="微软雅黑" panose="020B0503020204020204" pitchFamily="34" charset="-122"/>
                          <a:sym typeface="+mn-ea"/>
                        </a:rPr>
                        <a:t>队伍</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管理队伍成员</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229">
                <a:tc vMerge="1">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12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a:t>
                      </a:r>
                      <a:r>
                        <a:rPr lang="zh-CN" altLang="en-US" sz="1200" dirty="0">
                          <a:solidFill>
                            <a:srgbClr val="000000"/>
                          </a:solidFill>
                          <a:effectLst/>
                          <a:latin typeface="微软雅黑" panose="020B0503020204020204" pitchFamily="34" charset="-122"/>
                          <a:ea typeface="微软雅黑" panose="020B0503020204020204" pitchFamily="34" charset="-122"/>
                          <a:sym typeface="+mn-ea"/>
                        </a:rPr>
                        <a:t>队伍</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发布项目</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92673">
                <a:tc vMerge="1">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13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a:t>
                      </a:r>
                      <a:r>
                        <a:rPr lang="zh-CN" altLang="en-US" sz="1200" dirty="0">
                          <a:solidFill>
                            <a:srgbClr val="000000"/>
                          </a:solidFill>
                          <a:effectLst/>
                          <a:latin typeface="微软雅黑" panose="020B0503020204020204" pitchFamily="34" charset="-122"/>
                          <a:ea typeface="微软雅黑" panose="020B0503020204020204" pitchFamily="34" charset="-122"/>
                          <a:sym typeface="+mn-ea"/>
                        </a:rPr>
                        <a:t>队伍</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补录项目</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229">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14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a:t>
                      </a:r>
                      <a:r>
                        <a:rPr lang="zh-CN" altLang="en-US" sz="1200" dirty="0">
                          <a:solidFill>
                            <a:srgbClr val="000000"/>
                          </a:solidFill>
                          <a:effectLst/>
                          <a:latin typeface="微软雅黑" panose="020B0503020204020204" pitchFamily="34" charset="-122"/>
                          <a:ea typeface="微软雅黑" panose="020B0503020204020204" pitchFamily="34" charset="-122"/>
                          <a:sym typeface="+mn-ea"/>
                        </a:rPr>
                        <a:t>队伍</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招募志愿者</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229">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15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a:t>
                      </a:r>
                      <a:r>
                        <a:rPr lang="zh-CN" altLang="en-US" sz="1200" dirty="0">
                          <a:solidFill>
                            <a:srgbClr val="000000"/>
                          </a:solidFill>
                          <a:effectLst/>
                          <a:latin typeface="微软雅黑" panose="020B0503020204020204" pitchFamily="34" charset="-122"/>
                          <a:ea typeface="微软雅黑" panose="020B0503020204020204" pitchFamily="34" charset="-122"/>
                          <a:sym typeface="+mn-ea"/>
                        </a:rPr>
                        <a:t>队伍</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录入时长</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229">
                <a:tc rowSpan="3">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600" b="1" i="0" u="none" strike="noStrike" dirty="0" smtClean="0">
                          <a:solidFill>
                            <a:srgbClr val="000000"/>
                          </a:solidFill>
                          <a:effectLst/>
                          <a:latin typeface="微软雅黑" panose="020B0503020204020204" pitchFamily="34" charset="-122"/>
                          <a:ea typeface="微软雅黑" panose="020B0503020204020204" pitchFamily="34" charset="-122"/>
                        </a:rPr>
                        <a:t>培训视频</a:t>
                      </a:r>
                      <a:r>
                        <a:rPr lang="en-US" altLang="zh-CN" sz="1600" b="1" i="0" u="none" strike="noStrike" dirty="0" smtClean="0">
                          <a:solidFill>
                            <a:srgbClr val="000000"/>
                          </a:solidFill>
                          <a:effectLst/>
                          <a:latin typeface="微软雅黑" panose="020B0503020204020204" pitchFamily="34" charset="-122"/>
                          <a:ea typeface="微软雅黑" panose="020B0503020204020204" pitchFamily="34" charset="-122"/>
                        </a:rPr>
                        <a:t>- </a:t>
                      </a: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管理部门</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17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管理部门登录系统</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229">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rtl="0" fontAlgn="ctr">
                        <a:lnSpc>
                          <a:spcPct val="110000"/>
                        </a:lnSpc>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18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管理部门审核</a:t>
                      </a:r>
                      <a:r>
                        <a:rPr lang="zh-CN" altLang="en-US" sz="1200" dirty="0">
                          <a:solidFill>
                            <a:srgbClr val="000000"/>
                          </a:solidFill>
                          <a:effectLst/>
                          <a:latin typeface="微软雅黑" panose="020B0503020204020204" pitchFamily="34" charset="-122"/>
                          <a:ea typeface="微软雅黑" panose="020B0503020204020204" pitchFamily="34" charset="-122"/>
                          <a:sym typeface="+mn-ea"/>
                        </a:rPr>
                        <a:t>队伍</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229">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10000"/>
                        </a:lnSpc>
                        <a:spcBef>
                          <a:spcPts val="0"/>
                        </a:spcBef>
                        <a:spcAft>
                          <a:spcPts val="0"/>
                        </a:spcAft>
                        <a:buClrTx/>
                        <a:buSzTx/>
                        <a:buFontTx/>
                        <a:buNone/>
                        <a:defRPr/>
                      </a:pPr>
                      <a:r>
                        <a:rPr lang="en-US" altLang="zh-CN" sz="1200" b="0" i="0" u="none" strike="noStrike" dirty="0" smtClean="0">
                          <a:solidFill>
                            <a:srgbClr val="000000"/>
                          </a:solidFill>
                          <a:effectLst/>
                          <a:latin typeface="微软雅黑" panose="020B0503020204020204" pitchFamily="34" charset="-122"/>
                          <a:ea typeface="微软雅黑" panose="020B0503020204020204" pitchFamily="34" charset="-122"/>
                        </a:rPr>
                        <a:t>19 </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管理部门查询、统计数据</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687010" y="832152"/>
            <a:ext cx="1081798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862508" y="3229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TextBox 93"/>
          <p:cNvSpPr txBox="1"/>
          <p:nvPr/>
        </p:nvSpPr>
        <p:spPr>
          <a:xfrm>
            <a:off x="1211943" y="275107"/>
            <a:ext cx="3719288" cy="913199"/>
          </a:xfrm>
          <a:prstGeom prst="rect">
            <a:avLst/>
          </a:prstGeom>
          <a:noFill/>
        </p:spPr>
        <p:txBody>
          <a:bodyPr wrap="none" rtlCol="0">
            <a:spAutoFit/>
          </a:bodyPr>
          <a:lstStyle/>
          <a:p>
            <a:r>
              <a:rPr lang="zh-CN" altLang="en-US" sz="2665" b="1" spc="400" dirty="0">
                <a:solidFill>
                  <a:schemeClr val="bg2">
                    <a:lumMod val="25000"/>
                  </a:schemeClr>
                </a:solidFill>
                <a:latin typeface="微软雅黑" panose="020B0503020204020204" pitchFamily="34" charset="-122"/>
                <a:ea typeface="微软雅黑" panose="020B0503020204020204" pitchFamily="34" charset="-122"/>
              </a:rPr>
              <a:t>培训材料与技术支持</a:t>
            </a:r>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a:p>
            <a:endParaRPr lang="zh-CN" altLang="en-US" sz="2665" b="1" spc="400"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43983" y="232487"/>
            <a:ext cx="2011248" cy="489509"/>
          </a:xfrm>
          <a:prstGeom prst="rect">
            <a:avLst/>
          </a:prstGeom>
        </p:spPr>
      </p:pic>
      <p:cxnSp>
        <p:nvCxnSpPr>
          <p:cNvPr id="19" name="直接连接符 18"/>
          <p:cNvCxnSpPr/>
          <p:nvPr/>
        </p:nvCxnSpPr>
        <p:spPr>
          <a:xfrm>
            <a:off x="-315237" y="6887467"/>
            <a:ext cx="11478232" cy="0"/>
          </a:xfrm>
          <a:prstGeom prst="line">
            <a:avLst/>
          </a:prstGeom>
          <a:ln>
            <a:solidFill>
              <a:srgbClr val="083473"/>
            </a:solidFill>
          </a:ln>
        </p:spPr>
        <p:style>
          <a:lnRef idx="1">
            <a:schemeClr val="accent1"/>
          </a:lnRef>
          <a:fillRef idx="0">
            <a:schemeClr val="accent1"/>
          </a:fillRef>
          <a:effectRef idx="0">
            <a:schemeClr val="accent1"/>
          </a:effectRef>
          <a:fontRef idx="minor">
            <a:schemeClr val="tx1"/>
          </a:fontRef>
        </p:style>
      </p:cxnSp>
      <p:graphicFrame>
        <p:nvGraphicFramePr>
          <p:cNvPr id="126" name="表格 125"/>
          <p:cNvGraphicFramePr>
            <a:graphicFrameLocks noGrp="1"/>
          </p:cNvGraphicFramePr>
          <p:nvPr>
            <p:custDataLst>
              <p:tags r:id="rId2"/>
            </p:custDataLst>
          </p:nvPr>
        </p:nvGraphicFramePr>
        <p:xfrm>
          <a:off x="836880" y="942309"/>
          <a:ext cx="10230163" cy="5363844"/>
        </p:xfrm>
        <a:graphic>
          <a:graphicData uri="http://schemas.openxmlformats.org/drawingml/2006/table">
            <a:tbl>
              <a:tblPr/>
              <a:tblGrid>
                <a:gridCol w="2305538"/>
                <a:gridCol w="4061011"/>
                <a:gridCol w="3863614"/>
              </a:tblGrid>
              <a:tr h="0">
                <a:tc>
                  <a:txBody>
                    <a:bodyPr/>
                    <a:lstStyle/>
                    <a:p>
                      <a:pPr algn="ctr" rtl="0" fontAlgn="b">
                        <a:lnSpc>
                          <a:spcPct val="150000"/>
                        </a:lnSpc>
                      </a:pPr>
                      <a:r>
                        <a:rPr lang="zh-CN" altLang="en-US" sz="2000" b="1" i="0" u="none" strike="noStrike" dirty="0">
                          <a:solidFill>
                            <a:srgbClr val="FFFFFF"/>
                          </a:solidFill>
                          <a:effectLst/>
                          <a:latin typeface="微软雅黑" panose="020B0503020204020204" pitchFamily="34" charset="-122"/>
                          <a:ea typeface="微软雅黑" panose="020B0503020204020204" pitchFamily="34" charset="-122"/>
                        </a:rPr>
                        <a:t>系统</a:t>
                      </a:r>
                      <a:endParaRPr lang="zh-CN" altLang="en-US" sz="2000" b="1" i="0" u="none" strike="noStrike" dirty="0">
                        <a:solidFill>
                          <a:srgbClr val="FFFFFF"/>
                        </a:solidFill>
                        <a:effectLst/>
                        <a:latin typeface="微软雅黑" panose="020B0503020204020204" pitchFamily="34" charset="-122"/>
                        <a:ea typeface="微软雅黑" panose="020B0503020204020204" pitchFamily="34" charset="-122"/>
                      </a:endParaRPr>
                    </a:p>
                  </a:txBody>
                  <a:tcPr marL="4533" marR="4533" marT="453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21E5C"/>
                    </a:solidFill>
                  </a:tcPr>
                </a:tc>
                <a:tc>
                  <a:txBody>
                    <a:bodyPr/>
                    <a:lstStyle/>
                    <a:p>
                      <a:pPr algn="ctr" rtl="0" fontAlgn="b">
                        <a:lnSpc>
                          <a:spcPct val="150000"/>
                        </a:lnSpc>
                      </a:pPr>
                      <a:r>
                        <a:rPr lang="zh-CN" altLang="en-US" sz="2000" b="1" i="0" u="none" strike="noStrike" dirty="0">
                          <a:solidFill>
                            <a:srgbClr val="FFFFFF"/>
                          </a:solidFill>
                          <a:effectLst/>
                          <a:latin typeface="微软雅黑" panose="020B0503020204020204" pitchFamily="34" charset="-122"/>
                          <a:ea typeface="微软雅黑" panose="020B0503020204020204" pitchFamily="34" charset="-122"/>
                        </a:rPr>
                        <a:t>功能模块</a:t>
                      </a:r>
                      <a:endParaRPr lang="zh-CN" altLang="en-US" sz="2000" b="1" i="0" u="none" strike="noStrike" dirty="0">
                        <a:solidFill>
                          <a:srgbClr val="FFFFFF"/>
                        </a:solidFill>
                        <a:effectLst/>
                        <a:latin typeface="微软雅黑" panose="020B0503020204020204" pitchFamily="34" charset="-122"/>
                        <a:ea typeface="微软雅黑" panose="020B0503020204020204" pitchFamily="34" charset="-122"/>
                      </a:endParaRPr>
                    </a:p>
                  </a:txBody>
                  <a:tcPr marL="4533" marR="4533" marT="453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DD7EE"/>
                    </a:solidFill>
                  </a:tcPr>
                </a:tc>
                <a:tc>
                  <a:txBody>
                    <a:bodyPr/>
                    <a:lstStyle/>
                    <a:p>
                      <a:pPr algn="ctr" rtl="0" fontAlgn="b">
                        <a:lnSpc>
                          <a:spcPct val="150000"/>
                        </a:lnSpc>
                      </a:pPr>
                      <a:r>
                        <a:rPr lang="zh-CN" altLang="en-US" sz="2000" b="1" i="0" u="none" strike="noStrike" dirty="0">
                          <a:solidFill>
                            <a:srgbClr val="FFFFFF"/>
                          </a:solidFill>
                          <a:effectLst/>
                          <a:latin typeface="微软雅黑" panose="020B0503020204020204" pitchFamily="34" charset="-122"/>
                          <a:ea typeface="微软雅黑" panose="020B0503020204020204" pitchFamily="34" charset="-122"/>
                        </a:rPr>
                        <a:t>用户</a:t>
                      </a:r>
                      <a:endParaRPr lang="zh-CN" altLang="en-US" sz="2000" b="1" i="0" u="none" strike="noStrike" dirty="0">
                        <a:solidFill>
                          <a:srgbClr val="FFFFFF"/>
                        </a:solidFill>
                        <a:effectLst/>
                        <a:latin typeface="微软雅黑" panose="020B0503020204020204" pitchFamily="34" charset="-122"/>
                        <a:ea typeface="微软雅黑" panose="020B0503020204020204" pitchFamily="34" charset="-122"/>
                      </a:endParaRPr>
                    </a:p>
                  </a:txBody>
                  <a:tcPr marL="4533" marR="4533" marT="453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DD7EE"/>
                    </a:solidFill>
                  </a:tcPr>
                </a:tc>
              </a:tr>
              <a:tr h="205105">
                <a:tc rowSpan="7">
                  <a:txBody>
                    <a:bodyPr/>
                    <a:lstStyle/>
                    <a:p>
                      <a:pPr algn="ctr" rtl="0" fontAlgn="ctr">
                        <a:lnSpc>
                          <a:spcPct val="110000"/>
                        </a:lnSpc>
                      </a:pP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中国志愿服务网</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注册</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自然人用户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56433">
                <a:tc vMerge="1">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投诉建议</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自然人用户、志愿者用户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05105">
                <a:tc vMerge="1">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用户中心</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志愿者用户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56433">
                <a:tc vMerge="1">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时长举报</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志愿者用户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54211">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加入志愿服务队伍</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志愿服务项目</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自然人用户、志愿者用户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54211">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查看志愿服务政策及资讯</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所有用户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54211">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查询志愿服务记录证明</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所有用户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56433">
                <a:tc rowSpan="9">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全国志愿服务信息系统</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工作台</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志愿服务队伍用户、管理部门用户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0">
                <a:tc vMerge="1">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稿件管理</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志愿服务队伍用户、管理部门用户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56433">
                <a:tc vMerge="1">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用户中心</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志愿服务队伍用户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56433">
                <a:tc vMerge="1">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机构信息</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管理部门用户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05105">
                <a:tc vMerge="1">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志愿队伍成员管理</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志愿服务队伍用户、管理部门用户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05740">
                <a:tc vMerge="1">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志愿服务项目管理</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志愿服务队伍用户、管理部门用户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405765">
                <a:tc vMerge="1">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志愿服务队伍管理</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志愿服务组织用户、开展志愿服务活动的其他法人组织用户、管理部门用户</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05701">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综合办公</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志愿服务队伍用户、管理部门用户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05701">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配置管理</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省级</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部级管理部门用户</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533" marR="4533" marT="453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10185">
                <a:tc rowSpan="6">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600" b="1" i="0" u="none" strike="noStrike" dirty="0">
                          <a:solidFill>
                            <a:srgbClr val="000000"/>
                          </a:solidFill>
                          <a:effectLst/>
                          <a:latin typeface="微软雅黑" panose="020B0503020204020204" pitchFamily="34" charset="-122"/>
                          <a:ea typeface="微软雅黑" panose="020B0503020204020204" pitchFamily="34" charset="-122"/>
                        </a:rPr>
                        <a:t>中国志愿</a:t>
                      </a:r>
                      <a:r>
                        <a:rPr lang="en-US" altLang="zh-CN" sz="1600" b="1" i="0" u="none" strike="noStrike" dirty="0">
                          <a:solidFill>
                            <a:srgbClr val="000000"/>
                          </a:solidFill>
                          <a:effectLst/>
                          <a:latin typeface="微软雅黑" panose="020B0503020204020204" pitchFamily="34" charset="-122"/>
                          <a:ea typeface="微软雅黑" panose="020B0503020204020204" pitchFamily="34" charset="-122"/>
                        </a:rPr>
                        <a:t>APP</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注册</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自然人用户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60229">
                <a:tc vMerge="1">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志愿队伍</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志愿项目</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10185">
                <a:tc vMerge="1">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个人中心</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210185">
                <a:tc vMerge="1">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查看志愿服务政策资讯</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92673">
                <a:tc vMerge="1">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志愿榜单</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60229">
                <a:tc vMerge="1">
                  <a:tcPr marL="66050" marR="66050" marT="33025" marB="330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lnSpc>
                          <a:spcPct val="110000"/>
                        </a:lnSpc>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在线课堂</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10000"/>
                        </a:lnSpc>
                        <a:spcBef>
                          <a:spcPts val="0"/>
                        </a:spcBef>
                        <a:spcAft>
                          <a:spcPts val="0"/>
                        </a:spcAft>
                        <a:buClrTx/>
                        <a:buSzTx/>
                        <a:buFontTx/>
                        <a:buNone/>
                        <a:defRPr/>
                      </a:pP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志愿者用户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bl>
          </a:graphicData>
        </a:graphic>
      </p:graphicFrame>
    </p:spTree>
    <p:custDataLst>
      <p:tags r:id="rId3"/>
    </p:custData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0PPT素材\背景及图片\白麻子.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组合 32"/>
          <p:cNvGrpSpPr/>
          <p:nvPr/>
        </p:nvGrpSpPr>
        <p:grpSpPr>
          <a:xfrm>
            <a:off x="2330419" y="1128545"/>
            <a:ext cx="2493904" cy="2493904"/>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9" name="椭圆 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40" name="椭圆 39"/>
          <p:cNvSpPr/>
          <p:nvPr/>
        </p:nvSpPr>
        <p:spPr>
          <a:xfrm>
            <a:off x="1361596" y="4388268"/>
            <a:ext cx="903568" cy="903568"/>
          </a:xfrm>
          <a:prstGeom prst="ellipse">
            <a:avLst/>
          </a:prstGeom>
          <a:solidFill>
            <a:srgbClr val="00206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1" name="椭圆 40"/>
          <p:cNvSpPr/>
          <p:nvPr/>
        </p:nvSpPr>
        <p:spPr>
          <a:xfrm>
            <a:off x="2531865" y="676908"/>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2" name="组合 41"/>
          <p:cNvGrpSpPr/>
          <p:nvPr/>
        </p:nvGrpSpPr>
        <p:grpSpPr>
          <a:xfrm>
            <a:off x="6493914" y="3555823"/>
            <a:ext cx="401413" cy="401413"/>
            <a:chOff x="304800" y="673100"/>
            <a:chExt cx="4000500" cy="4000500"/>
          </a:xfrm>
          <a:effectLst>
            <a:outerShdw blurRad="381000" dist="152400" dir="8100000" algn="tr" rotWithShape="0">
              <a:prstClr val="black">
                <a:alpha val="7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4" name="椭圆 6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5" name="组合 64"/>
          <p:cNvGrpSpPr/>
          <p:nvPr/>
        </p:nvGrpSpPr>
        <p:grpSpPr>
          <a:xfrm>
            <a:off x="7119617" y="1754637"/>
            <a:ext cx="831871" cy="831871"/>
            <a:chOff x="304800" y="673100"/>
            <a:chExt cx="4000500" cy="4000500"/>
          </a:xfrm>
          <a:effectLst>
            <a:outerShdw blurRad="317500" dist="1905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8" name="椭圆 6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9" name="组合 68"/>
          <p:cNvGrpSpPr/>
          <p:nvPr/>
        </p:nvGrpSpPr>
        <p:grpSpPr>
          <a:xfrm>
            <a:off x="3574586" y="4486485"/>
            <a:ext cx="293036" cy="293036"/>
            <a:chOff x="304800" y="673100"/>
            <a:chExt cx="4000500" cy="4000500"/>
          </a:xfrm>
          <a:effectLst>
            <a:outerShdw blurRad="381000" dist="152400" dir="8100000" algn="tr" rotWithShape="0">
              <a:prstClr val="black">
                <a:alpha val="7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71" name="椭圆 7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2" name="组合 71"/>
          <p:cNvGrpSpPr/>
          <p:nvPr/>
        </p:nvGrpSpPr>
        <p:grpSpPr>
          <a:xfrm>
            <a:off x="576293" y="5798678"/>
            <a:ext cx="383892" cy="383892"/>
            <a:chOff x="304800" y="673100"/>
            <a:chExt cx="4000500" cy="4000500"/>
          </a:xfrm>
          <a:effectLst>
            <a:outerShdw blurRad="381000" dist="152400" dir="8100000" algn="tr" rotWithShape="0">
              <a:prstClr val="black">
                <a:alpha val="7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74" name="椭圆 7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75" name="椭圆 74"/>
          <p:cNvSpPr/>
          <p:nvPr/>
        </p:nvSpPr>
        <p:spPr>
          <a:xfrm>
            <a:off x="6046381" y="1406424"/>
            <a:ext cx="366369" cy="366369"/>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6" name="椭圆 75"/>
          <p:cNvSpPr/>
          <p:nvPr/>
        </p:nvSpPr>
        <p:spPr>
          <a:xfrm>
            <a:off x="6065732" y="6014569"/>
            <a:ext cx="183185" cy="183185"/>
          </a:xfrm>
          <a:prstGeom prst="ellipse">
            <a:avLst/>
          </a:prstGeom>
          <a:solidFill>
            <a:srgbClr val="00206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7" name="组合 76"/>
          <p:cNvGrpSpPr/>
          <p:nvPr/>
        </p:nvGrpSpPr>
        <p:grpSpPr>
          <a:xfrm>
            <a:off x="4758535" y="4164626"/>
            <a:ext cx="1099479" cy="1099479"/>
            <a:chOff x="304800" y="673100"/>
            <a:chExt cx="4000500" cy="4000500"/>
          </a:xfrm>
          <a:effectLst>
            <a:outerShdw blurRad="317500" dist="1905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79" name="椭圆 7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1" name="TextBox 80"/>
          <p:cNvSpPr txBox="1"/>
          <p:nvPr/>
        </p:nvSpPr>
        <p:spPr>
          <a:xfrm>
            <a:off x="2489538" y="2170571"/>
            <a:ext cx="2135521" cy="666786"/>
          </a:xfrm>
          <a:prstGeom prst="rect">
            <a:avLst/>
          </a:prstGeom>
          <a:noFill/>
          <a:effectLst/>
        </p:spPr>
        <p:txBody>
          <a:bodyPr wrap="none" rtlCol="0">
            <a:spAutoFit/>
          </a:bodyPr>
          <a:lstStyle/>
          <a:p>
            <a:r>
              <a:rPr lang="en-US" altLang="zh-CN" sz="3735" dirty="0">
                <a:solidFill>
                  <a:schemeClr val="tx2"/>
                </a:solidFill>
                <a:latin typeface="方正大黑简体" panose="02010601030101010101" pitchFamily="2" charset="-122"/>
                <a:ea typeface="方正大黑简体" panose="02010601030101010101" pitchFamily="2" charset="-122"/>
              </a:rPr>
              <a:t>THANKS</a:t>
            </a:r>
            <a:endParaRPr lang="zh-CN" altLang="en-US" sz="3735" dirty="0">
              <a:solidFill>
                <a:schemeClr val="tx2"/>
              </a:solidFill>
              <a:latin typeface="方正大黑简体" panose="02010601030101010101" pitchFamily="2" charset="-122"/>
              <a:ea typeface="方正大黑简体" panose="02010601030101010101" pitchFamily="2" charset="-122"/>
            </a:endParaRPr>
          </a:p>
        </p:txBody>
      </p:sp>
      <p:sp>
        <p:nvSpPr>
          <p:cNvPr id="27" name="TextBox 26"/>
          <p:cNvSpPr txBox="1"/>
          <p:nvPr/>
        </p:nvSpPr>
        <p:spPr>
          <a:xfrm>
            <a:off x="14146653" y="8510119"/>
            <a:ext cx="1107996" cy="461665"/>
          </a:xfrm>
          <a:prstGeom prst="rect">
            <a:avLst/>
          </a:prstGeom>
          <a:noFill/>
        </p:spPr>
        <p:txBody>
          <a:bodyPr wrap="none" rtlCol="0">
            <a:spAutoFit/>
          </a:bodyPr>
          <a:lstStyle/>
          <a:p>
            <a:r>
              <a:rPr lang="zh-CN" altLang="en-US" sz="2400" dirty="0"/>
              <a:t>延时符</a:t>
            </a:r>
            <a:endParaRPr lang="zh-CN" altLang="en-US" sz="2400"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33"/>
                                        </p:tgtEl>
                                        <p:attrNameLst>
                                          <p:attrName>style.visibility</p:attrName>
                                        </p:attrNameLst>
                                      </p:cBhvr>
                                      <p:to>
                                        <p:strVal val="visible"/>
                                      </p:to>
                                    </p:set>
                                  </p:childTnLst>
                                </p:cTn>
                              </p:par>
                              <p:par>
                                <p:cTn id="7" presetID="53" presetClass="entr" presetSubtype="16" fill="hold" nodeType="withEffect">
                                  <p:stCondLst>
                                    <p:cond delay="400"/>
                                  </p:stCondLst>
                                  <p:childTnLst>
                                    <p:set>
                                      <p:cBhvr>
                                        <p:cTn id="8" dur="1" fill="hold">
                                          <p:stCondLst>
                                            <p:cond delay="0"/>
                                          </p:stCondLst>
                                        </p:cTn>
                                        <p:tgtEl>
                                          <p:spTgt spid="33"/>
                                        </p:tgtEl>
                                        <p:attrNameLst>
                                          <p:attrName>style.visibility</p:attrName>
                                        </p:attrNameLst>
                                      </p:cBhvr>
                                      <p:to>
                                        <p:strVal val="visible"/>
                                      </p:to>
                                    </p:set>
                                    <p:anim calcmode="lin" valueType="num">
                                      <p:cBhvr>
                                        <p:cTn id="9" dur="1000" fill="hold"/>
                                        <p:tgtEl>
                                          <p:spTgt spid="33"/>
                                        </p:tgtEl>
                                        <p:attrNameLst>
                                          <p:attrName>ppt_w</p:attrName>
                                        </p:attrNameLst>
                                      </p:cBhvr>
                                      <p:tavLst>
                                        <p:tav tm="0">
                                          <p:val>
                                            <p:fltVal val="0"/>
                                          </p:val>
                                        </p:tav>
                                        <p:tav tm="100000">
                                          <p:val>
                                            <p:strVal val="#ppt_w"/>
                                          </p:val>
                                        </p:tav>
                                      </p:tavLst>
                                    </p:anim>
                                    <p:anim calcmode="lin" valueType="num">
                                      <p:cBhvr>
                                        <p:cTn id="10" dur="1000" fill="hold"/>
                                        <p:tgtEl>
                                          <p:spTgt spid="33"/>
                                        </p:tgtEl>
                                        <p:attrNameLst>
                                          <p:attrName>ppt_h</p:attrName>
                                        </p:attrNameLst>
                                      </p:cBhvr>
                                      <p:tavLst>
                                        <p:tav tm="0">
                                          <p:val>
                                            <p:fltVal val="0"/>
                                          </p:val>
                                        </p:tav>
                                        <p:tav tm="100000">
                                          <p:val>
                                            <p:strVal val="#ppt_h"/>
                                          </p:val>
                                        </p:tav>
                                      </p:tavLst>
                                    </p:anim>
                                    <p:animEffect transition="in" filter="fade">
                                      <p:cBhvr>
                                        <p:cTn id="11" dur="1000"/>
                                        <p:tgtEl>
                                          <p:spTgt spid="33"/>
                                        </p:tgtEl>
                                      </p:cBhvr>
                                    </p:animEffect>
                                  </p:childTnLst>
                                </p:cTn>
                              </p:par>
                              <p:par>
                                <p:cTn id="12" presetID="64" presetClass="path" presetSubtype="0" fill="hold" nodeType="withEffect">
                                  <p:stCondLst>
                                    <p:cond delay="400"/>
                                  </p:stCondLst>
                                  <p:childTnLst>
                                    <p:animMotion origin="layout" path="M -4.72222E-6 -4.68026E-6 L 0.38872 0.84338 " pathEditMode="relative" rAng="0" ptsTypes="AA">
                                      <p:cBhvr>
                                        <p:cTn id="13" dur="1000" spd="-100000" fill="hold"/>
                                        <p:tgtEl>
                                          <p:spTgt spid="33"/>
                                        </p:tgtEl>
                                        <p:attrNameLst>
                                          <p:attrName>ppt_x</p:attrName>
                                          <p:attrName>ppt_y</p:attrName>
                                        </p:attrNameLst>
                                      </p:cBhvr>
                                      <p:rCtr x="19427" y="42169"/>
                                    </p:animMotion>
                                  </p:childTnLst>
                                </p:cTn>
                              </p:par>
                              <p:par>
                                <p:cTn id="14" presetID="1" presetClass="entr" presetSubtype="0" fill="hold" grpId="0" nodeType="withEffect">
                                  <p:stCondLst>
                                    <p:cond delay="300"/>
                                  </p:stCondLst>
                                  <p:childTnLst>
                                    <p:set>
                                      <p:cBhvr>
                                        <p:cTn id="15" dur="1" fill="hold">
                                          <p:stCondLst>
                                            <p:cond delay="0"/>
                                          </p:stCondLst>
                                        </p:cTn>
                                        <p:tgtEl>
                                          <p:spTgt spid="41"/>
                                        </p:tgtEl>
                                        <p:attrNameLst>
                                          <p:attrName>style.visibility</p:attrName>
                                        </p:attrNameLst>
                                      </p:cBhvr>
                                      <p:to>
                                        <p:strVal val="visible"/>
                                      </p:to>
                                    </p:set>
                                  </p:childTnLst>
                                </p:cTn>
                              </p:par>
                              <p:par>
                                <p:cTn id="16" presetID="53" presetClass="entr" presetSubtype="16" fill="hold" grpId="1" nodeType="withEffect">
                                  <p:stCondLst>
                                    <p:cond delay="300"/>
                                  </p:stCondLst>
                                  <p:childTnLst>
                                    <p:set>
                                      <p:cBhvr>
                                        <p:cTn id="17" dur="1" fill="hold">
                                          <p:stCondLst>
                                            <p:cond delay="0"/>
                                          </p:stCondLst>
                                        </p:cTn>
                                        <p:tgtEl>
                                          <p:spTgt spid="41"/>
                                        </p:tgtEl>
                                        <p:attrNameLst>
                                          <p:attrName>style.visibility</p:attrName>
                                        </p:attrNameLst>
                                      </p:cBhvr>
                                      <p:to>
                                        <p:strVal val="visible"/>
                                      </p:to>
                                    </p:set>
                                    <p:anim calcmode="lin" valueType="num">
                                      <p:cBhvr>
                                        <p:cTn id="18" dur="1000" fill="hold"/>
                                        <p:tgtEl>
                                          <p:spTgt spid="41"/>
                                        </p:tgtEl>
                                        <p:attrNameLst>
                                          <p:attrName>ppt_w</p:attrName>
                                        </p:attrNameLst>
                                      </p:cBhvr>
                                      <p:tavLst>
                                        <p:tav tm="0">
                                          <p:val>
                                            <p:fltVal val="0"/>
                                          </p:val>
                                        </p:tav>
                                        <p:tav tm="100000">
                                          <p:val>
                                            <p:strVal val="#ppt_w"/>
                                          </p:val>
                                        </p:tav>
                                      </p:tavLst>
                                    </p:anim>
                                    <p:anim calcmode="lin" valueType="num">
                                      <p:cBhvr>
                                        <p:cTn id="19" dur="1000" fill="hold"/>
                                        <p:tgtEl>
                                          <p:spTgt spid="41"/>
                                        </p:tgtEl>
                                        <p:attrNameLst>
                                          <p:attrName>ppt_h</p:attrName>
                                        </p:attrNameLst>
                                      </p:cBhvr>
                                      <p:tavLst>
                                        <p:tav tm="0">
                                          <p:val>
                                            <p:fltVal val="0"/>
                                          </p:val>
                                        </p:tav>
                                        <p:tav tm="100000">
                                          <p:val>
                                            <p:strVal val="#ppt_h"/>
                                          </p:val>
                                        </p:tav>
                                      </p:tavLst>
                                    </p:anim>
                                    <p:animEffect transition="in" filter="fade">
                                      <p:cBhvr>
                                        <p:cTn id="20" dur="1000"/>
                                        <p:tgtEl>
                                          <p:spTgt spid="41"/>
                                        </p:tgtEl>
                                      </p:cBhvr>
                                    </p:animEffect>
                                  </p:childTnLst>
                                </p:cTn>
                              </p:par>
                              <p:par>
                                <p:cTn id="21" presetID="64" presetClass="path" presetSubtype="0" fill="hold" grpId="2" nodeType="withEffect">
                                  <p:stCondLst>
                                    <p:cond delay="300"/>
                                  </p:stCondLst>
                                  <p:childTnLst>
                                    <p:animMotion origin="layout" path="M 2.77778E-6 2.422E-6 L 0.39375 -0.33797 " pathEditMode="relative" rAng="0" ptsTypes="AA">
                                      <p:cBhvr>
                                        <p:cTn id="22" dur="1000" spd="-100000" fill="hold"/>
                                        <p:tgtEl>
                                          <p:spTgt spid="41"/>
                                        </p:tgtEl>
                                        <p:attrNameLst>
                                          <p:attrName>ppt_x</p:attrName>
                                          <p:attrName>ppt_y</p:attrName>
                                        </p:attrNameLst>
                                      </p:cBhvr>
                                      <p:rCtr x="19688" y="-16898"/>
                                    </p:animMotion>
                                  </p:childTnLst>
                                </p:cTn>
                              </p:par>
                              <p:par>
                                <p:cTn id="23" presetID="1" presetClass="entr" presetSubtype="0" fill="hold" nodeType="withEffect">
                                  <p:stCondLst>
                                    <p:cond delay="300"/>
                                  </p:stCondLst>
                                  <p:childTnLst>
                                    <p:set>
                                      <p:cBhvr>
                                        <p:cTn id="24" dur="1" fill="hold">
                                          <p:stCondLst>
                                            <p:cond delay="0"/>
                                          </p:stCondLst>
                                        </p:cTn>
                                        <p:tgtEl>
                                          <p:spTgt spid="42"/>
                                        </p:tgtEl>
                                        <p:attrNameLst>
                                          <p:attrName>style.visibility</p:attrName>
                                        </p:attrNameLst>
                                      </p:cBhvr>
                                      <p:to>
                                        <p:strVal val="visible"/>
                                      </p:to>
                                    </p:set>
                                  </p:childTnLst>
                                </p:cTn>
                              </p:par>
                              <p:par>
                                <p:cTn id="25" presetID="53" presetClass="entr" presetSubtype="16" fill="hold" nodeType="withEffect">
                                  <p:stCondLst>
                                    <p:cond delay="30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Effect transition="in" filter="fade">
                                      <p:cBhvr>
                                        <p:cTn id="29" dur="1000"/>
                                        <p:tgtEl>
                                          <p:spTgt spid="42"/>
                                        </p:tgtEl>
                                      </p:cBhvr>
                                    </p:animEffect>
                                  </p:childTnLst>
                                </p:cTn>
                              </p:par>
                              <p:par>
                                <p:cTn id="30" presetID="64" presetClass="path" presetSubtype="0" fill="hold" nodeType="withEffect">
                                  <p:stCondLst>
                                    <p:cond delay="300"/>
                                  </p:stCondLst>
                                  <p:childTnLst>
                                    <p:animMotion origin="layout" path="M -5.55556E-7 -1.46123E-6 L 0.20451 0.58418 " pathEditMode="relative" rAng="0" ptsTypes="AA">
                                      <p:cBhvr>
                                        <p:cTn id="31" dur="1000" spd="-100000" fill="hold"/>
                                        <p:tgtEl>
                                          <p:spTgt spid="42"/>
                                        </p:tgtEl>
                                        <p:attrNameLst>
                                          <p:attrName>ppt_x</p:attrName>
                                          <p:attrName>ppt_y</p:attrName>
                                        </p:attrNameLst>
                                      </p:cBhvr>
                                      <p:rCtr x="10226" y="29194"/>
                                    </p:animMotion>
                                  </p:childTnLst>
                                </p:cTn>
                              </p:par>
                              <p:par>
                                <p:cTn id="32" presetID="1"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par>
                                <p:cTn id="34" presetID="53" presetClass="entr" presetSubtype="16" fill="hold" nodeType="with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p:cTn id="36" dur="1000" fill="hold"/>
                                        <p:tgtEl>
                                          <p:spTgt spid="65"/>
                                        </p:tgtEl>
                                        <p:attrNameLst>
                                          <p:attrName>ppt_w</p:attrName>
                                        </p:attrNameLst>
                                      </p:cBhvr>
                                      <p:tavLst>
                                        <p:tav tm="0">
                                          <p:val>
                                            <p:fltVal val="0"/>
                                          </p:val>
                                        </p:tav>
                                        <p:tav tm="100000">
                                          <p:val>
                                            <p:strVal val="#ppt_w"/>
                                          </p:val>
                                        </p:tav>
                                      </p:tavLst>
                                    </p:anim>
                                    <p:anim calcmode="lin" valueType="num">
                                      <p:cBhvr>
                                        <p:cTn id="37" dur="1000" fill="hold"/>
                                        <p:tgtEl>
                                          <p:spTgt spid="65"/>
                                        </p:tgtEl>
                                        <p:attrNameLst>
                                          <p:attrName>ppt_h</p:attrName>
                                        </p:attrNameLst>
                                      </p:cBhvr>
                                      <p:tavLst>
                                        <p:tav tm="0">
                                          <p:val>
                                            <p:fltVal val="0"/>
                                          </p:val>
                                        </p:tav>
                                        <p:tav tm="100000">
                                          <p:val>
                                            <p:strVal val="#ppt_h"/>
                                          </p:val>
                                        </p:tav>
                                      </p:tavLst>
                                    </p:anim>
                                    <p:animEffect transition="in" filter="fade">
                                      <p:cBhvr>
                                        <p:cTn id="38" dur="1000"/>
                                        <p:tgtEl>
                                          <p:spTgt spid="65"/>
                                        </p:tgtEl>
                                      </p:cBhvr>
                                    </p:animEffect>
                                  </p:childTnLst>
                                </p:cTn>
                              </p:par>
                              <p:par>
                                <p:cTn id="39" presetID="64" presetClass="path" presetSubtype="0" fill="hold" nodeType="withEffect">
                                  <p:stCondLst>
                                    <p:cond delay="0"/>
                                  </p:stCondLst>
                                  <p:childTnLst>
                                    <p:animMotion origin="layout" path="M -5.55556E-7 -3.28699E-6 L -0.52465 -0.50942 " pathEditMode="relative" rAng="0" ptsTypes="AA">
                                      <p:cBhvr>
                                        <p:cTn id="40" dur="1000" spd="-100000" fill="hold"/>
                                        <p:tgtEl>
                                          <p:spTgt spid="65"/>
                                        </p:tgtEl>
                                        <p:attrNameLst>
                                          <p:attrName>ppt_x</p:attrName>
                                          <p:attrName>ppt_y</p:attrName>
                                        </p:attrNameLst>
                                      </p:cBhvr>
                                      <p:rCtr x="-26233" y="-25487"/>
                                    </p:animMotion>
                                  </p:childTnLst>
                                </p:cTn>
                              </p:par>
                              <p:par>
                                <p:cTn id="41" presetID="1" presetClass="entr" presetSubtype="0" fill="hold" grpId="0" nodeType="withEffect">
                                  <p:stCondLst>
                                    <p:cond delay="200"/>
                                  </p:stCondLst>
                                  <p:childTnLst>
                                    <p:set>
                                      <p:cBhvr>
                                        <p:cTn id="42" dur="1" fill="hold">
                                          <p:stCondLst>
                                            <p:cond delay="0"/>
                                          </p:stCondLst>
                                        </p:cTn>
                                        <p:tgtEl>
                                          <p:spTgt spid="75"/>
                                        </p:tgtEl>
                                        <p:attrNameLst>
                                          <p:attrName>style.visibility</p:attrName>
                                        </p:attrNameLst>
                                      </p:cBhvr>
                                      <p:to>
                                        <p:strVal val="visible"/>
                                      </p:to>
                                    </p:set>
                                  </p:childTnLst>
                                </p:cTn>
                              </p:par>
                              <p:par>
                                <p:cTn id="43" presetID="53" presetClass="entr" presetSubtype="16" fill="hold" grpId="1" nodeType="withEffect">
                                  <p:stCondLst>
                                    <p:cond delay="200"/>
                                  </p:stCondLst>
                                  <p:childTnLst>
                                    <p:set>
                                      <p:cBhvr>
                                        <p:cTn id="44" dur="1" fill="hold">
                                          <p:stCondLst>
                                            <p:cond delay="0"/>
                                          </p:stCondLst>
                                        </p:cTn>
                                        <p:tgtEl>
                                          <p:spTgt spid="75"/>
                                        </p:tgtEl>
                                        <p:attrNameLst>
                                          <p:attrName>style.visibility</p:attrName>
                                        </p:attrNameLst>
                                      </p:cBhvr>
                                      <p:to>
                                        <p:strVal val="visible"/>
                                      </p:to>
                                    </p:set>
                                    <p:anim calcmode="lin" valueType="num">
                                      <p:cBhvr>
                                        <p:cTn id="45" dur="1000" fill="hold"/>
                                        <p:tgtEl>
                                          <p:spTgt spid="75"/>
                                        </p:tgtEl>
                                        <p:attrNameLst>
                                          <p:attrName>ppt_w</p:attrName>
                                        </p:attrNameLst>
                                      </p:cBhvr>
                                      <p:tavLst>
                                        <p:tav tm="0">
                                          <p:val>
                                            <p:fltVal val="0"/>
                                          </p:val>
                                        </p:tav>
                                        <p:tav tm="100000">
                                          <p:val>
                                            <p:strVal val="#ppt_w"/>
                                          </p:val>
                                        </p:tav>
                                      </p:tavLst>
                                    </p:anim>
                                    <p:anim calcmode="lin" valueType="num">
                                      <p:cBhvr>
                                        <p:cTn id="46" dur="1000" fill="hold"/>
                                        <p:tgtEl>
                                          <p:spTgt spid="75"/>
                                        </p:tgtEl>
                                        <p:attrNameLst>
                                          <p:attrName>ppt_h</p:attrName>
                                        </p:attrNameLst>
                                      </p:cBhvr>
                                      <p:tavLst>
                                        <p:tav tm="0">
                                          <p:val>
                                            <p:fltVal val="0"/>
                                          </p:val>
                                        </p:tav>
                                        <p:tav tm="100000">
                                          <p:val>
                                            <p:strVal val="#ppt_h"/>
                                          </p:val>
                                        </p:tav>
                                      </p:tavLst>
                                    </p:anim>
                                    <p:animEffect transition="in" filter="fade">
                                      <p:cBhvr>
                                        <p:cTn id="47" dur="1000"/>
                                        <p:tgtEl>
                                          <p:spTgt spid="75"/>
                                        </p:tgtEl>
                                      </p:cBhvr>
                                    </p:animEffect>
                                  </p:childTnLst>
                                </p:cTn>
                              </p:par>
                              <p:par>
                                <p:cTn id="48" presetID="64" presetClass="path" presetSubtype="0" fill="hold" grpId="2" nodeType="withEffect">
                                  <p:stCondLst>
                                    <p:cond delay="200"/>
                                  </p:stCondLst>
                                  <p:childTnLst>
                                    <p:animMotion origin="layout" path="M -2.22222E-6 1.18319E-6 L 0.21702 -0.37071 " pathEditMode="relative" rAng="0" ptsTypes="AA">
                                      <p:cBhvr>
                                        <p:cTn id="49" dur="1000" spd="-100000" fill="hold"/>
                                        <p:tgtEl>
                                          <p:spTgt spid="75"/>
                                        </p:tgtEl>
                                        <p:attrNameLst>
                                          <p:attrName>ppt_x</p:attrName>
                                          <p:attrName>ppt_y</p:attrName>
                                        </p:attrNameLst>
                                      </p:cBhvr>
                                      <p:rCtr x="10851" y="-18536"/>
                                    </p:animMotion>
                                  </p:childTnLst>
                                </p:cTn>
                              </p:par>
                              <p:par>
                                <p:cTn id="50" presetID="1" presetClass="entr" presetSubtype="0" fill="hold" grpId="0" nodeType="withEffect">
                                  <p:stCondLst>
                                    <p:cond delay="400"/>
                                  </p:stCondLst>
                                  <p:childTnLst>
                                    <p:set>
                                      <p:cBhvr>
                                        <p:cTn id="51" dur="1" fill="hold">
                                          <p:stCondLst>
                                            <p:cond delay="0"/>
                                          </p:stCondLst>
                                        </p:cTn>
                                        <p:tgtEl>
                                          <p:spTgt spid="76"/>
                                        </p:tgtEl>
                                        <p:attrNameLst>
                                          <p:attrName>style.visibility</p:attrName>
                                        </p:attrNameLst>
                                      </p:cBhvr>
                                      <p:to>
                                        <p:strVal val="visible"/>
                                      </p:to>
                                    </p:set>
                                  </p:childTnLst>
                                </p:cTn>
                              </p:par>
                              <p:par>
                                <p:cTn id="52" presetID="53" presetClass="entr" presetSubtype="16" fill="hold" grpId="1" nodeType="withEffect">
                                  <p:stCondLst>
                                    <p:cond delay="400"/>
                                  </p:stCondLst>
                                  <p:childTnLst>
                                    <p:set>
                                      <p:cBhvr>
                                        <p:cTn id="53" dur="1" fill="hold">
                                          <p:stCondLst>
                                            <p:cond delay="0"/>
                                          </p:stCondLst>
                                        </p:cTn>
                                        <p:tgtEl>
                                          <p:spTgt spid="76"/>
                                        </p:tgtEl>
                                        <p:attrNameLst>
                                          <p:attrName>style.visibility</p:attrName>
                                        </p:attrNameLst>
                                      </p:cBhvr>
                                      <p:to>
                                        <p:strVal val="visible"/>
                                      </p:to>
                                    </p:set>
                                    <p:anim calcmode="lin" valueType="num">
                                      <p:cBhvr>
                                        <p:cTn id="54" dur="1000" fill="hold"/>
                                        <p:tgtEl>
                                          <p:spTgt spid="76"/>
                                        </p:tgtEl>
                                        <p:attrNameLst>
                                          <p:attrName>ppt_w</p:attrName>
                                        </p:attrNameLst>
                                      </p:cBhvr>
                                      <p:tavLst>
                                        <p:tav tm="0">
                                          <p:val>
                                            <p:fltVal val="0"/>
                                          </p:val>
                                        </p:tav>
                                        <p:tav tm="100000">
                                          <p:val>
                                            <p:strVal val="#ppt_w"/>
                                          </p:val>
                                        </p:tav>
                                      </p:tavLst>
                                    </p:anim>
                                    <p:anim calcmode="lin" valueType="num">
                                      <p:cBhvr>
                                        <p:cTn id="55" dur="1000" fill="hold"/>
                                        <p:tgtEl>
                                          <p:spTgt spid="76"/>
                                        </p:tgtEl>
                                        <p:attrNameLst>
                                          <p:attrName>ppt_h</p:attrName>
                                        </p:attrNameLst>
                                      </p:cBhvr>
                                      <p:tavLst>
                                        <p:tav tm="0">
                                          <p:val>
                                            <p:fltVal val="0"/>
                                          </p:val>
                                        </p:tav>
                                        <p:tav tm="100000">
                                          <p:val>
                                            <p:strVal val="#ppt_h"/>
                                          </p:val>
                                        </p:tav>
                                      </p:tavLst>
                                    </p:anim>
                                    <p:animEffect transition="in" filter="fade">
                                      <p:cBhvr>
                                        <p:cTn id="56" dur="1000"/>
                                        <p:tgtEl>
                                          <p:spTgt spid="76"/>
                                        </p:tgtEl>
                                      </p:cBhvr>
                                    </p:animEffect>
                                  </p:childTnLst>
                                </p:cTn>
                              </p:par>
                              <p:par>
                                <p:cTn id="57" presetID="64" presetClass="path" presetSubtype="0" fill="hold" grpId="2" nodeType="withEffect">
                                  <p:stCondLst>
                                    <p:cond delay="400"/>
                                  </p:stCondLst>
                                  <p:childTnLst>
                                    <p:animMotion origin="layout" path="M 5E-6 2.09762E-6 L -0.18855 -1.11369 " pathEditMode="relative" rAng="0" ptsTypes="AA">
                                      <p:cBhvr>
                                        <p:cTn id="58" dur="1000" spd="-100000" fill="hold"/>
                                        <p:tgtEl>
                                          <p:spTgt spid="76"/>
                                        </p:tgtEl>
                                        <p:attrNameLst>
                                          <p:attrName>ppt_x</p:attrName>
                                          <p:attrName>ppt_y</p:attrName>
                                        </p:attrNameLst>
                                      </p:cBhvr>
                                      <p:rCtr x="-9427" y="-55700"/>
                                    </p:animMotion>
                                  </p:childTnLst>
                                </p:cTn>
                              </p:par>
                              <p:par>
                                <p:cTn id="59" presetID="1" presetClass="entr" presetSubtype="0" fill="hold" grpId="0" nodeType="withEffect">
                                  <p:stCondLst>
                                    <p:cond delay="200"/>
                                  </p:stCondLst>
                                  <p:childTnLst>
                                    <p:set>
                                      <p:cBhvr>
                                        <p:cTn id="60" dur="1" fill="hold">
                                          <p:stCondLst>
                                            <p:cond delay="0"/>
                                          </p:stCondLst>
                                        </p:cTn>
                                        <p:tgtEl>
                                          <p:spTgt spid="40"/>
                                        </p:tgtEl>
                                        <p:attrNameLst>
                                          <p:attrName>style.visibility</p:attrName>
                                        </p:attrNameLst>
                                      </p:cBhvr>
                                      <p:to>
                                        <p:strVal val="visible"/>
                                      </p:to>
                                    </p:set>
                                  </p:childTnLst>
                                </p:cTn>
                              </p:par>
                              <p:par>
                                <p:cTn id="61" presetID="53" presetClass="entr" presetSubtype="16" fill="hold" grpId="1" nodeType="withEffect">
                                  <p:stCondLst>
                                    <p:cond delay="20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000" fill="hold"/>
                                        <p:tgtEl>
                                          <p:spTgt spid="40"/>
                                        </p:tgtEl>
                                        <p:attrNameLst>
                                          <p:attrName>ppt_w</p:attrName>
                                        </p:attrNameLst>
                                      </p:cBhvr>
                                      <p:tavLst>
                                        <p:tav tm="0">
                                          <p:val>
                                            <p:fltVal val="0"/>
                                          </p:val>
                                        </p:tav>
                                        <p:tav tm="100000">
                                          <p:val>
                                            <p:strVal val="#ppt_w"/>
                                          </p:val>
                                        </p:tav>
                                      </p:tavLst>
                                    </p:anim>
                                    <p:anim calcmode="lin" valueType="num">
                                      <p:cBhvr>
                                        <p:cTn id="64" dur="1000" fill="hold"/>
                                        <p:tgtEl>
                                          <p:spTgt spid="40"/>
                                        </p:tgtEl>
                                        <p:attrNameLst>
                                          <p:attrName>ppt_h</p:attrName>
                                        </p:attrNameLst>
                                      </p:cBhvr>
                                      <p:tavLst>
                                        <p:tav tm="0">
                                          <p:val>
                                            <p:fltVal val="0"/>
                                          </p:val>
                                        </p:tav>
                                        <p:tav tm="100000">
                                          <p:val>
                                            <p:strVal val="#ppt_h"/>
                                          </p:val>
                                        </p:tav>
                                      </p:tavLst>
                                    </p:anim>
                                    <p:animEffect transition="in" filter="fade">
                                      <p:cBhvr>
                                        <p:cTn id="65" dur="1000"/>
                                        <p:tgtEl>
                                          <p:spTgt spid="40"/>
                                        </p:tgtEl>
                                      </p:cBhvr>
                                    </p:animEffect>
                                  </p:childTnLst>
                                </p:cTn>
                              </p:par>
                              <p:par>
                                <p:cTn id="66" presetID="64" presetClass="path" presetSubtype="0" fill="hold" grpId="2" nodeType="withEffect">
                                  <p:stCondLst>
                                    <p:cond delay="200"/>
                                  </p:stCondLst>
                                  <p:childTnLst>
                                    <p:animMotion origin="layout" path="M -1.11111E-6 4.44444E-6 L 0.12309 0.575 " pathEditMode="relative" rAng="0" ptsTypes="AA">
                                      <p:cBhvr>
                                        <p:cTn id="67" dur="1000" spd="-100000" fill="hold"/>
                                        <p:tgtEl>
                                          <p:spTgt spid="40"/>
                                        </p:tgtEl>
                                        <p:attrNameLst>
                                          <p:attrName>ppt_x</p:attrName>
                                          <p:attrName>ppt_y</p:attrName>
                                        </p:attrNameLst>
                                      </p:cBhvr>
                                      <p:rCtr x="6146" y="28735"/>
                                    </p:animMotion>
                                  </p:childTnLst>
                                </p:cTn>
                              </p:par>
                              <p:par>
                                <p:cTn id="68" presetID="1" presetClass="entr" presetSubtype="0" fill="hold" nodeType="withEffect">
                                  <p:stCondLst>
                                    <p:cond delay="400"/>
                                  </p:stCondLst>
                                  <p:childTnLst>
                                    <p:set>
                                      <p:cBhvr>
                                        <p:cTn id="69" dur="1" fill="hold">
                                          <p:stCondLst>
                                            <p:cond delay="0"/>
                                          </p:stCondLst>
                                        </p:cTn>
                                        <p:tgtEl>
                                          <p:spTgt spid="69"/>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69"/>
                                        </p:tgtEl>
                                        <p:attrNameLst>
                                          <p:attrName>style.visibility</p:attrName>
                                        </p:attrNameLst>
                                      </p:cBhvr>
                                      <p:to>
                                        <p:strVal val="visible"/>
                                      </p:to>
                                    </p:set>
                                    <p:anim calcmode="lin" valueType="num">
                                      <p:cBhvr>
                                        <p:cTn id="72" dur="1000" fill="hold"/>
                                        <p:tgtEl>
                                          <p:spTgt spid="69"/>
                                        </p:tgtEl>
                                        <p:attrNameLst>
                                          <p:attrName>ppt_w</p:attrName>
                                        </p:attrNameLst>
                                      </p:cBhvr>
                                      <p:tavLst>
                                        <p:tav tm="0">
                                          <p:val>
                                            <p:fltVal val="0"/>
                                          </p:val>
                                        </p:tav>
                                        <p:tav tm="100000">
                                          <p:val>
                                            <p:strVal val="#ppt_w"/>
                                          </p:val>
                                        </p:tav>
                                      </p:tavLst>
                                    </p:anim>
                                    <p:anim calcmode="lin" valueType="num">
                                      <p:cBhvr>
                                        <p:cTn id="73" dur="1000" fill="hold"/>
                                        <p:tgtEl>
                                          <p:spTgt spid="69"/>
                                        </p:tgtEl>
                                        <p:attrNameLst>
                                          <p:attrName>ppt_h</p:attrName>
                                        </p:attrNameLst>
                                      </p:cBhvr>
                                      <p:tavLst>
                                        <p:tav tm="0">
                                          <p:val>
                                            <p:fltVal val="0"/>
                                          </p:val>
                                        </p:tav>
                                        <p:tav tm="100000">
                                          <p:val>
                                            <p:strVal val="#ppt_h"/>
                                          </p:val>
                                        </p:tav>
                                      </p:tavLst>
                                    </p:anim>
                                    <p:animEffect transition="in" filter="fade">
                                      <p:cBhvr>
                                        <p:cTn id="74" dur="1000"/>
                                        <p:tgtEl>
                                          <p:spTgt spid="69"/>
                                        </p:tgtEl>
                                      </p:cBhvr>
                                    </p:animEffect>
                                  </p:childTnLst>
                                </p:cTn>
                              </p:par>
                              <p:par>
                                <p:cTn id="75" presetID="64" presetClass="path" presetSubtype="0" fill="hold" nodeType="withEffect">
                                  <p:stCondLst>
                                    <p:cond delay="400"/>
                                  </p:stCondLst>
                                  <p:childTnLst>
                                    <p:animMotion origin="layout" path="M 1.38889E-6 3.41057E-6 L -0.71736 -0.40563 " pathEditMode="relative" rAng="0" ptsTypes="AA">
                                      <p:cBhvr>
                                        <p:cTn id="76" dur="1000" spd="-100000" fill="hold"/>
                                        <p:tgtEl>
                                          <p:spTgt spid="69"/>
                                        </p:tgtEl>
                                        <p:attrNameLst>
                                          <p:attrName>ppt_x</p:attrName>
                                          <p:attrName>ppt_y</p:attrName>
                                        </p:attrNameLst>
                                      </p:cBhvr>
                                      <p:rCtr x="-35868" y="-20297"/>
                                    </p:animMotion>
                                  </p:childTnLst>
                                </p:cTn>
                              </p:par>
                              <p:par>
                                <p:cTn id="77" presetID="1" presetClass="entr" presetSubtype="0" fill="hold" nodeType="withEffect">
                                  <p:stCondLst>
                                    <p:cond delay="300"/>
                                  </p:stCondLst>
                                  <p:childTnLst>
                                    <p:set>
                                      <p:cBhvr>
                                        <p:cTn id="78" dur="1" fill="hold">
                                          <p:stCondLst>
                                            <p:cond delay="0"/>
                                          </p:stCondLst>
                                        </p:cTn>
                                        <p:tgtEl>
                                          <p:spTgt spid="72"/>
                                        </p:tgtEl>
                                        <p:attrNameLst>
                                          <p:attrName>style.visibility</p:attrName>
                                        </p:attrNameLst>
                                      </p:cBhvr>
                                      <p:to>
                                        <p:strVal val="visible"/>
                                      </p:to>
                                    </p:set>
                                  </p:childTnLst>
                                </p:cTn>
                              </p:par>
                              <p:par>
                                <p:cTn id="79" presetID="53" presetClass="entr" presetSubtype="16" fill="hold" nodeType="withEffect">
                                  <p:stCondLst>
                                    <p:cond delay="300"/>
                                  </p:stCondLst>
                                  <p:childTnLst>
                                    <p:set>
                                      <p:cBhvr>
                                        <p:cTn id="80" dur="1" fill="hold">
                                          <p:stCondLst>
                                            <p:cond delay="0"/>
                                          </p:stCondLst>
                                        </p:cTn>
                                        <p:tgtEl>
                                          <p:spTgt spid="72"/>
                                        </p:tgtEl>
                                        <p:attrNameLst>
                                          <p:attrName>style.visibility</p:attrName>
                                        </p:attrNameLst>
                                      </p:cBhvr>
                                      <p:to>
                                        <p:strVal val="visible"/>
                                      </p:to>
                                    </p:set>
                                    <p:anim calcmode="lin" valueType="num">
                                      <p:cBhvr>
                                        <p:cTn id="81" dur="1000" fill="hold"/>
                                        <p:tgtEl>
                                          <p:spTgt spid="72"/>
                                        </p:tgtEl>
                                        <p:attrNameLst>
                                          <p:attrName>ppt_w</p:attrName>
                                        </p:attrNameLst>
                                      </p:cBhvr>
                                      <p:tavLst>
                                        <p:tav tm="0">
                                          <p:val>
                                            <p:fltVal val="0"/>
                                          </p:val>
                                        </p:tav>
                                        <p:tav tm="100000">
                                          <p:val>
                                            <p:strVal val="#ppt_w"/>
                                          </p:val>
                                        </p:tav>
                                      </p:tavLst>
                                    </p:anim>
                                    <p:anim calcmode="lin" valueType="num">
                                      <p:cBhvr>
                                        <p:cTn id="82" dur="1000" fill="hold"/>
                                        <p:tgtEl>
                                          <p:spTgt spid="72"/>
                                        </p:tgtEl>
                                        <p:attrNameLst>
                                          <p:attrName>ppt_h</p:attrName>
                                        </p:attrNameLst>
                                      </p:cBhvr>
                                      <p:tavLst>
                                        <p:tav tm="0">
                                          <p:val>
                                            <p:fltVal val="0"/>
                                          </p:val>
                                        </p:tav>
                                        <p:tav tm="100000">
                                          <p:val>
                                            <p:strVal val="#ppt_h"/>
                                          </p:val>
                                        </p:tav>
                                      </p:tavLst>
                                    </p:anim>
                                    <p:animEffect transition="in" filter="fade">
                                      <p:cBhvr>
                                        <p:cTn id="83" dur="1000"/>
                                        <p:tgtEl>
                                          <p:spTgt spid="72"/>
                                        </p:tgtEl>
                                      </p:cBhvr>
                                    </p:animEffect>
                                  </p:childTnLst>
                                </p:cTn>
                              </p:par>
                              <p:par>
                                <p:cTn id="84" presetID="64" presetClass="path" presetSubtype="0" fill="hold" nodeType="withEffect">
                                  <p:stCondLst>
                                    <p:cond delay="300"/>
                                  </p:stCondLst>
                                  <p:childTnLst>
                                    <p:animMotion origin="layout" path="M -8.33333E-7 3.20988E-6 L 1.0349 -0.87346 " pathEditMode="relative" rAng="0" ptsTypes="AA">
                                      <p:cBhvr>
                                        <p:cTn id="85" dur="1000" spd="-100000" fill="hold"/>
                                        <p:tgtEl>
                                          <p:spTgt spid="72"/>
                                        </p:tgtEl>
                                        <p:attrNameLst>
                                          <p:attrName>ppt_x</p:attrName>
                                          <p:attrName>ppt_y</p:attrName>
                                        </p:attrNameLst>
                                      </p:cBhvr>
                                      <p:rCtr x="51736" y="-43673"/>
                                    </p:animMotion>
                                  </p:childTnLst>
                                </p:cTn>
                              </p:par>
                              <p:par>
                                <p:cTn id="86" presetID="1" presetClass="entr" presetSubtype="0" fill="hold" nodeType="withEffect">
                                  <p:stCondLst>
                                    <p:cond delay="200"/>
                                  </p:stCondLst>
                                  <p:childTnLst>
                                    <p:set>
                                      <p:cBhvr>
                                        <p:cTn id="87" dur="1" fill="hold">
                                          <p:stCondLst>
                                            <p:cond delay="0"/>
                                          </p:stCondLst>
                                        </p:cTn>
                                        <p:tgtEl>
                                          <p:spTgt spid="77"/>
                                        </p:tgtEl>
                                        <p:attrNameLst>
                                          <p:attrName>style.visibility</p:attrName>
                                        </p:attrNameLst>
                                      </p:cBhvr>
                                      <p:to>
                                        <p:strVal val="visible"/>
                                      </p:to>
                                    </p:set>
                                  </p:childTnLst>
                                </p:cTn>
                              </p:par>
                              <p:par>
                                <p:cTn id="88" presetID="53" presetClass="entr" presetSubtype="16" fill="hold" nodeType="withEffect">
                                  <p:stCondLst>
                                    <p:cond delay="200"/>
                                  </p:stCondLst>
                                  <p:childTnLst>
                                    <p:set>
                                      <p:cBhvr>
                                        <p:cTn id="89" dur="1" fill="hold">
                                          <p:stCondLst>
                                            <p:cond delay="0"/>
                                          </p:stCondLst>
                                        </p:cTn>
                                        <p:tgtEl>
                                          <p:spTgt spid="77"/>
                                        </p:tgtEl>
                                        <p:attrNameLst>
                                          <p:attrName>style.visibility</p:attrName>
                                        </p:attrNameLst>
                                      </p:cBhvr>
                                      <p:to>
                                        <p:strVal val="visible"/>
                                      </p:to>
                                    </p:set>
                                    <p:anim calcmode="lin" valueType="num">
                                      <p:cBhvr>
                                        <p:cTn id="90" dur="1000" fill="hold"/>
                                        <p:tgtEl>
                                          <p:spTgt spid="77"/>
                                        </p:tgtEl>
                                        <p:attrNameLst>
                                          <p:attrName>ppt_w</p:attrName>
                                        </p:attrNameLst>
                                      </p:cBhvr>
                                      <p:tavLst>
                                        <p:tav tm="0">
                                          <p:val>
                                            <p:fltVal val="0"/>
                                          </p:val>
                                        </p:tav>
                                        <p:tav tm="100000">
                                          <p:val>
                                            <p:strVal val="#ppt_w"/>
                                          </p:val>
                                        </p:tav>
                                      </p:tavLst>
                                    </p:anim>
                                    <p:anim calcmode="lin" valueType="num">
                                      <p:cBhvr>
                                        <p:cTn id="91" dur="1000" fill="hold"/>
                                        <p:tgtEl>
                                          <p:spTgt spid="77"/>
                                        </p:tgtEl>
                                        <p:attrNameLst>
                                          <p:attrName>ppt_h</p:attrName>
                                        </p:attrNameLst>
                                      </p:cBhvr>
                                      <p:tavLst>
                                        <p:tav tm="0">
                                          <p:val>
                                            <p:fltVal val="0"/>
                                          </p:val>
                                        </p:tav>
                                        <p:tav tm="100000">
                                          <p:val>
                                            <p:strVal val="#ppt_h"/>
                                          </p:val>
                                        </p:tav>
                                      </p:tavLst>
                                    </p:anim>
                                    <p:animEffect transition="in" filter="fade">
                                      <p:cBhvr>
                                        <p:cTn id="92" dur="1000"/>
                                        <p:tgtEl>
                                          <p:spTgt spid="77"/>
                                        </p:tgtEl>
                                      </p:cBhvr>
                                    </p:animEffect>
                                  </p:childTnLst>
                                </p:cTn>
                              </p:par>
                              <p:par>
                                <p:cTn id="93" presetID="64" presetClass="path" presetSubtype="0" fill="hold" nodeType="withEffect">
                                  <p:stCondLst>
                                    <p:cond delay="200"/>
                                  </p:stCondLst>
                                  <p:childTnLst>
                                    <p:animMotion origin="layout" path="M 3.05556E-6 3.44146E-6 L -0.64115 -0.94965 " pathEditMode="relative" rAng="0" ptsTypes="AA">
                                      <p:cBhvr>
                                        <p:cTn id="94" dur="1000" spd="-100000" fill="hold"/>
                                        <p:tgtEl>
                                          <p:spTgt spid="77"/>
                                        </p:tgtEl>
                                        <p:attrNameLst>
                                          <p:attrName>ppt_x</p:attrName>
                                          <p:attrName>ppt_y</p:attrName>
                                        </p:attrNameLst>
                                      </p:cBhvr>
                                      <p:rCtr x="-32066" y="-47482"/>
                                    </p:animMotion>
                                  </p:childTnLst>
                                </p:cTn>
                              </p:par>
                            </p:childTnLst>
                          </p:cTn>
                        </p:par>
                        <p:par>
                          <p:cTn id="95" fill="hold">
                            <p:stCondLst>
                              <p:cond delay="400"/>
                            </p:stCondLst>
                            <p:childTnLst>
                              <p:par>
                                <p:cTn id="96" presetID="10" presetClass="entr" presetSubtype="0" fill="hold" grpId="0" nodeType="afterEffect">
                                  <p:stCondLst>
                                    <p:cond delay="0"/>
                                  </p:stCondLst>
                                  <p:iterate type="lt">
                                    <p:tmPct val="0"/>
                                  </p:iterate>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childTnLst>
                          </p:cTn>
                        </p:par>
                        <p:par>
                          <p:cTn id="99" fill="hold">
                            <p:stCondLst>
                              <p:cond delay="1899"/>
                            </p:stCondLst>
                            <p:childTnLst>
                              <p:par>
                                <p:cTn id="100" presetID="34" presetClass="emph" presetSubtype="0" fill="hold" grpId="1" nodeType="afterEffect">
                                  <p:stCondLst>
                                    <p:cond delay="0"/>
                                  </p:stCondLst>
                                  <p:iterate type="lt">
                                    <p:tmPct val="10000"/>
                                  </p:iterate>
                                  <p:childTnLst>
                                    <p:animMotion origin="layout" path="M 0.0 0.0 L 0.0 -0.07213" pathEditMode="relative" ptsTypes="">
                                      <p:cBhvr>
                                        <p:cTn id="101" dur="250" accel="50000" decel="50000" autoRev="1" fill="hold">
                                          <p:stCondLst>
                                            <p:cond delay="0"/>
                                          </p:stCondLst>
                                        </p:cTn>
                                        <p:tgtEl>
                                          <p:spTgt spid="81"/>
                                        </p:tgtEl>
                                        <p:attrNameLst>
                                          <p:attrName>ppt_x</p:attrName>
                                          <p:attrName>ppt_y</p:attrName>
                                        </p:attrNameLst>
                                      </p:cBhvr>
                                    </p:animMotion>
                                    <p:animRot by="1500000">
                                      <p:cBhvr>
                                        <p:cTn id="102" dur="125" fill="hold">
                                          <p:stCondLst>
                                            <p:cond delay="0"/>
                                          </p:stCondLst>
                                        </p:cTn>
                                        <p:tgtEl>
                                          <p:spTgt spid="81"/>
                                        </p:tgtEl>
                                        <p:attrNameLst>
                                          <p:attrName>r</p:attrName>
                                        </p:attrNameLst>
                                      </p:cBhvr>
                                    </p:animRot>
                                    <p:animRot by="-1500000">
                                      <p:cBhvr>
                                        <p:cTn id="103" dur="125" fill="hold">
                                          <p:stCondLst>
                                            <p:cond delay="125"/>
                                          </p:stCondLst>
                                        </p:cTn>
                                        <p:tgtEl>
                                          <p:spTgt spid="81"/>
                                        </p:tgtEl>
                                        <p:attrNameLst>
                                          <p:attrName>r</p:attrName>
                                        </p:attrNameLst>
                                      </p:cBhvr>
                                    </p:animRot>
                                    <p:animRot by="-1500000">
                                      <p:cBhvr>
                                        <p:cTn id="104" dur="125" fill="hold">
                                          <p:stCondLst>
                                            <p:cond delay="250"/>
                                          </p:stCondLst>
                                        </p:cTn>
                                        <p:tgtEl>
                                          <p:spTgt spid="81"/>
                                        </p:tgtEl>
                                        <p:attrNameLst>
                                          <p:attrName>r</p:attrName>
                                        </p:attrNameLst>
                                      </p:cBhvr>
                                    </p:animRot>
                                    <p:animRot by="1500000">
                                      <p:cBhvr>
                                        <p:cTn id="105" dur="125" fill="hold">
                                          <p:stCondLst>
                                            <p:cond delay="375"/>
                                          </p:stCondLst>
                                        </p:cTn>
                                        <p:tgtEl>
                                          <p:spTgt spid="81"/>
                                        </p:tgtEl>
                                        <p:attrNameLst>
                                          <p:attrName>r</p:attrName>
                                        </p:attrNameLst>
                                      </p:cBhvr>
                                    </p:animRot>
                                  </p:childTnLst>
                                </p:cTn>
                              </p:par>
                            </p:childTnLst>
                          </p:cTn>
                        </p:par>
                        <p:par>
                          <p:cTn id="106" fill="hold">
                            <p:stCondLst>
                              <p:cond delay="2650"/>
                            </p:stCondLst>
                            <p:childTnLst>
                              <p:par>
                                <p:cTn id="107" presetID="10" presetClass="entr" presetSubtype="0" fill="hold" grpId="0" nodeType="after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P spid="41" grpId="0" animBg="1"/>
      <p:bldP spid="41" grpId="1" animBg="1"/>
      <p:bldP spid="41" grpId="2" animBg="1"/>
      <p:bldP spid="75" grpId="0" animBg="1"/>
      <p:bldP spid="75" grpId="1" animBg="1"/>
      <p:bldP spid="75" grpId="2" animBg="1"/>
      <p:bldP spid="76" grpId="0" animBg="1"/>
      <p:bldP spid="76" grpId="1" animBg="1"/>
      <p:bldP spid="76" grpId="2" animBg="1"/>
      <p:bldP spid="81" grpId="0"/>
      <p:bldP spid="81" grpId="1"/>
      <p:bldP spid="27"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4" descr="画板 1 拷贝"/>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4014" y="369296"/>
            <a:ext cx="2011248" cy="489509"/>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REFSHAPE" val="910386084"/>
</p:tagLst>
</file>

<file path=ppt/tags/tag10.xml><?xml version="1.0" encoding="utf-8"?>
<p:tagLst xmlns:p="http://schemas.openxmlformats.org/presentationml/2006/main">
  <p:tag name="SELECTED" val="True"/>
</p:tagLst>
</file>

<file path=ppt/tags/tag100.xml><?xml version="1.0" encoding="utf-8"?>
<p:tagLst xmlns:p="http://schemas.openxmlformats.org/presentationml/2006/main">
  <p:tag name="SELECTED" val="True"/>
</p:tagLst>
</file>

<file path=ppt/tags/tag101.xml><?xml version="1.0" encoding="utf-8"?>
<p:tagLst xmlns:p="http://schemas.openxmlformats.org/presentationml/2006/main">
  <p:tag name="SELECTED" val="True"/>
</p:tagLst>
</file>

<file path=ppt/tags/tag102.xml><?xml version="1.0" encoding="utf-8"?>
<p:tagLst xmlns:p="http://schemas.openxmlformats.org/presentationml/2006/main">
  <p:tag name="REFSHAPE" val="910386084"/>
</p:tagLst>
</file>

<file path=ppt/tags/tag103.xml><?xml version="1.0" encoding="utf-8"?>
<p:tagLst xmlns:p="http://schemas.openxmlformats.org/presentationml/2006/main">
  <p:tag name="MH" val="20200430164401"/>
  <p:tag name="MH_LIBRARY" val="GRAPHIC"/>
</p:tagLst>
</file>

<file path=ppt/tags/tag11.xml><?xml version="1.0" encoding="utf-8"?>
<p:tagLst xmlns:p="http://schemas.openxmlformats.org/presentationml/2006/main">
  <p:tag name="SELECTED" val="True"/>
</p:tagLst>
</file>

<file path=ppt/tags/tag12.xml><?xml version="1.0" encoding="utf-8"?>
<p:tagLst xmlns:p="http://schemas.openxmlformats.org/presentationml/2006/main">
  <p:tag name="SELECTED" val="True"/>
</p:tagLst>
</file>

<file path=ppt/tags/tag13.xml><?xml version="1.0" encoding="utf-8"?>
<p:tagLst xmlns:p="http://schemas.openxmlformats.org/presentationml/2006/main">
  <p:tag name="SELECTED" val="True"/>
</p:tagLst>
</file>

<file path=ppt/tags/tag14.xml><?xml version="1.0" encoding="utf-8"?>
<p:tagLst xmlns:p="http://schemas.openxmlformats.org/presentationml/2006/main">
  <p:tag name="SELECTED" val="True"/>
</p:tagLst>
</file>

<file path=ppt/tags/tag15.xml><?xml version="1.0" encoding="utf-8"?>
<p:tagLst xmlns:p="http://schemas.openxmlformats.org/presentationml/2006/main">
  <p:tag name="SELECTED" val="True"/>
</p:tagLst>
</file>

<file path=ppt/tags/tag16.xml><?xml version="1.0" encoding="utf-8"?>
<p:tagLst xmlns:p="http://schemas.openxmlformats.org/presentationml/2006/main">
  <p:tag name="SELECTED" val="True"/>
</p:tagLst>
</file>

<file path=ppt/tags/tag17.xml><?xml version="1.0" encoding="utf-8"?>
<p:tagLst xmlns:p="http://schemas.openxmlformats.org/presentationml/2006/main">
  <p:tag name="SELECTED" val="True"/>
</p:tagLst>
</file>

<file path=ppt/tags/tag18.xml><?xml version="1.0" encoding="utf-8"?>
<p:tagLst xmlns:p="http://schemas.openxmlformats.org/presentationml/2006/main">
  <p:tag name="SELECTED" val="True"/>
</p:tagLst>
</file>

<file path=ppt/tags/tag19.xml><?xml version="1.0" encoding="utf-8"?>
<p:tagLst xmlns:p="http://schemas.openxmlformats.org/presentationml/2006/main">
  <p:tag name="SELECTED" val="True"/>
</p:tagLst>
</file>

<file path=ppt/tags/tag2.xml><?xml version="1.0" encoding="utf-8"?>
<p:tagLst xmlns:p="http://schemas.openxmlformats.org/presentationml/2006/main">
  <p:tag name="SELECTED" val="True"/>
</p:tagLst>
</file>

<file path=ppt/tags/tag20.xml><?xml version="1.0" encoding="utf-8"?>
<p:tagLst xmlns:p="http://schemas.openxmlformats.org/presentationml/2006/main">
  <p:tag name="SELECTED" val="True"/>
</p:tagLst>
</file>

<file path=ppt/tags/tag21.xml><?xml version="1.0" encoding="utf-8"?>
<p:tagLst xmlns:p="http://schemas.openxmlformats.org/presentationml/2006/main">
  <p:tag name="SELECTED" val="True"/>
</p:tagLst>
</file>

<file path=ppt/tags/tag22.xml><?xml version="1.0" encoding="utf-8"?>
<p:tagLst xmlns:p="http://schemas.openxmlformats.org/presentationml/2006/main">
  <p:tag name="KSO_WM_UNIT_TABLE_BEAUTIFY" val="smartTable{38173ce9-aa9c-46a9-b9cb-b9b327fa87cf}"/>
</p:tagLst>
</file>

<file path=ppt/tags/tag23.xml><?xml version="1.0" encoding="utf-8"?>
<p:tagLst xmlns:p="http://schemas.openxmlformats.org/presentationml/2006/main">
  <p:tag name="SELECTED" val="True"/>
</p:tagLst>
</file>

<file path=ppt/tags/tag24.xml><?xml version="1.0" encoding="utf-8"?>
<p:tagLst xmlns:p="http://schemas.openxmlformats.org/presentationml/2006/main">
  <p:tag name="KSO_WM_UNIT_TABLE_BEAUTIFY" val="smartTable{38173ce9-aa9c-46a9-b9cb-b9b327fa87cf}"/>
</p:tagLst>
</file>

<file path=ppt/tags/tag25.xml><?xml version="1.0" encoding="utf-8"?>
<p:tagLst xmlns:p="http://schemas.openxmlformats.org/presentationml/2006/main">
  <p:tag name="SELECTED" val="True"/>
</p:tagLst>
</file>

<file path=ppt/tags/tag26.xml><?xml version="1.0" encoding="utf-8"?>
<p:tagLst xmlns:p="http://schemas.openxmlformats.org/presentationml/2006/main">
  <p:tag name="SELECTED" val="True"/>
</p:tagLst>
</file>

<file path=ppt/tags/tag27.xml><?xml version="1.0" encoding="utf-8"?>
<p:tagLst xmlns:p="http://schemas.openxmlformats.org/presentationml/2006/main">
  <p:tag name="SELECTED" val="True"/>
</p:tagLst>
</file>

<file path=ppt/tags/tag28.xml><?xml version="1.0" encoding="utf-8"?>
<p:tagLst xmlns:p="http://schemas.openxmlformats.org/presentationml/2006/main">
  <p:tag name="SELECTED" val="True"/>
</p:tagLst>
</file>

<file path=ppt/tags/tag29.xml><?xml version="1.0" encoding="utf-8"?>
<p:tagLst xmlns:p="http://schemas.openxmlformats.org/presentationml/2006/main">
  <p:tag name="SELECTED" val="True"/>
</p:tagLst>
</file>

<file path=ppt/tags/tag3.xml><?xml version="1.0" encoding="utf-8"?>
<p:tagLst xmlns:p="http://schemas.openxmlformats.org/presentationml/2006/main">
  <p:tag name="SELECTED" val="True"/>
</p:tagLst>
</file>

<file path=ppt/tags/tag30.xml><?xml version="1.0" encoding="utf-8"?>
<p:tagLst xmlns:p="http://schemas.openxmlformats.org/presentationml/2006/main">
  <p:tag name="SELECTED" val="True"/>
</p:tagLst>
</file>

<file path=ppt/tags/tag31.xml><?xml version="1.0" encoding="utf-8"?>
<p:tagLst xmlns:p="http://schemas.openxmlformats.org/presentationml/2006/main">
  <p:tag name="SELECTED" val="True"/>
</p:tagLst>
</file>

<file path=ppt/tags/tag32.xml><?xml version="1.0" encoding="utf-8"?>
<p:tagLst xmlns:p="http://schemas.openxmlformats.org/presentationml/2006/main">
  <p:tag name="SELECTED" val="True"/>
</p:tagLst>
</file>

<file path=ppt/tags/tag33.xml><?xml version="1.0" encoding="utf-8"?>
<p:tagLst xmlns:p="http://schemas.openxmlformats.org/presentationml/2006/main">
  <p:tag name="SELECTED" val="True"/>
</p:tagLst>
</file>

<file path=ppt/tags/tag34.xml><?xml version="1.0" encoding="utf-8"?>
<p:tagLst xmlns:p="http://schemas.openxmlformats.org/presentationml/2006/main">
  <p:tag name="SELECTED" val="True"/>
</p:tagLst>
</file>

<file path=ppt/tags/tag35.xml><?xml version="1.0" encoding="utf-8"?>
<p:tagLst xmlns:p="http://schemas.openxmlformats.org/presentationml/2006/main">
  <p:tag name="SELECTED" val="True"/>
</p:tagLst>
</file>

<file path=ppt/tags/tag36.xml><?xml version="1.0" encoding="utf-8"?>
<p:tagLst xmlns:p="http://schemas.openxmlformats.org/presentationml/2006/main">
  <p:tag name="SELECTED" val="True"/>
</p:tagLst>
</file>

<file path=ppt/tags/tag37.xml><?xml version="1.0" encoding="utf-8"?>
<p:tagLst xmlns:p="http://schemas.openxmlformats.org/presentationml/2006/main">
  <p:tag name="SELECTED" val="True"/>
</p:tagLst>
</file>

<file path=ppt/tags/tag38.xml><?xml version="1.0" encoding="utf-8"?>
<p:tagLst xmlns:p="http://schemas.openxmlformats.org/presentationml/2006/main">
  <p:tag name="SELECTED" val="True"/>
</p:tagLst>
</file>

<file path=ppt/tags/tag39.xml><?xml version="1.0" encoding="utf-8"?>
<p:tagLst xmlns:p="http://schemas.openxmlformats.org/presentationml/2006/main">
  <p:tag name="SELECTED" val="True"/>
</p:tagLst>
</file>

<file path=ppt/tags/tag4.xml><?xml version="1.0" encoding="utf-8"?>
<p:tagLst xmlns:p="http://schemas.openxmlformats.org/presentationml/2006/main">
  <p:tag name="SELECTED" val="True"/>
</p:tagLst>
</file>

<file path=ppt/tags/tag40.xml><?xml version="1.0" encoding="utf-8"?>
<p:tagLst xmlns:p="http://schemas.openxmlformats.org/presentationml/2006/main">
  <p:tag name="SELECTED" val="True"/>
</p:tagLst>
</file>

<file path=ppt/tags/tag41.xml><?xml version="1.0" encoding="utf-8"?>
<p:tagLst xmlns:p="http://schemas.openxmlformats.org/presentationml/2006/main">
  <p:tag name="SELECTED" val="True"/>
</p:tagLst>
</file>

<file path=ppt/tags/tag42.xml><?xml version="1.0" encoding="utf-8"?>
<p:tagLst xmlns:p="http://schemas.openxmlformats.org/presentationml/2006/main">
  <p:tag name="SELECTED" val="True"/>
</p:tagLst>
</file>

<file path=ppt/tags/tag43.xml><?xml version="1.0" encoding="utf-8"?>
<p:tagLst xmlns:p="http://schemas.openxmlformats.org/presentationml/2006/main">
  <p:tag name="SELECTED" val="True"/>
</p:tagLst>
</file>

<file path=ppt/tags/tag44.xml><?xml version="1.0" encoding="utf-8"?>
<p:tagLst xmlns:p="http://schemas.openxmlformats.org/presentationml/2006/main">
  <p:tag name="SELECTED" val="True"/>
</p:tagLst>
</file>

<file path=ppt/tags/tag45.xml><?xml version="1.0" encoding="utf-8"?>
<p:tagLst xmlns:p="http://schemas.openxmlformats.org/presentationml/2006/main">
  <p:tag name="SELECTED" val="True"/>
</p:tagLst>
</file>

<file path=ppt/tags/tag46.xml><?xml version="1.0" encoding="utf-8"?>
<p:tagLst xmlns:p="http://schemas.openxmlformats.org/presentationml/2006/main">
  <p:tag name="SELECTED" val="True"/>
</p:tagLst>
</file>

<file path=ppt/tags/tag47.xml><?xml version="1.0" encoding="utf-8"?>
<p:tagLst xmlns:p="http://schemas.openxmlformats.org/presentationml/2006/main">
  <p:tag name="SELECTED" val="True"/>
</p:tagLst>
</file>

<file path=ppt/tags/tag48.xml><?xml version="1.0" encoding="utf-8"?>
<p:tagLst xmlns:p="http://schemas.openxmlformats.org/presentationml/2006/main">
  <p:tag name="SELECTED" val="True"/>
</p:tagLst>
</file>

<file path=ppt/tags/tag49.xml><?xml version="1.0" encoding="utf-8"?>
<p:tagLst xmlns:p="http://schemas.openxmlformats.org/presentationml/2006/main">
  <p:tag name="SELECTED" val="True"/>
</p:tagLst>
</file>

<file path=ppt/tags/tag5.xml><?xml version="1.0" encoding="utf-8"?>
<p:tagLst xmlns:p="http://schemas.openxmlformats.org/presentationml/2006/main">
  <p:tag name="SELECTED" val="True"/>
</p:tagLst>
</file>

<file path=ppt/tags/tag50.xml><?xml version="1.0" encoding="utf-8"?>
<p:tagLst xmlns:p="http://schemas.openxmlformats.org/presentationml/2006/main">
  <p:tag name="SELECTED" val="True"/>
</p:tagLst>
</file>

<file path=ppt/tags/tag51.xml><?xml version="1.0" encoding="utf-8"?>
<p:tagLst xmlns:p="http://schemas.openxmlformats.org/presentationml/2006/main">
  <p:tag name="SELECTED" val="True"/>
</p:tagLst>
</file>

<file path=ppt/tags/tag52.xml><?xml version="1.0" encoding="utf-8"?>
<p:tagLst xmlns:p="http://schemas.openxmlformats.org/presentationml/2006/main">
  <p:tag name="SELECTED" val="True"/>
</p:tagLst>
</file>

<file path=ppt/tags/tag53.xml><?xml version="1.0" encoding="utf-8"?>
<p:tagLst xmlns:p="http://schemas.openxmlformats.org/presentationml/2006/main">
  <p:tag name="SELECTED" val="True"/>
</p:tagLst>
</file>

<file path=ppt/tags/tag54.xml><?xml version="1.0" encoding="utf-8"?>
<p:tagLst xmlns:p="http://schemas.openxmlformats.org/presentationml/2006/main">
  <p:tag name="SELECTED" val="True"/>
</p:tagLst>
</file>

<file path=ppt/tags/tag55.xml><?xml version="1.0" encoding="utf-8"?>
<p:tagLst xmlns:p="http://schemas.openxmlformats.org/presentationml/2006/main">
  <p:tag name="SELECTED" val="True"/>
</p:tagLst>
</file>

<file path=ppt/tags/tag56.xml><?xml version="1.0" encoding="utf-8"?>
<p:tagLst xmlns:p="http://schemas.openxmlformats.org/presentationml/2006/main">
  <p:tag name="SELECTED" val="True"/>
</p:tagLst>
</file>

<file path=ppt/tags/tag57.xml><?xml version="1.0" encoding="utf-8"?>
<p:tagLst xmlns:p="http://schemas.openxmlformats.org/presentationml/2006/main">
  <p:tag name="SELECTED" val="True"/>
</p:tagLst>
</file>

<file path=ppt/tags/tag58.xml><?xml version="1.0" encoding="utf-8"?>
<p:tagLst xmlns:p="http://schemas.openxmlformats.org/presentationml/2006/main">
  <p:tag name="SELECTED" val="True"/>
</p:tagLst>
</file>

<file path=ppt/tags/tag59.xml><?xml version="1.0" encoding="utf-8"?>
<p:tagLst xmlns:p="http://schemas.openxmlformats.org/presentationml/2006/main">
  <p:tag name="SELECTED" val="True"/>
</p:tagLst>
</file>

<file path=ppt/tags/tag6.xml><?xml version="1.0" encoding="utf-8"?>
<p:tagLst xmlns:p="http://schemas.openxmlformats.org/presentationml/2006/main">
  <p:tag name="SELECTED" val="True"/>
</p:tagLst>
</file>

<file path=ppt/tags/tag60.xml><?xml version="1.0" encoding="utf-8"?>
<p:tagLst xmlns:p="http://schemas.openxmlformats.org/presentationml/2006/main">
  <p:tag name="SELECTED" val="True"/>
</p:tagLst>
</file>

<file path=ppt/tags/tag61.xml><?xml version="1.0" encoding="utf-8"?>
<p:tagLst xmlns:p="http://schemas.openxmlformats.org/presentationml/2006/main">
  <p:tag name="SELECTED" val="True"/>
</p:tagLst>
</file>

<file path=ppt/tags/tag62.xml><?xml version="1.0" encoding="utf-8"?>
<p:tagLst xmlns:p="http://schemas.openxmlformats.org/presentationml/2006/main">
  <p:tag name="SELECTED" val="True"/>
</p:tagLst>
</file>

<file path=ppt/tags/tag63.xml><?xml version="1.0" encoding="utf-8"?>
<p:tagLst xmlns:p="http://schemas.openxmlformats.org/presentationml/2006/main">
  <p:tag name="SELECTED" val="True"/>
</p:tagLst>
</file>

<file path=ppt/tags/tag64.xml><?xml version="1.0" encoding="utf-8"?>
<p:tagLst xmlns:p="http://schemas.openxmlformats.org/presentationml/2006/main">
  <p:tag name="SELECTED" val="True"/>
</p:tagLst>
</file>

<file path=ppt/tags/tag65.xml><?xml version="1.0" encoding="utf-8"?>
<p:tagLst xmlns:p="http://schemas.openxmlformats.org/presentationml/2006/main">
  <p:tag name="SELECTED" val="True"/>
</p:tagLst>
</file>

<file path=ppt/tags/tag66.xml><?xml version="1.0" encoding="utf-8"?>
<p:tagLst xmlns:p="http://schemas.openxmlformats.org/presentationml/2006/main">
  <p:tag name="SELECTED" val="True"/>
</p:tagLst>
</file>

<file path=ppt/tags/tag67.xml><?xml version="1.0" encoding="utf-8"?>
<p:tagLst xmlns:p="http://schemas.openxmlformats.org/presentationml/2006/main">
  <p:tag name="SELECTED" val="True"/>
</p:tagLst>
</file>

<file path=ppt/tags/tag68.xml><?xml version="1.0" encoding="utf-8"?>
<p:tagLst xmlns:p="http://schemas.openxmlformats.org/presentationml/2006/main">
  <p:tag name="SELECTED" val="True"/>
</p:tagLst>
</file>

<file path=ppt/tags/tag69.xml><?xml version="1.0" encoding="utf-8"?>
<p:tagLst xmlns:p="http://schemas.openxmlformats.org/presentationml/2006/main">
  <p:tag name="SELECTED" val="True"/>
</p:tagLst>
</file>

<file path=ppt/tags/tag7.xml><?xml version="1.0" encoding="utf-8"?>
<p:tagLst xmlns:p="http://schemas.openxmlformats.org/presentationml/2006/main">
  <p:tag name="SELECTED" val="True"/>
</p:tagLst>
</file>

<file path=ppt/tags/tag70.xml><?xml version="1.0" encoding="utf-8"?>
<p:tagLst xmlns:p="http://schemas.openxmlformats.org/presentationml/2006/main">
  <p:tag name="SELECTED" val="True"/>
</p:tagLst>
</file>

<file path=ppt/tags/tag71.xml><?xml version="1.0" encoding="utf-8"?>
<p:tagLst xmlns:p="http://schemas.openxmlformats.org/presentationml/2006/main">
  <p:tag name="SELECTED" val="True"/>
</p:tagLst>
</file>

<file path=ppt/tags/tag72.xml><?xml version="1.0" encoding="utf-8"?>
<p:tagLst xmlns:p="http://schemas.openxmlformats.org/presentationml/2006/main">
  <p:tag name="SELECTED" val="True"/>
</p:tagLst>
</file>

<file path=ppt/tags/tag73.xml><?xml version="1.0" encoding="utf-8"?>
<p:tagLst xmlns:p="http://schemas.openxmlformats.org/presentationml/2006/main">
  <p:tag name="SELECTED" val="True"/>
</p:tagLst>
</file>

<file path=ppt/tags/tag74.xml><?xml version="1.0" encoding="utf-8"?>
<p:tagLst xmlns:p="http://schemas.openxmlformats.org/presentationml/2006/main">
  <p:tag name="SELECTED" val="True"/>
</p:tagLst>
</file>

<file path=ppt/tags/tag75.xml><?xml version="1.0" encoding="utf-8"?>
<p:tagLst xmlns:p="http://schemas.openxmlformats.org/presentationml/2006/main">
  <p:tag name="SELECTED" val="True"/>
</p:tagLst>
</file>

<file path=ppt/tags/tag76.xml><?xml version="1.0" encoding="utf-8"?>
<p:tagLst xmlns:p="http://schemas.openxmlformats.org/presentationml/2006/main">
  <p:tag name="SELECTED" val="True"/>
</p:tagLst>
</file>

<file path=ppt/tags/tag77.xml><?xml version="1.0" encoding="utf-8"?>
<p:tagLst xmlns:p="http://schemas.openxmlformats.org/presentationml/2006/main">
  <p:tag name="SELECTED" val="True"/>
</p:tagLst>
</file>

<file path=ppt/tags/tag78.xml><?xml version="1.0" encoding="utf-8"?>
<p:tagLst xmlns:p="http://schemas.openxmlformats.org/presentationml/2006/main">
  <p:tag name="SELECTED" val="True"/>
</p:tagLst>
</file>

<file path=ppt/tags/tag79.xml><?xml version="1.0" encoding="utf-8"?>
<p:tagLst xmlns:p="http://schemas.openxmlformats.org/presentationml/2006/main">
  <p:tag name="SELECTED" val="True"/>
</p:tagLst>
</file>

<file path=ppt/tags/tag8.xml><?xml version="1.0" encoding="utf-8"?>
<p:tagLst xmlns:p="http://schemas.openxmlformats.org/presentationml/2006/main">
  <p:tag name="SELECTED" val="True"/>
</p:tagLst>
</file>

<file path=ppt/tags/tag80.xml><?xml version="1.0" encoding="utf-8"?>
<p:tagLst xmlns:p="http://schemas.openxmlformats.org/presentationml/2006/main">
  <p:tag name="SELECTED" val="True"/>
</p:tagLst>
</file>

<file path=ppt/tags/tag81.xml><?xml version="1.0" encoding="utf-8"?>
<p:tagLst xmlns:p="http://schemas.openxmlformats.org/presentationml/2006/main">
  <p:tag name="SELECTED" val="True"/>
</p:tagLst>
</file>

<file path=ppt/tags/tag82.xml><?xml version="1.0" encoding="utf-8"?>
<p:tagLst xmlns:p="http://schemas.openxmlformats.org/presentationml/2006/main">
  <p:tag name="SELECTED" val="True"/>
</p:tagLst>
</file>

<file path=ppt/tags/tag83.xml><?xml version="1.0" encoding="utf-8"?>
<p:tagLst xmlns:p="http://schemas.openxmlformats.org/presentationml/2006/main">
  <p:tag name="SELECTED" val="True"/>
</p:tagLst>
</file>

<file path=ppt/tags/tag84.xml><?xml version="1.0" encoding="utf-8"?>
<p:tagLst xmlns:p="http://schemas.openxmlformats.org/presentationml/2006/main">
  <p:tag name="SELECTED" val="True"/>
</p:tagLst>
</file>

<file path=ppt/tags/tag85.xml><?xml version="1.0" encoding="utf-8"?>
<p:tagLst xmlns:p="http://schemas.openxmlformats.org/presentationml/2006/main">
  <p:tag name="SELECTED" val="True"/>
</p:tagLst>
</file>

<file path=ppt/tags/tag86.xml><?xml version="1.0" encoding="utf-8"?>
<p:tagLst xmlns:p="http://schemas.openxmlformats.org/presentationml/2006/main">
  <p:tag name="SELECTED" val="True"/>
</p:tagLst>
</file>

<file path=ppt/tags/tag87.xml><?xml version="1.0" encoding="utf-8"?>
<p:tagLst xmlns:p="http://schemas.openxmlformats.org/presentationml/2006/main">
  <p:tag name="SELECTED" val="True"/>
</p:tagLst>
</file>

<file path=ppt/tags/tag88.xml><?xml version="1.0" encoding="utf-8"?>
<p:tagLst xmlns:p="http://schemas.openxmlformats.org/presentationml/2006/main">
  <p:tag name="SELECTED" val="True"/>
</p:tagLst>
</file>

<file path=ppt/tags/tag89.xml><?xml version="1.0" encoding="utf-8"?>
<p:tagLst xmlns:p="http://schemas.openxmlformats.org/presentationml/2006/main">
  <p:tag name="SELECTED" val="True"/>
</p:tagLst>
</file>

<file path=ppt/tags/tag9.xml><?xml version="1.0" encoding="utf-8"?>
<p:tagLst xmlns:p="http://schemas.openxmlformats.org/presentationml/2006/main">
  <p:tag name="SELECTED" val="True"/>
</p:tagLst>
</file>

<file path=ppt/tags/tag90.xml><?xml version="1.0" encoding="utf-8"?>
<p:tagLst xmlns:p="http://schemas.openxmlformats.org/presentationml/2006/main">
  <p:tag name="SELECTED" val="True"/>
</p:tagLst>
</file>

<file path=ppt/tags/tag91.xml><?xml version="1.0" encoding="utf-8"?>
<p:tagLst xmlns:p="http://schemas.openxmlformats.org/presentationml/2006/main">
  <p:tag name="SELECTED" val="True"/>
</p:tagLst>
</file>

<file path=ppt/tags/tag92.xml><?xml version="1.0" encoding="utf-8"?>
<p:tagLst xmlns:p="http://schemas.openxmlformats.org/presentationml/2006/main">
  <p:tag name="SELECTED" val="True"/>
</p:tagLst>
</file>

<file path=ppt/tags/tag93.xml><?xml version="1.0" encoding="utf-8"?>
<p:tagLst xmlns:p="http://schemas.openxmlformats.org/presentationml/2006/main">
  <p:tag name="SELECTED" val="True"/>
</p:tagLst>
</file>

<file path=ppt/tags/tag94.xml><?xml version="1.0" encoding="utf-8"?>
<p:tagLst xmlns:p="http://schemas.openxmlformats.org/presentationml/2006/main">
  <p:tag name="SELECTED" val="True"/>
</p:tagLst>
</file>

<file path=ppt/tags/tag95.xml><?xml version="1.0" encoding="utf-8"?>
<p:tagLst xmlns:p="http://schemas.openxmlformats.org/presentationml/2006/main">
  <p:tag name="SELECTED" val="True"/>
</p:tagLst>
</file>

<file path=ppt/tags/tag96.xml><?xml version="1.0" encoding="utf-8"?>
<p:tagLst xmlns:p="http://schemas.openxmlformats.org/presentationml/2006/main">
  <p:tag name="SELECTED" val="True"/>
</p:tagLst>
</file>

<file path=ppt/tags/tag97.xml><?xml version="1.0" encoding="utf-8"?>
<p:tagLst xmlns:p="http://schemas.openxmlformats.org/presentationml/2006/main">
  <p:tag name="KSO_WM_UNIT_TABLE_BEAUTIFY" val="smartTable{c448f84d-c288-4ef1-8b68-552e214c09b8}"/>
</p:tagLst>
</file>

<file path=ppt/tags/tag98.xml><?xml version="1.0" encoding="utf-8"?>
<p:tagLst xmlns:p="http://schemas.openxmlformats.org/presentationml/2006/main">
  <p:tag name="SELECTED" val="True"/>
</p:tagLst>
</file>

<file path=ppt/tags/tag99.xml><?xml version="1.0" encoding="utf-8"?>
<p:tagLst xmlns:p="http://schemas.openxmlformats.org/presentationml/2006/main">
  <p:tag name="KSO_WM_UNIT_TABLE_BEAUTIFY" val="smartTable{08e3023c-8d3e-466c-a71b-9e99c7bca4dd}"/>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10315</Words>
  <Application>WPS 演示</Application>
  <PresentationFormat>自定义</PresentationFormat>
  <Paragraphs>1924</Paragraphs>
  <Slides>98</Slides>
  <Notes>98</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98</vt:i4>
      </vt:variant>
    </vt:vector>
  </HeadingPairs>
  <TitlesOfParts>
    <vt:vector size="117" baseType="lpstr">
      <vt:lpstr>Arial</vt:lpstr>
      <vt:lpstr>宋体</vt:lpstr>
      <vt:lpstr>Wingdings</vt:lpstr>
      <vt:lpstr>微软雅黑</vt:lpstr>
      <vt:lpstr>Kozuka Gothic Pro R</vt:lpstr>
      <vt:lpstr>Arial Black</vt:lpstr>
      <vt:lpstr>造字工房劲黑（非商用）常规体</vt:lpstr>
      <vt:lpstr>Segoe UI</vt:lpstr>
      <vt:lpstr>Arial Unicode MS</vt:lpstr>
      <vt:lpstr>Calibri Light</vt:lpstr>
      <vt:lpstr>Calibri</vt:lpstr>
      <vt:lpstr>黑体</vt:lpstr>
      <vt:lpstr>方正兰亭粗黑简体</vt:lpstr>
      <vt:lpstr>方正兰亭细黑_GBK</vt:lpstr>
      <vt:lpstr>Wingdings</vt:lpstr>
      <vt:lpstr>方正大黑简体</vt:lpstr>
      <vt:lpstr>Arial Narrow</vt:lpstr>
      <vt:lpstr>MS Mincho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个人用户</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微软中国</dc:creator>
  <cp:lastModifiedBy>渴望美好</cp:lastModifiedBy>
  <cp:revision>1208</cp:revision>
  <dcterms:created xsi:type="dcterms:W3CDTF">2020-04-17T02:05:00Z</dcterms:created>
  <dcterms:modified xsi:type="dcterms:W3CDTF">2022-05-13T06:49:50Z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2052-10.8.2.7119</vt:lpwstr>
  </property>
</Properties>
</file>