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651" r:id="rId3"/>
    <p:sldId id="652" r:id="rId4"/>
    <p:sldId id="623" r:id="rId5"/>
    <p:sldId id="622" r:id="rId6"/>
    <p:sldId id="625" r:id="rId7"/>
    <p:sldId id="628" r:id="rId8"/>
    <p:sldId id="629" r:id="rId9"/>
    <p:sldId id="642" r:id="rId10"/>
    <p:sldId id="644" r:id="rId11"/>
    <p:sldId id="645" r:id="rId12"/>
    <p:sldId id="646" r:id="rId13"/>
    <p:sldId id="647" r:id="rId14"/>
    <p:sldId id="648" r:id="rId15"/>
    <p:sldId id="649" r:id="rId16"/>
    <p:sldId id="653" r:id="rId17"/>
  </p:sldIdLst>
  <p:sldSz cx="12192000" cy="6858000"/>
  <p:notesSz cx="6797675" cy="992632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52" userDrawn="1">
          <p15:clr>
            <a:srgbClr val="A4A3A4"/>
          </p15:clr>
        </p15:guide>
        <p15:guide id="4" pos="223" userDrawn="1">
          <p15:clr>
            <a:srgbClr val="A4A3A4"/>
          </p15:clr>
        </p15:guide>
        <p15:guide id="5" orient="horz" pos="4119" userDrawn="1">
          <p15:clr>
            <a:srgbClr val="A4A3A4"/>
          </p15:clr>
        </p15:guide>
        <p15:guide id="6" pos="7440" userDrawn="1">
          <p15:clr>
            <a:srgbClr val="A4A3A4"/>
          </p15:clr>
        </p15:guide>
        <p15:guide id="8" pos="1324" userDrawn="1">
          <p15:clr>
            <a:srgbClr val="A4A3A4"/>
          </p15:clr>
        </p15:guide>
        <p15:guide id="10" orient="horz" pos="142" userDrawn="1">
          <p15:clr>
            <a:srgbClr val="A4A3A4"/>
          </p15:clr>
        </p15:guide>
        <p15:guide id="11" orient="horz" pos="509" userDrawn="1">
          <p15:clr>
            <a:srgbClr val="A4A3A4"/>
          </p15:clr>
        </p15:guide>
        <p15:guide id="12" pos="4203" userDrawn="1">
          <p15:clr>
            <a:srgbClr val="A4A3A4"/>
          </p15:clr>
        </p15:guide>
        <p15:guide id="13" pos="365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B2D9D9"/>
    <a:srgbClr val="008080"/>
    <a:srgbClr val="FFFFFF"/>
    <a:srgbClr val="A0D0D0"/>
    <a:srgbClr val="D4EDEF"/>
    <a:srgbClr val="F5FFD3"/>
    <a:srgbClr val="6F8BFC"/>
    <a:srgbClr val="4BE800"/>
    <a:srgbClr val="085E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673" autoAdjust="0"/>
    <p:restoredTop sz="94660"/>
  </p:normalViewPr>
  <p:slideViewPr>
    <p:cSldViewPr snapToGrid="0" showGuides="1">
      <p:cViewPr varScale="1">
        <p:scale>
          <a:sx n="157" d="100"/>
          <a:sy n="157" d="100"/>
        </p:scale>
        <p:origin x="156" y="198"/>
      </p:cViewPr>
      <p:guideLst>
        <p:guide orient="horz" pos="2160"/>
        <p:guide pos="3840"/>
        <p:guide orient="horz" pos="252"/>
        <p:guide pos="223"/>
        <p:guide orient="horz" pos="4119"/>
        <p:guide pos="7440"/>
        <p:guide pos="1324"/>
        <p:guide orient="horz" pos="142"/>
        <p:guide orient="horz" pos="509"/>
        <p:guide pos="4203"/>
        <p:guide pos="365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gs" Target="tags/tag5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19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19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28281"/>
            <a:ext cx="2945659" cy="498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9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0443" y="9428281"/>
            <a:ext cx="2945659" cy="498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9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C1ECF-9737-4258-ADAE-437E907097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1393" y="1241425"/>
            <a:ext cx="5954889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F5CB78-6087-431A-8FC0-DEC153FEE6D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6" y="1122441"/>
            <a:ext cx="10363381" cy="238776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27" y="3602289"/>
            <a:ext cx="9144160" cy="165587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D417-5A33-4DA1-B08D-383A5BCA416A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0312-C997-4D6C-87A7-CDACFCFED45D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5053" y="365150"/>
            <a:ext cx="2628946" cy="581224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6" y="365150"/>
            <a:ext cx="7734436" cy="581224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27453-22EA-45FC-B70B-0566D594669D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4F79A-D28A-491D-B6B4-656C7EE0B0F7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65" y="1709858"/>
            <a:ext cx="10515784" cy="285293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65" y="4589783"/>
            <a:ext cx="10515784" cy="150029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996E3-79C0-4E7D-8574-08FF66AEA203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14" y="1825752"/>
            <a:ext cx="5181691" cy="43516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308" y="1825752"/>
            <a:ext cx="5181691" cy="43516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168CA-E920-4BA3-8CBB-28794F240786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3" y="365152"/>
            <a:ext cx="10515784" cy="132565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4" y="1681280"/>
            <a:ext cx="5157877" cy="82396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4" y="2505249"/>
            <a:ext cx="5157877" cy="368484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308" y="1681280"/>
            <a:ext cx="5183279" cy="82396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308" y="2505249"/>
            <a:ext cx="5183279" cy="368484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F7CF8-059F-4527-8ECC-DA734DFD0EDE}" type="datetime1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6CE4-F92C-4A12-B5DF-DC4537605CD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AD1B7-0979-4103-B9D7-B5BDCF393D0A}" type="datetime1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03841" y="6356793"/>
            <a:ext cx="2743248" cy="365150"/>
          </a:xfrm>
        </p:spPr>
        <p:txBody>
          <a:bodyPr/>
          <a:lstStyle/>
          <a:p>
            <a:fld id="{17B9234F-DD90-4CA8-B000-CA26671518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3" y="457232"/>
            <a:ext cx="3932306" cy="160031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279" y="987495"/>
            <a:ext cx="6172308" cy="48739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3" y="2057543"/>
            <a:ext cx="3932306" cy="381185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5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D2E97-D6AD-475C-B72C-87122BA901D0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3" y="457232"/>
            <a:ext cx="3932306" cy="160031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279" y="987495"/>
            <a:ext cx="6172308" cy="487396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3" y="2057543"/>
            <a:ext cx="3932306" cy="381185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5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2D1DA-3C43-441A-A54E-932CD7AAD198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14" y="365152"/>
            <a:ext cx="10515784" cy="1325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14" y="1825752"/>
            <a:ext cx="10515784" cy="4351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14" y="6356793"/>
            <a:ext cx="2743248" cy="365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27453-22EA-45FC-B70B-0566D594669D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71" y="6356793"/>
            <a:ext cx="4114873" cy="365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751" y="6356793"/>
            <a:ext cx="2743248" cy="365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9234F-DD90-4CA8-B000-CA26671518A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8" Type="http://schemas.openxmlformats.org/officeDocument/2006/relationships/tags" Target="../tags/tag41.xml"/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34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51.xml"/><Relationship Id="rId8" Type="http://schemas.openxmlformats.org/officeDocument/2006/relationships/tags" Target="../tags/tag50.xml"/><Relationship Id="rId7" Type="http://schemas.openxmlformats.org/officeDocument/2006/relationships/tags" Target="../tags/tag49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43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hyperlink" Target="mailto:sxgtdj@163.com" TargetMode="External"/><Relationship Id="rId2" Type="http://schemas.openxmlformats.org/officeDocument/2006/relationships/hyperlink" Target="http://www.gdsx.gov.cn/" TargetMode="Externa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5" Type="http://schemas.openxmlformats.org/officeDocument/2006/relationships/slideLayout" Target="../slideLayouts/slideLayout7.xml"/><Relationship Id="rId24" Type="http://schemas.openxmlformats.org/officeDocument/2006/relationships/tags" Target="../tags/tag24.xml"/><Relationship Id="rId23" Type="http://schemas.openxmlformats.org/officeDocument/2006/relationships/tags" Target="../tags/tag23.xml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73585" cy="68573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35" y="0"/>
            <a:ext cx="12190730" cy="6858000"/>
          </a:xfrm>
          <a:prstGeom prst="rect">
            <a:avLst/>
          </a:prstGeom>
          <a:gradFill>
            <a:gsLst>
              <a:gs pos="42000">
                <a:srgbClr val="FFFFFF">
                  <a:alpha val="75000"/>
                </a:srgbClr>
              </a:gs>
              <a:gs pos="0">
                <a:schemeClr val="bg1">
                  <a:alpha val="88000"/>
                </a:schemeClr>
              </a:gs>
              <a:gs pos="100000">
                <a:schemeClr val="bg1">
                  <a:alpha val="71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40"/>
          </a:p>
        </p:txBody>
      </p:sp>
      <p:sp>
        <p:nvSpPr>
          <p:cNvPr id="12" name="矩形 11"/>
          <p:cNvSpPr/>
          <p:nvPr/>
        </p:nvSpPr>
        <p:spPr>
          <a:xfrm>
            <a:off x="2019300" y="2304415"/>
            <a:ext cx="8148955" cy="144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始兴县太平镇国土空间总体规划（</a:t>
            </a:r>
            <a:r>
              <a:rPr lang="en-US" altLang="zh-CN" sz="4400" b="1" dirty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2021-2035</a:t>
            </a:r>
            <a:r>
              <a:rPr lang="zh-CN" altLang="en-US" sz="4400" b="1" dirty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年）</a:t>
            </a:r>
            <a:endParaRPr lang="zh-CN" altLang="en-US" sz="4400" b="1" dirty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711492" y="5781793"/>
            <a:ext cx="4765225" cy="686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sz="1285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【公众征求意见稿】</a:t>
            </a:r>
            <a:endParaRPr lang="zh-CN" sz="1285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285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sz="1285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285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285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zh-CN" altLang="en-US" sz="1285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z="1205" smtClean="0"/>
            </a:fld>
            <a:endParaRPr lang="zh-CN" altLang="en-US" sz="1205"/>
          </a:p>
        </p:txBody>
      </p:sp>
      <p:grpSp>
        <p:nvGrpSpPr>
          <p:cNvPr id="72" name="组合 71"/>
          <p:cNvGrpSpPr/>
          <p:nvPr/>
        </p:nvGrpSpPr>
        <p:grpSpPr>
          <a:xfrm>
            <a:off x="865505" y="400050"/>
            <a:ext cx="4217670" cy="815340"/>
            <a:chOff x="1363" y="614"/>
            <a:chExt cx="6642" cy="1284"/>
          </a:xfrm>
        </p:grpSpPr>
        <p:grpSp>
          <p:nvGrpSpPr>
            <p:cNvPr id="73" name="组合 72"/>
            <p:cNvGrpSpPr/>
            <p:nvPr/>
          </p:nvGrpSpPr>
          <p:grpSpPr>
            <a:xfrm>
              <a:off x="1363" y="756"/>
              <a:ext cx="1235" cy="1142"/>
              <a:chOff x="1384" y="2541"/>
              <a:chExt cx="3194" cy="1800"/>
            </a:xfrm>
          </p:grpSpPr>
          <p:sp>
            <p:nvSpPr>
              <p:cNvPr id="74" name="对角圆角矩形 73"/>
              <p:cNvSpPr/>
              <p:nvPr/>
            </p:nvSpPr>
            <p:spPr>
              <a:xfrm>
                <a:off x="1384" y="2541"/>
                <a:ext cx="2910" cy="1800"/>
              </a:xfrm>
              <a:prstGeom prst="round2DiagRect">
                <a:avLst/>
              </a:prstGeom>
              <a:noFill/>
              <a:ln w="25400">
                <a:solidFill>
                  <a:srgbClr val="00808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40">
                  <a:solidFill>
                    <a:srgbClr val="008080"/>
                  </a:solidFill>
                </a:endParaRPr>
              </a:p>
            </p:txBody>
          </p:sp>
          <p:sp>
            <p:nvSpPr>
              <p:cNvPr id="75" name="矩形 74"/>
              <p:cNvSpPr/>
              <p:nvPr/>
            </p:nvSpPr>
            <p:spPr>
              <a:xfrm>
                <a:off x="4054" y="2838"/>
                <a:ext cx="524" cy="12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anchor="t">
                <a:no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sz="4105" b="1" dirty="0">
                  <a:solidFill>
                    <a:srgbClr val="00808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6" name="矩形 75"/>
            <p:cNvSpPr/>
            <p:nvPr/>
          </p:nvSpPr>
          <p:spPr>
            <a:xfrm>
              <a:off x="1656" y="614"/>
              <a:ext cx="6349" cy="1043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>
                  <a:solidFill>
                    <a:srgbClr val="00808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5 </a:t>
              </a:r>
              <a:r>
                <a:rPr lang="zh-CN" altLang="en-US" sz="2800" b="1" dirty="0">
                  <a:solidFill>
                    <a:srgbClr val="00808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城乡统筹发展</a:t>
              </a:r>
              <a:endParaRPr lang="zh-CN" altLang="en-US" sz="2800" b="1" dirty="0"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8" name="文本框 77"/>
          <p:cNvSpPr txBox="1"/>
          <p:nvPr/>
        </p:nvSpPr>
        <p:spPr>
          <a:xfrm>
            <a:off x="865505" y="1215390"/>
            <a:ext cx="5230495" cy="792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b="1" dirty="0"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村庄分类指引</a:t>
            </a:r>
            <a:endParaRPr lang="en-US" altLang="zh-CN" b="1" dirty="0">
              <a:solidFill>
                <a:srgbClr val="00808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57175" algn="just">
              <a:lnSpc>
                <a:spcPct val="150000"/>
              </a:lnSpc>
            </a:pPr>
            <a:endParaRPr sz="1400" dirty="0">
              <a:solidFill>
                <a:srgbClr val="00808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65505" y="1790366"/>
            <a:ext cx="10613390" cy="902335"/>
          </a:xfrm>
          <a:prstGeom prst="rect">
            <a:avLst/>
          </a:prstGeom>
          <a:solidFill>
            <a:srgbClr val="009999"/>
          </a:solidFill>
        </p:spPr>
        <p:txBody>
          <a:bodyPr wrap="square" tIns="0" bIns="71755" rtlCol="0">
            <a:spAutoFit/>
          </a:bodyPr>
          <a:lstStyle/>
          <a:p>
            <a:pPr indent="0" algn="l" fontAlgn="auto">
              <a:lnSpc>
                <a:spcPct val="150000"/>
              </a:lnSpc>
            </a:pPr>
            <a:r>
              <a:rPr 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全镇村庄划分为集聚提升类、城郊融合类、特色保护类、一般发展类共四种不同类型村庄，引导乡村差异化发展。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>
            <p:custDataLst>
              <p:tags r:id="rId1"/>
            </p:custDataLst>
          </p:nvPr>
        </p:nvGrpSpPr>
        <p:grpSpPr>
          <a:xfrm>
            <a:off x="865505" y="2869866"/>
            <a:ext cx="10613390" cy="3691255"/>
            <a:chOff x="1363" y="5062"/>
            <a:chExt cx="11829" cy="5813"/>
          </a:xfrm>
        </p:grpSpPr>
        <p:sp>
          <p:nvSpPr>
            <p:cNvPr id="6" name="文本框 5"/>
            <p:cNvSpPr txBox="1"/>
            <p:nvPr>
              <p:custDataLst>
                <p:tags r:id="rId2"/>
              </p:custDataLst>
            </p:nvPr>
          </p:nvSpPr>
          <p:spPr>
            <a:xfrm>
              <a:off x="1363" y="5062"/>
              <a:ext cx="2675" cy="767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tIns="0" bIns="71755" rtlCol="0">
              <a:spAutoFit/>
            </a:bodyPr>
            <a:lstStyle/>
            <a:p>
              <a:pPr indent="0" algn="ctr" fontAlgn="auto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集聚提升类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3"/>
              </p:custDataLst>
            </p:nvPr>
          </p:nvSpPr>
          <p:spPr>
            <a:xfrm>
              <a:off x="4414" y="5062"/>
              <a:ext cx="2675" cy="76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tIns="0" bIns="71755" rtlCol="0">
              <a:spAutoFit/>
            </a:bodyPr>
            <a:lstStyle/>
            <a:p>
              <a:pPr indent="0" algn="ctr" fontAlgn="auto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城郊融合类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4"/>
              </p:custDataLst>
            </p:nvPr>
          </p:nvSpPr>
          <p:spPr>
            <a:xfrm>
              <a:off x="7464" y="5062"/>
              <a:ext cx="2675" cy="767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 tIns="0" bIns="71755" rtlCol="0">
              <a:spAutoFit/>
            </a:bodyPr>
            <a:lstStyle/>
            <a:p>
              <a:pPr indent="0" algn="ctr" fontAlgn="auto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特色保护类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5"/>
              </p:custDataLst>
            </p:nvPr>
          </p:nvSpPr>
          <p:spPr>
            <a:xfrm>
              <a:off x="1363" y="5828"/>
              <a:ext cx="2675" cy="5047"/>
            </a:xfrm>
            <a:prstGeom prst="rect">
              <a:avLst/>
            </a:prstGeom>
            <a:pattFill prst="ltUpDiag">
              <a:fgClr>
                <a:schemeClr val="accent5">
                  <a:lumMod val="40000"/>
                  <a:lumOff val="60000"/>
                </a:schemeClr>
              </a:fgClr>
              <a:bgClr>
                <a:schemeClr val="bg1"/>
              </a:bgClr>
            </a:pattFill>
          </p:spPr>
          <p:txBody>
            <a:bodyPr wrap="square" rtlCol="0">
              <a:noAutofit/>
            </a:bodyPr>
            <a:lstStyle/>
            <a:p>
              <a:pPr indent="349250">
                <a:lnSpc>
                  <a:spcPct val="150000"/>
                </a:lnSpc>
              </a:pPr>
              <a:r>
                <a:rPr lang="zh-CN" sz="14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为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乌石村、水南村、江口村、总甫村、河北村、纱帽岗村</a:t>
              </a:r>
              <a:r>
                <a:rPr lang="zh-CN" sz="14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 </a:t>
              </a:r>
              <a:r>
                <a:rPr 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重点引导人口、产业、资源等要素集聚发展，强化主导产业支撑，辐射带动周边村庄发展 。</a:t>
              </a:r>
              <a:endPara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6"/>
              </p:custDataLst>
            </p:nvPr>
          </p:nvSpPr>
          <p:spPr>
            <a:xfrm>
              <a:off x="4414" y="5828"/>
              <a:ext cx="2675" cy="5047"/>
            </a:xfrm>
            <a:prstGeom prst="rect">
              <a:avLst/>
            </a:prstGeom>
            <a:pattFill prst="ltUpDiag">
              <a:fgClr>
                <a:schemeClr val="accent5">
                  <a:lumMod val="40000"/>
                  <a:lumOff val="60000"/>
                </a:schemeClr>
              </a:fgClr>
              <a:bgClr>
                <a:schemeClr val="bg1"/>
              </a:bgClr>
            </a:pattFill>
          </p:spPr>
          <p:txBody>
            <a:bodyPr wrap="square" rtlCol="0">
              <a:noAutofit/>
            </a:bodyPr>
            <a:lstStyle/>
            <a:p>
              <a:pPr indent="349250">
                <a:lnSpc>
                  <a:spcPct val="150000"/>
                </a:lnSpc>
              </a:pPr>
              <a:r>
                <a:rPr lang="zh-CN" sz="14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为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狮石下村、白石坪村、瑶村村</a:t>
              </a:r>
              <a:r>
                <a:rPr lang="zh-CN" sz="14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r>
                <a:rPr 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加快改善村庄人居环境，持续推进存量农房微改造，引导新建农房风貌塑造；就近共享城镇基础设施和公共服务设施。积极发展乡村休闲产业。</a:t>
              </a:r>
              <a:endPara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7"/>
              </p:custDataLst>
            </p:nvPr>
          </p:nvSpPr>
          <p:spPr>
            <a:xfrm>
              <a:off x="7465" y="5828"/>
              <a:ext cx="2675" cy="5047"/>
            </a:xfrm>
            <a:prstGeom prst="rect">
              <a:avLst/>
            </a:prstGeom>
            <a:pattFill prst="ltUpDiag">
              <a:fgClr>
                <a:schemeClr val="accent5">
                  <a:lumMod val="40000"/>
                  <a:lumOff val="60000"/>
                </a:schemeClr>
              </a:fgClr>
              <a:bgClr>
                <a:schemeClr val="bg1"/>
              </a:bgClr>
            </a:pattFill>
          </p:spPr>
          <p:txBody>
            <a:bodyPr wrap="square" rtlCol="0">
              <a:noAutofit/>
            </a:bodyPr>
            <a:lstStyle/>
            <a:p>
              <a:pPr indent="349250">
                <a:lnSpc>
                  <a:spcPct val="150000"/>
                </a:lnSpc>
              </a:pPr>
              <a:r>
                <a:rPr lang="zh-CN" sz="14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为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东湖坪村</a:t>
              </a:r>
              <a:r>
                <a:rPr lang="zh-CN" sz="14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r>
                <a:rPr 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重点保护历史文化特色明显的文化和旅游特色村，加强对文物古迹、历史建筑、传统民居等保护与修缮。尊重原住居民生活形态和生活习惯，持续改善人居环境，发展壮大生态产业。</a:t>
              </a:r>
              <a:endPara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10516" y="5062"/>
              <a:ext cx="2675" cy="767"/>
            </a:xfrm>
            <a:prstGeom prst="rect">
              <a:avLst/>
            </a:prstGeom>
            <a:solidFill>
              <a:srgbClr val="009999">
                <a:alpha val="80000"/>
              </a:srgbClr>
            </a:solidFill>
          </p:spPr>
          <p:txBody>
            <a:bodyPr wrap="square" tIns="0" bIns="71755" rtlCol="0">
              <a:spAutoFit/>
            </a:bodyPr>
            <a:lstStyle/>
            <a:p>
              <a:pPr indent="0" algn="ctr" fontAlgn="auto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一般发展类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10517" y="5828"/>
              <a:ext cx="2675" cy="5047"/>
            </a:xfrm>
            <a:prstGeom prst="rect">
              <a:avLst/>
            </a:prstGeom>
            <a:pattFill prst="ltUpDiag">
              <a:fgClr>
                <a:schemeClr val="accent5">
                  <a:lumMod val="40000"/>
                  <a:lumOff val="60000"/>
                </a:schemeClr>
              </a:fgClr>
              <a:bgClr>
                <a:schemeClr val="bg1"/>
              </a:bgClr>
            </a:pattFill>
          </p:spPr>
          <p:txBody>
            <a:bodyPr wrap="square" rtlCol="0">
              <a:noAutofit/>
            </a:bodyPr>
            <a:lstStyle/>
            <a:p>
              <a:pPr indent="349250">
                <a:lnSpc>
                  <a:spcPct val="150000"/>
                </a:lnSpc>
              </a:pPr>
              <a:r>
                <a:rPr lang="zh-CN" sz="14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为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斜潭村、浈江村、罗围村、新屋场村、上台村、奇心村、观茶村、武岗村</a:t>
              </a:r>
              <a:r>
                <a:rPr lang="zh-CN" sz="14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r>
                <a:rPr 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重点开展农村人居环境整治提升，统筹乡村基础设施和公共服务布局建设，逐步补齐基础设施和公共服务短板。支持传统产业发展，盘活利用村庄资产资源发展壮大乡村产业。</a:t>
              </a:r>
              <a:endPara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z="1205" smtClean="0"/>
            </a:fld>
            <a:endParaRPr lang="zh-CN" altLang="en-US" sz="1205"/>
          </a:p>
        </p:txBody>
      </p:sp>
      <p:grpSp>
        <p:nvGrpSpPr>
          <p:cNvPr id="72" name="组合 71"/>
          <p:cNvGrpSpPr/>
          <p:nvPr/>
        </p:nvGrpSpPr>
        <p:grpSpPr>
          <a:xfrm>
            <a:off x="865505" y="400050"/>
            <a:ext cx="4217670" cy="815340"/>
            <a:chOff x="1363" y="614"/>
            <a:chExt cx="6642" cy="1284"/>
          </a:xfrm>
        </p:grpSpPr>
        <p:grpSp>
          <p:nvGrpSpPr>
            <p:cNvPr id="73" name="组合 72"/>
            <p:cNvGrpSpPr/>
            <p:nvPr/>
          </p:nvGrpSpPr>
          <p:grpSpPr>
            <a:xfrm>
              <a:off x="1363" y="756"/>
              <a:ext cx="1235" cy="1142"/>
              <a:chOff x="1384" y="2541"/>
              <a:chExt cx="3194" cy="1800"/>
            </a:xfrm>
          </p:grpSpPr>
          <p:sp>
            <p:nvSpPr>
              <p:cNvPr id="74" name="对角圆角矩形 73"/>
              <p:cNvSpPr/>
              <p:nvPr/>
            </p:nvSpPr>
            <p:spPr>
              <a:xfrm>
                <a:off x="1384" y="2541"/>
                <a:ext cx="2910" cy="1800"/>
              </a:xfrm>
              <a:prstGeom prst="round2DiagRect">
                <a:avLst/>
              </a:prstGeom>
              <a:noFill/>
              <a:ln w="25400">
                <a:solidFill>
                  <a:srgbClr val="00808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40"/>
              </a:p>
            </p:txBody>
          </p:sp>
          <p:sp>
            <p:nvSpPr>
              <p:cNvPr id="75" name="矩形 74"/>
              <p:cNvSpPr/>
              <p:nvPr/>
            </p:nvSpPr>
            <p:spPr>
              <a:xfrm>
                <a:off x="4054" y="2838"/>
                <a:ext cx="524" cy="12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anchor="t">
                <a:no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sz="4105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6" name="矩形 75"/>
            <p:cNvSpPr/>
            <p:nvPr/>
          </p:nvSpPr>
          <p:spPr>
            <a:xfrm>
              <a:off x="1656" y="614"/>
              <a:ext cx="6349" cy="1043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>
                  <a:solidFill>
                    <a:srgbClr val="00808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6 </a:t>
              </a:r>
              <a:r>
                <a:rPr lang="zh-CN" altLang="en-US" sz="2800" b="1" dirty="0">
                  <a:solidFill>
                    <a:srgbClr val="00808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基础设施支撑体系</a:t>
              </a:r>
              <a:endParaRPr lang="zh-CN" altLang="en-US" sz="2800" b="1" dirty="0"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8" name="文本框 77"/>
          <p:cNvSpPr txBox="1"/>
          <p:nvPr/>
        </p:nvSpPr>
        <p:spPr>
          <a:xfrm>
            <a:off x="865505" y="1459230"/>
            <a:ext cx="5230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b="1" dirty="0"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公共服务设施与社区生活圈</a:t>
            </a:r>
            <a:endParaRPr lang="zh-CN" altLang="en-US" b="1" dirty="0">
              <a:solidFill>
                <a:srgbClr val="00808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57175" algn="just">
              <a:lnSpc>
                <a:spcPct val="150000"/>
              </a:lnSpc>
            </a:pPr>
            <a:endParaRPr sz="1400" dirty="0">
              <a:solidFill>
                <a:srgbClr val="00808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6672263" y="6498590"/>
            <a:ext cx="4980770" cy="27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镇域公共服务设施规划图</a:t>
            </a:r>
            <a:endParaRPr 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65505" y="2799080"/>
            <a:ext cx="5230495" cy="3122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50000"/>
              </a:lnSpc>
              <a:spcAft>
                <a:spcPts val="1200"/>
              </a:spcAft>
            </a:pPr>
            <a:r>
              <a:rPr 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镇级公共服务中心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：位于镇区，统筹布局满足乡镇居民日常生活、生产需求的各类服务设施，形成社区生活圈的服务中心。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 fontAlgn="auto">
              <a:lnSpc>
                <a:spcPct val="150000"/>
              </a:lnSpc>
              <a:spcAft>
                <a:spcPts val="1200"/>
              </a:spcAft>
            </a:pPr>
            <a:r>
              <a:rPr 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重点村公共服务中心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依托重点村，按照15—30分钟慢行可达的空间尺度配置公共服务设施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 fontAlgn="auto">
              <a:lnSpc>
                <a:spcPct val="150000"/>
              </a:lnSpc>
              <a:spcAft>
                <a:spcPts val="1200"/>
              </a:spcAft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一般村公共服务中心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：根据服务人口规模和服务半径，优先配置保障民生的基本公共服务设施。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1365" y="2134870"/>
            <a:ext cx="5850890" cy="487045"/>
          </a:xfrm>
          <a:prstGeom prst="rect">
            <a:avLst/>
          </a:prstGeom>
          <a:solidFill>
            <a:srgbClr val="009999"/>
          </a:solidFill>
        </p:spPr>
        <p:txBody>
          <a:bodyPr wrap="square" tIns="0" bIns="71755" rtlCol="0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构建“镇级—重点村—一般村”三级公共服务中心体系。</a:t>
            </a:r>
            <a:endParaRPr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263" y="225425"/>
            <a:ext cx="4980770" cy="631981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z="1205" smtClean="0"/>
            </a:fld>
            <a:endParaRPr lang="zh-CN" altLang="en-US" sz="1205"/>
          </a:p>
        </p:txBody>
      </p:sp>
      <p:grpSp>
        <p:nvGrpSpPr>
          <p:cNvPr id="72" name="组合 71"/>
          <p:cNvGrpSpPr/>
          <p:nvPr/>
        </p:nvGrpSpPr>
        <p:grpSpPr>
          <a:xfrm>
            <a:off x="865505" y="400050"/>
            <a:ext cx="4217670" cy="815340"/>
            <a:chOff x="1363" y="614"/>
            <a:chExt cx="6642" cy="1284"/>
          </a:xfrm>
        </p:grpSpPr>
        <p:grpSp>
          <p:nvGrpSpPr>
            <p:cNvPr id="73" name="组合 72"/>
            <p:cNvGrpSpPr/>
            <p:nvPr/>
          </p:nvGrpSpPr>
          <p:grpSpPr>
            <a:xfrm>
              <a:off x="1363" y="756"/>
              <a:ext cx="1235" cy="1142"/>
              <a:chOff x="1384" y="2541"/>
              <a:chExt cx="3194" cy="1800"/>
            </a:xfrm>
          </p:grpSpPr>
          <p:sp>
            <p:nvSpPr>
              <p:cNvPr id="74" name="对角圆角矩形 73"/>
              <p:cNvSpPr/>
              <p:nvPr/>
            </p:nvSpPr>
            <p:spPr>
              <a:xfrm>
                <a:off x="1384" y="2541"/>
                <a:ext cx="2910" cy="1800"/>
              </a:xfrm>
              <a:prstGeom prst="round2DiagRect">
                <a:avLst/>
              </a:prstGeom>
              <a:noFill/>
              <a:ln w="25400">
                <a:solidFill>
                  <a:srgbClr val="00808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40">
                  <a:solidFill>
                    <a:srgbClr val="008080"/>
                  </a:solidFill>
                </a:endParaRPr>
              </a:p>
            </p:txBody>
          </p:sp>
          <p:sp>
            <p:nvSpPr>
              <p:cNvPr id="75" name="矩形 74"/>
              <p:cNvSpPr/>
              <p:nvPr/>
            </p:nvSpPr>
            <p:spPr>
              <a:xfrm>
                <a:off x="4054" y="2838"/>
                <a:ext cx="524" cy="12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anchor="t">
                <a:no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sz="4105" b="1" dirty="0">
                  <a:solidFill>
                    <a:srgbClr val="00808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6" name="矩形 75"/>
            <p:cNvSpPr/>
            <p:nvPr/>
          </p:nvSpPr>
          <p:spPr>
            <a:xfrm>
              <a:off x="1656" y="614"/>
              <a:ext cx="6349" cy="1043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>
                  <a:solidFill>
                    <a:srgbClr val="00808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6 </a:t>
              </a:r>
              <a:r>
                <a:rPr lang="zh-CN" altLang="en-US" sz="2800" b="1" dirty="0">
                  <a:solidFill>
                    <a:srgbClr val="00808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基础设施支撑体系</a:t>
              </a:r>
              <a:endParaRPr lang="zh-CN" altLang="en-US" sz="2800" b="1" dirty="0"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8" name="文本框 77"/>
          <p:cNvSpPr txBox="1"/>
          <p:nvPr/>
        </p:nvSpPr>
        <p:spPr>
          <a:xfrm>
            <a:off x="865505" y="1459230"/>
            <a:ext cx="5230495" cy="1153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b="1" dirty="0"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市政基础设施体系</a:t>
            </a:r>
            <a:endParaRPr lang="zh-CN" altLang="en-US" b="1" dirty="0">
              <a:solidFill>
                <a:srgbClr val="00808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57175" algn="just">
              <a:lnSpc>
                <a:spcPct val="150000"/>
              </a:lnSpc>
            </a:pPr>
            <a:endParaRPr lang="zh-CN" altLang="en-US" sz="1400" b="1" dirty="0">
              <a:solidFill>
                <a:srgbClr val="00808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 fontAlgn="auto">
              <a:lnSpc>
                <a:spcPct val="150000"/>
              </a:lnSpc>
              <a:spcAft>
                <a:spcPts val="1200"/>
              </a:spcAft>
            </a:pPr>
            <a:endParaRPr sz="1400" dirty="0">
              <a:solidFill>
                <a:srgbClr val="00808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6672263" y="6498590"/>
            <a:ext cx="4951433" cy="27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镇域重大基础设施规划图</a:t>
            </a:r>
            <a:endParaRPr 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66140" y="2025015"/>
            <a:ext cx="1698625" cy="2174240"/>
            <a:chOff x="1363" y="5062"/>
            <a:chExt cx="2675" cy="3424"/>
          </a:xfrm>
        </p:grpSpPr>
        <p:sp>
          <p:nvSpPr>
            <p:cNvPr id="6" name="文本框 5"/>
            <p:cNvSpPr txBox="1"/>
            <p:nvPr/>
          </p:nvSpPr>
          <p:spPr>
            <a:xfrm>
              <a:off x="1363" y="5062"/>
              <a:ext cx="2675" cy="767"/>
            </a:xfrm>
            <a:prstGeom prst="rect">
              <a:avLst/>
            </a:prstGeom>
            <a:solidFill>
              <a:srgbClr val="009999"/>
            </a:solidFill>
          </p:spPr>
          <p:txBody>
            <a:bodyPr wrap="square" tIns="0" bIns="71755" rtlCol="0">
              <a:spAutoFit/>
            </a:bodyPr>
            <a:lstStyle/>
            <a:p>
              <a:pPr indent="0" algn="ctr" fontAlgn="auto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给水工程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363" y="5828"/>
              <a:ext cx="2675" cy="2658"/>
            </a:xfrm>
            <a:prstGeom prst="rect">
              <a:avLst/>
            </a:prstGeom>
            <a:pattFill prst="ltUpDiag">
              <a:fgClr>
                <a:srgbClr val="B2D9D9"/>
              </a:fgClr>
              <a:bgClr>
                <a:schemeClr val="bg1"/>
              </a:bgClr>
            </a:pattFill>
          </p:spPr>
          <p:txBody>
            <a:bodyPr wrap="square" lIns="36195" rIns="36195" rtlCol="0">
              <a:noAutofit/>
            </a:bodyPr>
            <a:lstStyle/>
            <a:p>
              <a:pPr indent="241300">
                <a:lnSpc>
                  <a:spcPct val="150000"/>
                </a:lnSpc>
              </a:pP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规划花山水库和白石坪水库为主要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水源，规划花山水厂近期供水规模为</a:t>
              </a:r>
              <a:r>
                <a:rPr lang="en-US" altLang="zh-CN" sz="1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4.0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万</a:t>
              </a:r>
              <a:r>
                <a:rPr lang="en-US" altLang="zh-CN" sz="1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m³ /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天，远期规模为</a:t>
              </a:r>
              <a:r>
                <a:rPr lang="en-US" altLang="zh-CN" sz="1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7.7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万</a:t>
              </a:r>
              <a:r>
                <a:rPr lang="en-US" altLang="zh-CN" sz="1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m³ /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天。保留白石坪水厂，供水规模为</a:t>
              </a:r>
              <a:r>
                <a:rPr lang="en-US" altLang="zh-CN" sz="1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1.5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万</a:t>
              </a:r>
              <a:r>
                <a:rPr lang="en-US" altLang="zh-CN" sz="1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m³ /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天</a:t>
              </a:r>
              <a:r>
                <a:rPr lang="zh-CN" sz="10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752090" y="2025015"/>
            <a:ext cx="1698625" cy="2174240"/>
            <a:chOff x="1363" y="5062"/>
            <a:chExt cx="2675" cy="3424"/>
          </a:xfrm>
        </p:grpSpPr>
        <p:sp>
          <p:nvSpPr>
            <p:cNvPr id="11" name="文本框 10"/>
            <p:cNvSpPr txBox="1"/>
            <p:nvPr/>
          </p:nvSpPr>
          <p:spPr>
            <a:xfrm>
              <a:off x="1363" y="5062"/>
              <a:ext cx="2675" cy="767"/>
            </a:xfrm>
            <a:prstGeom prst="rect">
              <a:avLst/>
            </a:prstGeom>
            <a:solidFill>
              <a:srgbClr val="009999"/>
            </a:solidFill>
          </p:spPr>
          <p:txBody>
            <a:bodyPr wrap="square" tIns="0" bIns="71755" rtlCol="0">
              <a:spAutoFit/>
            </a:bodyPr>
            <a:lstStyle/>
            <a:p>
              <a:pPr indent="0" algn="ctr" fontAlgn="auto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排水工程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363" y="5828"/>
              <a:ext cx="2675" cy="2658"/>
            </a:xfrm>
            <a:prstGeom prst="rect">
              <a:avLst/>
            </a:prstGeom>
            <a:pattFill prst="ltUpDiag">
              <a:fgClr>
                <a:srgbClr val="B2D9D9"/>
              </a:fgClr>
              <a:bgClr>
                <a:schemeClr val="bg1"/>
              </a:bgClr>
            </a:pattFill>
          </p:spPr>
          <p:txBody>
            <a:bodyPr wrap="square" lIns="36195" rIns="36195" rtlCol="0">
              <a:noAutofit/>
            </a:bodyPr>
            <a:lstStyle/>
            <a:p>
              <a:pPr lvl="0" indent="241300">
                <a:lnSpc>
                  <a:spcPct val="130000"/>
                </a:lnSpc>
              </a:pPr>
              <a:r>
                <a:rPr lang="zh-CN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规划扩建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太平</a:t>
              </a:r>
              <a:r>
                <a:rPr lang="zh-CN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镇污水处理厂，总处理规模为</a:t>
              </a:r>
              <a:r>
                <a:rPr lang="en-US" altLang="zh-CN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万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m³</a:t>
              </a:r>
              <a:r>
                <a:rPr lang="zh-CN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/日；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保留现状始兴县污水厂处理规模</a:t>
              </a:r>
              <a:r>
                <a:rPr lang="en-US" altLang="zh-CN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万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m³ </a:t>
              </a:r>
              <a:r>
                <a:rPr lang="en-US" altLang="zh-CN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/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天，新建东湖坪工业园污水处理厂，处理规模</a:t>
              </a:r>
              <a:r>
                <a:rPr lang="en-US" altLang="zh-CN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2000</a:t>
              </a:r>
              <a:r>
                <a:rPr lang="en-US" altLang="zh-CN" sz="1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m³ </a:t>
              </a:r>
              <a:r>
                <a:rPr lang="en-US" altLang="zh-CN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/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天</a:t>
              </a:r>
              <a:r>
                <a:rPr lang="zh-CN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。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远期逐步改造成截流式合流制或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分流制。</a:t>
              </a:r>
              <a:endParaRPr lang="zh-CN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638040" y="2025015"/>
            <a:ext cx="1698625" cy="2174240"/>
            <a:chOff x="1363" y="5062"/>
            <a:chExt cx="2675" cy="3424"/>
          </a:xfrm>
        </p:grpSpPr>
        <p:sp>
          <p:nvSpPr>
            <p:cNvPr id="16" name="文本框 15"/>
            <p:cNvSpPr txBox="1"/>
            <p:nvPr/>
          </p:nvSpPr>
          <p:spPr>
            <a:xfrm>
              <a:off x="1363" y="5062"/>
              <a:ext cx="2675" cy="767"/>
            </a:xfrm>
            <a:prstGeom prst="rect">
              <a:avLst/>
            </a:prstGeom>
            <a:solidFill>
              <a:srgbClr val="009999"/>
            </a:solidFill>
          </p:spPr>
          <p:txBody>
            <a:bodyPr wrap="square" tIns="0" bIns="71755" rtlCol="0">
              <a:spAutoFit/>
            </a:bodyPr>
            <a:lstStyle/>
            <a:p>
              <a:pPr indent="0" algn="ctr" fontAlgn="auto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燃气工程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363" y="5828"/>
              <a:ext cx="2675" cy="2658"/>
            </a:xfrm>
            <a:prstGeom prst="rect">
              <a:avLst/>
            </a:prstGeom>
            <a:pattFill prst="ltUpDiag">
              <a:fgClr>
                <a:srgbClr val="B2D9D9"/>
              </a:fgClr>
              <a:bgClr>
                <a:schemeClr val="bg1"/>
              </a:bgClr>
            </a:pattFill>
          </p:spPr>
          <p:txBody>
            <a:bodyPr wrap="square" lIns="36195" rIns="36195" rtlCol="0">
              <a:noAutofit/>
            </a:bodyPr>
            <a:lstStyle/>
            <a:p>
              <a:pPr lvl="0" indent="241300">
                <a:lnSpc>
                  <a:spcPct val="130000"/>
                </a:lnSpc>
              </a:pP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规划至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2035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年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，采用</a:t>
              </a:r>
              <a:r>
                <a:rPr lang="en-US" altLang="zh-CN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G220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线北侧近期已建天然气门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站。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远期在始兴县五里山牛角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坑设置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天然气综合站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1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座，供气规模为</a:t>
              </a:r>
              <a:r>
                <a:rPr lang="en-US" altLang="zh-CN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7.29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万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m³ </a:t>
              </a:r>
              <a:r>
                <a:rPr lang="en-US" altLang="zh-CN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/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天，与近期已建天然气门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站联合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供气，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增加城镇管网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供气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安全性。</a:t>
              </a:r>
              <a:endParaRPr lang="zh-CN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66140" y="4318000"/>
            <a:ext cx="1698625" cy="2245360"/>
            <a:chOff x="1363" y="5062"/>
            <a:chExt cx="2675" cy="3536"/>
          </a:xfrm>
        </p:grpSpPr>
        <p:sp>
          <p:nvSpPr>
            <p:cNvPr id="19" name="文本框 18"/>
            <p:cNvSpPr txBox="1"/>
            <p:nvPr/>
          </p:nvSpPr>
          <p:spPr>
            <a:xfrm>
              <a:off x="1363" y="5062"/>
              <a:ext cx="2675" cy="767"/>
            </a:xfrm>
            <a:prstGeom prst="rect">
              <a:avLst/>
            </a:prstGeom>
            <a:solidFill>
              <a:srgbClr val="009999"/>
            </a:solidFill>
          </p:spPr>
          <p:txBody>
            <a:bodyPr wrap="square" tIns="0" bIns="71755" rtlCol="0">
              <a:spAutoFit/>
            </a:bodyPr>
            <a:lstStyle/>
            <a:p>
              <a:pPr indent="0" algn="ctr" fontAlgn="auto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环卫工程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363" y="5828"/>
              <a:ext cx="2675" cy="2770"/>
            </a:xfrm>
            <a:prstGeom prst="rect">
              <a:avLst/>
            </a:prstGeom>
            <a:pattFill prst="ltUpDiag">
              <a:fgClr>
                <a:srgbClr val="B2D9D9"/>
              </a:fgClr>
              <a:bgClr>
                <a:schemeClr val="bg1"/>
              </a:bgClr>
            </a:pattFill>
          </p:spPr>
          <p:txBody>
            <a:bodyPr wrap="square" lIns="36195" rIns="36195" rtlCol="0">
              <a:noAutofit/>
            </a:bodyPr>
            <a:lstStyle/>
            <a:p>
              <a:pPr lvl="0" indent="241300">
                <a:lnSpc>
                  <a:spcPct val="150000"/>
                </a:lnSpc>
              </a:pPr>
              <a:r>
                <a:rPr lang="zh-CN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规划至2035年，生活垃圾无害化处理率达到100</a:t>
              </a:r>
              <a:r>
                <a:rPr lang="zh-CN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%。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改造提升城区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垃圾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中转站、规划在联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丰工业园、城东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新区及江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口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附近新建垃圾中转站</a:t>
              </a:r>
              <a:r>
                <a:rPr lang="zh-CN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，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统一转运至曲江大塘垃圾焚烧厂处理</a:t>
              </a:r>
              <a:r>
                <a:rPr lang="zh-CN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。</a:t>
              </a:r>
              <a:endParaRPr lang="zh-CN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752090" y="4318000"/>
            <a:ext cx="1698625" cy="2245360"/>
            <a:chOff x="1363" y="5062"/>
            <a:chExt cx="2675" cy="3536"/>
          </a:xfrm>
        </p:grpSpPr>
        <p:sp>
          <p:nvSpPr>
            <p:cNvPr id="22" name="文本框 21"/>
            <p:cNvSpPr txBox="1"/>
            <p:nvPr/>
          </p:nvSpPr>
          <p:spPr>
            <a:xfrm>
              <a:off x="1363" y="5062"/>
              <a:ext cx="2675" cy="767"/>
            </a:xfrm>
            <a:prstGeom prst="rect">
              <a:avLst/>
            </a:prstGeom>
            <a:solidFill>
              <a:srgbClr val="009999"/>
            </a:solidFill>
          </p:spPr>
          <p:txBody>
            <a:bodyPr wrap="square" tIns="0" bIns="71755" rtlCol="0">
              <a:spAutoFit/>
            </a:bodyPr>
            <a:lstStyle/>
            <a:p>
              <a:pPr indent="0" algn="ctr" fontAlgn="auto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供电工程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363" y="5828"/>
              <a:ext cx="2675" cy="2770"/>
            </a:xfrm>
            <a:prstGeom prst="rect">
              <a:avLst/>
            </a:prstGeom>
            <a:pattFill prst="ltUpDiag">
              <a:fgClr>
                <a:srgbClr val="B2D9D9"/>
              </a:fgClr>
              <a:bgClr>
                <a:schemeClr val="bg1"/>
              </a:bgClr>
            </a:pattFill>
          </p:spPr>
          <p:txBody>
            <a:bodyPr wrap="square" lIns="36195" rIns="36195" rtlCol="0">
              <a:noAutofit/>
            </a:bodyPr>
            <a:lstStyle/>
            <a:p>
              <a:pPr lvl="0" indent="241300">
                <a:lnSpc>
                  <a:spcPct val="150000"/>
                </a:lnSpc>
              </a:pP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规划至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2035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年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，保留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已建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220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千伏墨江变电站、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110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千伏赤土岭变电站、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110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千伏和平变电站，新增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500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千伏始兴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变电站</a:t>
              </a:r>
              <a:r>
                <a:rPr lang="zh-CN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。</a:t>
              </a:r>
              <a:endParaRPr lang="zh-CN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638040" y="4318000"/>
            <a:ext cx="1698625" cy="2245360"/>
            <a:chOff x="1363" y="5062"/>
            <a:chExt cx="2675" cy="3536"/>
          </a:xfrm>
        </p:grpSpPr>
        <p:sp>
          <p:nvSpPr>
            <p:cNvPr id="25" name="文本框 24"/>
            <p:cNvSpPr txBox="1"/>
            <p:nvPr/>
          </p:nvSpPr>
          <p:spPr>
            <a:xfrm>
              <a:off x="1363" y="5062"/>
              <a:ext cx="2675" cy="767"/>
            </a:xfrm>
            <a:prstGeom prst="rect">
              <a:avLst/>
            </a:prstGeom>
            <a:solidFill>
              <a:srgbClr val="009999"/>
            </a:solidFill>
          </p:spPr>
          <p:txBody>
            <a:bodyPr wrap="square" tIns="0" bIns="71755" rtlCol="0">
              <a:spAutoFit/>
            </a:bodyPr>
            <a:lstStyle/>
            <a:p>
              <a:pPr indent="0" algn="ctr" fontAlgn="auto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通信工程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363" y="5828"/>
              <a:ext cx="2675" cy="2770"/>
            </a:xfrm>
            <a:prstGeom prst="rect">
              <a:avLst/>
            </a:prstGeom>
            <a:pattFill prst="ltUpDiag">
              <a:fgClr>
                <a:srgbClr val="B2D9D9"/>
              </a:fgClr>
              <a:bgClr>
                <a:schemeClr val="bg1"/>
              </a:bgClr>
            </a:pattFill>
          </p:spPr>
          <p:txBody>
            <a:bodyPr wrap="square" lIns="36195" rIns="36195" rtlCol="0">
              <a:noAutofit/>
            </a:bodyPr>
            <a:lstStyle/>
            <a:p>
              <a:pPr lvl="0" indent="241300" algn="l">
                <a:lnSpc>
                  <a:spcPct val="150000"/>
                </a:lnSpc>
                <a:buClrTx/>
                <a:buSzTx/>
                <a:buFontTx/>
              </a:pPr>
              <a:r>
                <a:rPr lang="zh-CN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全面部署5G、千兆光纤网络、IPv6、移动物联网、卫星通信网络等新一代通信网络基础设施，建成5G+千兆光网的“双千兆”城镇。</a:t>
              </a:r>
              <a:endParaRPr lang="zh-CN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263" y="225426"/>
            <a:ext cx="4979182" cy="631779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z="1205" smtClean="0"/>
            </a:fld>
            <a:endParaRPr lang="zh-CN" altLang="en-US" sz="1205"/>
          </a:p>
        </p:txBody>
      </p:sp>
      <p:grpSp>
        <p:nvGrpSpPr>
          <p:cNvPr id="72" name="组合 71"/>
          <p:cNvGrpSpPr/>
          <p:nvPr/>
        </p:nvGrpSpPr>
        <p:grpSpPr>
          <a:xfrm>
            <a:off x="865505" y="400050"/>
            <a:ext cx="5030470" cy="815340"/>
            <a:chOff x="1363" y="614"/>
            <a:chExt cx="7922" cy="1284"/>
          </a:xfrm>
        </p:grpSpPr>
        <p:grpSp>
          <p:nvGrpSpPr>
            <p:cNvPr id="73" name="组合 72"/>
            <p:cNvGrpSpPr/>
            <p:nvPr/>
          </p:nvGrpSpPr>
          <p:grpSpPr>
            <a:xfrm>
              <a:off x="1363" y="756"/>
              <a:ext cx="1235" cy="1142"/>
              <a:chOff x="1384" y="2541"/>
              <a:chExt cx="3194" cy="1800"/>
            </a:xfrm>
          </p:grpSpPr>
          <p:sp>
            <p:nvSpPr>
              <p:cNvPr id="74" name="对角圆角矩形 73"/>
              <p:cNvSpPr/>
              <p:nvPr/>
            </p:nvSpPr>
            <p:spPr>
              <a:xfrm>
                <a:off x="1384" y="2541"/>
                <a:ext cx="2910" cy="1800"/>
              </a:xfrm>
              <a:prstGeom prst="round2DiagRect">
                <a:avLst/>
              </a:prstGeom>
              <a:noFill/>
              <a:ln w="25400">
                <a:solidFill>
                  <a:srgbClr val="00808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40"/>
              </a:p>
            </p:txBody>
          </p:sp>
          <p:sp>
            <p:nvSpPr>
              <p:cNvPr id="75" name="矩形 74"/>
              <p:cNvSpPr/>
              <p:nvPr/>
            </p:nvSpPr>
            <p:spPr>
              <a:xfrm>
                <a:off x="4054" y="2838"/>
                <a:ext cx="524" cy="12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anchor="t">
                <a:no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sz="4105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6" name="矩形 75"/>
            <p:cNvSpPr/>
            <p:nvPr/>
          </p:nvSpPr>
          <p:spPr>
            <a:xfrm>
              <a:off x="1656" y="614"/>
              <a:ext cx="7629" cy="1043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>
                  <a:solidFill>
                    <a:srgbClr val="00808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7 </a:t>
              </a:r>
              <a:r>
                <a:rPr lang="zh-CN" altLang="en-US" sz="2800" b="1" dirty="0">
                  <a:solidFill>
                    <a:srgbClr val="00808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国土综合整治与生态修复</a:t>
              </a:r>
              <a:endParaRPr lang="zh-CN" altLang="en-US" sz="2800" b="1" dirty="0"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865505" y="1763395"/>
            <a:ext cx="10613390" cy="902335"/>
          </a:xfrm>
          <a:prstGeom prst="rect">
            <a:avLst/>
          </a:prstGeom>
          <a:solidFill>
            <a:srgbClr val="009999"/>
          </a:solidFill>
        </p:spPr>
        <p:txBody>
          <a:bodyPr wrap="square" tIns="0" bIns="71755" rtlCol="0">
            <a:spAutoFit/>
          </a:bodyPr>
          <a:lstStyle/>
          <a:p>
            <a:pPr indent="0" algn="l" fontAlgn="auto">
              <a:lnSpc>
                <a:spcPct val="150000"/>
              </a:lnSpc>
            </a:pPr>
            <a:r>
              <a:rPr 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推动各类农用地整治、建设用地整理等活动，优化土地利用结构与布局、提升人居环境，营造独居特色的美丽乡镇。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>
            <p:custDataLst>
              <p:tags r:id="rId1"/>
            </p:custDataLst>
          </p:nvPr>
        </p:nvGrpSpPr>
        <p:grpSpPr>
          <a:xfrm>
            <a:off x="865505" y="2835275"/>
            <a:ext cx="10613390" cy="3141980"/>
            <a:chOff x="1363" y="5062"/>
            <a:chExt cx="11829" cy="4948"/>
          </a:xfrm>
        </p:grpSpPr>
        <p:sp>
          <p:nvSpPr>
            <p:cNvPr id="6" name="文本框 5"/>
            <p:cNvSpPr txBox="1"/>
            <p:nvPr>
              <p:custDataLst>
                <p:tags r:id="rId2"/>
              </p:custDataLst>
            </p:nvPr>
          </p:nvSpPr>
          <p:spPr>
            <a:xfrm>
              <a:off x="1363" y="5062"/>
              <a:ext cx="2675" cy="767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tIns="0" bIns="71755" rtlCol="0">
              <a:spAutoFit/>
            </a:bodyPr>
            <a:lstStyle/>
            <a:p>
              <a:pPr indent="0" algn="ctr" fontAlgn="auto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稳步推进农用地整治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3"/>
              </p:custDataLst>
            </p:nvPr>
          </p:nvSpPr>
          <p:spPr>
            <a:xfrm>
              <a:off x="4414" y="5062"/>
              <a:ext cx="2675" cy="767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tIns="0" bIns="71755" rtlCol="0">
              <a:spAutoFit/>
            </a:bodyPr>
            <a:lstStyle/>
            <a:p>
              <a:pPr indent="0" algn="ctr" fontAlgn="auto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开展建设用地整理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4"/>
              </p:custDataLst>
            </p:nvPr>
          </p:nvSpPr>
          <p:spPr>
            <a:xfrm>
              <a:off x="7464" y="5062"/>
              <a:ext cx="2675" cy="767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tIns="0" bIns="71755" rtlCol="0">
              <a:spAutoFit/>
            </a:bodyPr>
            <a:lstStyle/>
            <a:p>
              <a:pPr indent="0" algn="ctr" fontAlgn="auto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生态系统修复治理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5"/>
              </p:custDataLst>
            </p:nvPr>
          </p:nvSpPr>
          <p:spPr>
            <a:xfrm>
              <a:off x="1363" y="5828"/>
              <a:ext cx="2675" cy="4182"/>
            </a:xfrm>
            <a:prstGeom prst="rect">
              <a:avLst/>
            </a:prstGeom>
            <a:pattFill prst="ltUpDiag">
              <a:fgClr>
                <a:schemeClr val="accent5">
                  <a:lumMod val="40000"/>
                  <a:lumOff val="60000"/>
                </a:schemeClr>
              </a:fgClr>
              <a:bgClr>
                <a:schemeClr val="bg1"/>
              </a:bgClr>
            </a:pattFill>
          </p:spPr>
          <p:txBody>
            <a:bodyPr wrap="square" rtlCol="0">
              <a:noAutofit/>
            </a:bodyPr>
            <a:lstStyle/>
            <a:p>
              <a:pPr indent="349250" algn="l" fontAlgn="auto">
                <a:lnSpc>
                  <a:spcPct val="150000"/>
                </a:lnSpc>
              </a:pPr>
              <a:r>
                <a:rPr 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通过垦造水田、补充耕地、高标准农田建设等政策工具，实施“土地整治+现代农业发展”模式助力实现乡村特色农业产业化、规模化。</a:t>
              </a:r>
              <a:endPara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6"/>
              </p:custDataLst>
            </p:nvPr>
          </p:nvSpPr>
          <p:spPr>
            <a:xfrm>
              <a:off x="4414" y="5828"/>
              <a:ext cx="2675" cy="4182"/>
            </a:xfrm>
            <a:prstGeom prst="rect">
              <a:avLst/>
            </a:prstGeom>
            <a:pattFill prst="ltUpDiag">
              <a:fgClr>
                <a:schemeClr val="accent5">
                  <a:lumMod val="40000"/>
                  <a:lumOff val="60000"/>
                </a:schemeClr>
              </a:fgClr>
              <a:bgClr>
                <a:schemeClr val="bg1"/>
              </a:bgClr>
            </a:pattFill>
          </p:spPr>
          <p:txBody>
            <a:bodyPr wrap="square" rtlCol="0">
              <a:noAutofit/>
            </a:bodyPr>
            <a:lstStyle/>
            <a:p>
              <a:pPr indent="349250" algn="l" fontAlgn="auto">
                <a:lnSpc>
                  <a:spcPct val="150000"/>
                </a:lnSpc>
                <a:buClrTx/>
                <a:buSzTx/>
                <a:buFontTx/>
              </a:pPr>
              <a:r>
                <a:rPr 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通过建设用地整理，对低效建设用地进行连片集中改造，完善配套基础设施和公共服务设施，促进产业转型升级；运用城乡建设用地增减挂钩，实施农村建设用地拆旧复垦项目，优化村庄用地布局。</a:t>
              </a:r>
              <a:endPara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7"/>
              </p:custDataLst>
            </p:nvPr>
          </p:nvSpPr>
          <p:spPr>
            <a:xfrm>
              <a:off x="7465" y="5828"/>
              <a:ext cx="2675" cy="4182"/>
            </a:xfrm>
            <a:prstGeom prst="rect">
              <a:avLst/>
            </a:prstGeom>
            <a:pattFill prst="ltUpDiag">
              <a:fgClr>
                <a:schemeClr val="accent5">
                  <a:lumMod val="40000"/>
                  <a:lumOff val="60000"/>
                </a:schemeClr>
              </a:fgClr>
              <a:bgClr>
                <a:schemeClr val="bg1"/>
              </a:bgClr>
            </a:pattFill>
          </p:spPr>
          <p:txBody>
            <a:bodyPr wrap="square" rtlCol="0">
              <a:noAutofit/>
            </a:bodyPr>
            <a:lstStyle/>
            <a:p>
              <a:pPr indent="349250" algn="l" fontAlgn="auto">
                <a:lnSpc>
                  <a:spcPct val="150000"/>
                </a:lnSpc>
                <a:buClrTx/>
                <a:buSzTx/>
                <a:buFontTx/>
              </a:pPr>
              <a:r>
                <a:rPr 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通过生态系统修复治理，统筹矿山、河湖湿地等生态保护修复，推进太平镇历史遗留矿山生态修复实施计划、墨江流域生态保护修复工程等，全面提升人居环境，增加城乡生态空间，创造幸福人居生活。</a:t>
              </a:r>
              <a:endPara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10516" y="5062"/>
              <a:ext cx="2675" cy="767"/>
            </a:xfrm>
            <a:prstGeom prst="rect">
              <a:avLst/>
            </a:prstGeom>
            <a:solidFill>
              <a:srgbClr val="009999">
                <a:alpha val="70000"/>
              </a:srgbClr>
            </a:solidFill>
          </p:spPr>
          <p:txBody>
            <a:bodyPr wrap="square" tIns="0" bIns="71755" rtlCol="0">
              <a:spAutoFit/>
            </a:bodyPr>
            <a:lstStyle/>
            <a:p>
              <a:pPr indent="0" algn="ctr" fontAlgn="auto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产业导入与提升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10517" y="5828"/>
              <a:ext cx="2675" cy="4182"/>
            </a:xfrm>
            <a:prstGeom prst="rect">
              <a:avLst/>
            </a:prstGeom>
            <a:pattFill prst="ltUpDiag">
              <a:fgClr>
                <a:schemeClr val="accent5">
                  <a:lumMod val="40000"/>
                  <a:lumOff val="60000"/>
                </a:schemeClr>
              </a:fgClr>
              <a:bgClr>
                <a:schemeClr val="bg1"/>
              </a:bgClr>
            </a:pattFill>
          </p:spPr>
          <p:txBody>
            <a:bodyPr wrap="square" rtlCol="0">
              <a:noAutofit/>
            </a:bodyPr>
            <a:lstStyle/>
            <a:p>
              <a:pPr indent="349250" algn="l" fontAlgn="auto">
                <a:lnSpc>
                  <a:spcPct val="150000"/>
                </a:lnSpc>
                <a:buClrTx/>
                <a:buSzTx/>
                <a:buFontTx/>
              </a:pPr>
              <a:r>
                <a:rPr 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通过产业布局和导入，全面推进“土地整治+”实现一、二、三产业融合发展，重点建设黄花园、东湖坪和江口产业片区等重点产业平台、推进江河谷产业带建设，打造先进轻工产业集聚地和主要商贸物流中心。</a:t>
              </a:r>
              <a:endPara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z="1205" smtClean="0"/>
            </a:fld>
            <a:endParaRPr lang="zh-CN" altLang="en-US" sz="1205"/>
          </a:p>
        </p:txBody>
      </p:sp>
      <p:grpSp>
        <p:nvGrpSpPr>
          <p:cNvPr id="72" name="组合 71"/>
          <p:cNvGrpSpPr/>
          <p:nvPr/>
        </p:nvGrpSpPr>
        <p:grpSpPr>
          <a:xfrm>
            <a:off x="865505" y="400050"/>
            <a:ext cx="5030470" cy="815340"/>
            <a:chOff x="1363" y="614"/>
            <a:chExt cx="7922" cy="1284"/>
          </a:xfrm>
        </p:grpSpPr>
        <p:grpSp>
          <p:nvGrpSpPr>
            <p:cNvPr id="73" name="组合 72"/>
            <p:cNvGrpSpPr/>
            <p:nvPr/>
          </p:nvGrpSpPr>
          <p:grpSpPr>
            <a:xfrm>
              <a:off x="1363" y="756"/>
              <a:ext cx="1235" cy="1142"/>
              <a:chOff x="1384" y="2541"/>
              <a:chExt cx="3194" cy="1800"/>
            </a:xfrm>
          </p:grpSpPr>
          <p:sp>
            <p:nvSpPr>
              <p:cNvPr id="74" name="对角圆角矩形 73"/>
              <p:cNvSpPr/>
              <p:nvPr/>
            </p:nvSpPr>
            <p:spPr>
              <a:xfrm>
                <a:off x="1384" y="2541"/>
                <a:ext cx="2910" cy="1800"/>
              </a:xfrm>
              <a:prstGeom prst="round2DiagRect">
                <a:avLst/>
              </a:prstGeom>
              <a:noFill/>
              <a:ln w="25400">
                <a:solidFill>
                  <a:srgbClr val="00808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40"/>
              </a:p>
            </p:txBody>
          </p:sp>
          <p:sp>
            <p:nvSpPr>
              <p:cNvPr id="75" name="矩形 74"/>
              <p:cNvSpPr/>
              <p:nvPr/>
            </p:nvSpPr>
            <p:spPr>
              <a:xfrm>
                <a:off x="4054" y="2838"/>
                <a:ext cx="524" cy="12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anchor="t">
                <a:no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sz="4105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6" name="矩形 75"/>
            <p:cNvSpPr/>
            <p:nvPr/>
          </p:nvSpPr>
          <p:spPr>
            <a:xfrm>
              <a:off x="1656" y="614"/>
              <a:ext cx="7629" cy="1161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>
                  <a:solidFill>
                    <a:srgbClr val="00808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8 </a:t>
              </a:r>
              <a:r>
                <a:rPr lang="zh-CN" altLang="en-US" sz="2800" b="1" dirty="0">
                  <a:solidFill>
                    <a:srgbClr val="00808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规划传导与实施保障</a:t>
              </a:r>
              <a:endParaRPr lang="zh-CN" altLang="en-US" sz="2800" b="1" dirty="0"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>
            <p:custDataLst>
              <p:tags r:id="rId1"/>
            </p:custDataLst>
          </p:nvPr>
        </p:nvGrpSpPr>
        <p:grpSpPr>
          <a:xfrm>
            <a:off x="864870" y="1563391"/>
            <a:ext cx="10755446" cy="4660765"/>
            <a:chOff x="1362" y="5089"/>
            <a:chExt cx="11147" cy="5077"/>
          </a:xfrm>
        </p:grpSpPr>
        <p:sp>
          <p:nvSpPr>
            <p:cNvPr id="6" name="文本框 5"/>
            <p:cNvSpPr txBox="1"/>
            <p:nvPr>
              <p:custDataLst>
                <p:tags r:id="rId2"/>
              </p:custDataLst>
            </p:nvPr>
          </p:nvSpPr>
          <p:spPr>
            <a:xfrm>
              <a:off x="1362" y="5089"/>
              <a:ext cx="2675" cy="505"/>
            </a:xfrm>
            <a:prstGeom prst="rect">
              <a:avLst/>
            </a:prstGeom>
            <a:solidFill>
              <a:srgbClr val="009999"/>
            </a:solidFill>
          </p:spPr>
          <p:txBody>
            <a:bodyPr wrap="square" tIns="0" bIns="71755" rtlCol="0">
              <a:spAutoFit/>
            </a:bodyPr>
            <a:lstStyle/>
            <a:p>
              <a:pPr indent="0" algn="ctr" fontAlgn="auto">
                <a:lnSpc>
                  <a:spcPct val="150000"/>
                </a:lnSpc>
              </a:pPr>
              <a:r>
                <a:rPr lang="zh-CN" altLang="en-US" sz="1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加强党的领导</a:t>
              </a:r>
              <a:endParaRPr lang="zh-CN" altLang="en-US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3"/>
              </p:custDataLst>
            </p:nvPr>
          </p:nvSpPr>
          <p:spPr>
            <a:xfrm>
              <a:off x="4186" y="5089"/>
              <a:ext cx="2675" cy="505"/>
            </a:xfrm>
            <a:prstGeom prst="rect">
              <a:avLst/>
            </a:prstGeom>
            <a:solidFill>
              <a:srgbClr val="009999"/>
            </a:solidFill>
          </p:spPr>
          <p:txBody>
            <a:bodyPr wrap="square" tIns="0" bIns="71755" rtlCol="0">
              <a:spAutoFit/>
            </a:bodyPr>
            <a:lstStyle/>
            <a:p>
              <a:pPr indent="0" algn="ctr" fontAlgn="auto">
                <a:lnSpc>
                  <a:spcPct val="150000"/>
                </a:lnSpc>
              </a:pPr>
              <a:r>
                <a:rPr lang="zh-CN" altLang="en-US" sz="1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规划实施传导</a:t>
              </a:r>
              <a:endParaRPr lang="zh-CN" altLang="en-US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4"/>
              </p:custDataLst>
            </p:nvPr>
          </p:nvSpPr>
          <p:spPr>
            <a:xfrm>
              <a:off x="7009" y="5089"/>
              <a:ext cx="2675" cy="505"/>
            </a:xfrm>
            <a:prstGeom prst="rect">
              <a:avLst/>
            </a:prstGeom>
            <a:solidFill>
              <a:srgbClr val="009999"/>
            </a:solidFill>
          </p:spPr>
          <p:txBody>
            <a:bodyPr wrap="square" tIns="0" bIns="71755" rtlCol="0">
              <a:spAutoFit/>
            </a:bodyPr>
            <a:lstStyle/>
            <a:p>
              <a:pPr indent="0" algn="ctr" fontAlgn="auto">
                <a:lnSpc>
                  <a:spcPct val="150000"/>
                </a:lnSpc>
              </a:pPr>
              <a:r>
                <a:rPr lang="zh-CN" altLang="en-US" sz="1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规划实施监测评估预警</a:t>
              </a:r>
              <a:endParaRPr lang="zh-CN" altLang="en-US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5"/>
              </p:custDataLst>
            </p:nvPr>
          </p:nvSpPr>
          <p:spPr>
            <a:xfrm>
              <a:off x="1362" y="5594"/>
              <a:ext cx="2675" cy="4572"/>
            </a:xfrm>
            <a:prstGeom prst="rect">
              <a:avLst/>
            </a:prstGeom>
            <a:pattFill prst="ltUpDiag">
              <a:fgClr>
                <a:srgbClr val="B2D9D9"/>
              </a:fgClr>
              <a:bgClr>
                <a:schemeClr val="bg1"/>
              </a:bgClr>
            </a:pattFill>
          </p:spPr>
          <p:txBody>
            <a:bodyPr wrap="square" rtlCol="0">
              <a:noAutofit/>
            </a:bodyPr>
            <a:lstStyle/>
            <a:p>
              <a:pPr indent="349250" algn="l" fontAlgn="auto">
                <a:lnSpc>
                  <a:spcPct val="150000"/>
                </a:lnSpc>
              </a:pPr>
              <a:r>
                <a:rPr 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强化党对国土空间规划工作的全面领导，把党的领导贯彻到国土空间规划编制实施全过程各领域各环节，落实地方党委和政府国土空间规划管理主体责任，坚持 多规合一，强化规划严肃性，规划一经批准，任何部门和个人不得随意修改、违规变更 。</a:t>
              </a:r>
              <a:endPara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6"/>
              </p:custDataLst>
            </p:nvPr>
          </p:nvSpPr>
          <p:spPr>
            <a:xfrm>
              <a:off x="4186" y="5594"/>
              <a:ext cx="2675" cy="4572"/>
            </a:xfrm>
            <a:prstGeom prst="rect">
              <a:avLst/>
            </a:prstGeom>
            <a:pattFill prst="ltUpDiag">
              <a:fgClr>
                <a:srgbClr val="B2D9D9"/>
              </a:fgClr>
              <a:bgClr>
                <a:schemeClr val="bg1"/>
              </a:bgClr>
            </a:pattFill>
          </p:spPr>
          <p:txBody>
            <a:bodyPr wrap="square" rtlCol="0">
              <a:noAutofit/>
            </a:bodyPr>
            <a:lstStyle/>
            <a:p>
              <a:pPr indent="349250" algn="l" fontAlgn="auto">
                <a:lnSpc>
                  <a:spcPct val="150000"/>
                </a:lnSpc>
                <a:buClrTx/>
                <a:buSzTx/>
                <a:buFontTx/>
              </a:pPr>
              <a:r>
                <a:rPr 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镇政府驻地详细规划落实镇级国土空间总体规划分解指标，严格落实生态保护红线、永久基本农田控制线、城镇开发边界等规划约束性指标要求，不得突破并同步落实绿线、蓝线、黄线、紫线、历史文化保护线等管控要求，细化用地布局、住房保障、公共服务、绿地系统、综合交通、市政防灾等内容。</a:t>
              </a:r>
              <a:endPara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7"/>
              </p:custDataLst>
            </p:nvPr>
          </p:nvSpPr>
          <p:spPr>
            <a:xfrm>
              <a:off x="7010" y="5594"/>
              <a:ext cx="2675" cy="4572"/>
            </a:xfrm>
            <a:prstGeom prst="rect">
              <a:avLst/>
            </a:prstGeom>
            <a:pattFill prst="ltUpDiag">
              <a:fgClr>
                <a:srgbClr val="B2D9D9"/>
              </a:fgClr>
              <a:bgClr>
                <a:schemeClr val="bg1"/>
              </a:bgClr>
            </a:pattFill>
          </p:spPr>
          <p:txBody>
            <a:bodyPr wrap="square" rtlCol="0">
              <a:noAutofit/>
            </a:bodyPr>
            <a:lstStyle/>
            <a:p>
              <a:pPr indent="349250" algn="l" fontAlgn="auto">
                <a:lnSpc>
                  <a:spcPct val="150000"/>
                </a:lnSpc>
                <a:buClrTx/>
                <a:buSzTx/>
                <a:buFontTx/>
              </a:pPr>
              <a:r>
                <a:rPr 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定期监测镇级国土空间总体规划在主要目标、空间布局、重大工程等方面对上层次规划的落实与执行情况，根据监测情况适时组织规划修改。</a:t>
              </a:r>
              <a:endPara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indent="349250" algn="l" fontAlgn="auto">
                <a:lnSpc>
                  <a:spcPct val="150000"/>
                </a:lnSpc>
                <a:buClrTx/>
                <a:buSzTx/>
                <a:buFontTx/>
              </a:pPr>
              <a:r>
                <a:rPr 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建立战略留白用地管理机制，合理确定规划留白的规模，为重大项目、重大事件预留空间，积极应对未来的不确定性，合理预留长远发展空间。</a:t>
              </a:r>
              <a:endPara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9833" y="5089"/>
              <a:ext cx="2675" cy="505"/>
            </a:xfrm>
            <a:prstGeom prst="rect">
              <a:avLst/>
            </a:prstGeom>
            <a:solidFill>
              <a:srgbClr val="009999"/>
            </a:solidFill>
          </p:spPr>
          <p:txBody>
            <a:bodyPr wrap="square" tIns="0" bIns="71755" rtlCol="0">
              <a:spAutoFit/>
            </a:bodyPr>
            <a:lstStyle/>
            <a:p>
              <a:pPr indent="0" algn="ctr" fontAlgn="auto">
                <a:lnSpc>
                  <a:spcPct val="150000"/>
                </a:lnSpc>
              </a:pPr>
              <a:r>
                <a:rPr lang="zh-CN" altLang="en-US" sz="1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近期行动和重大项目保障</a:t>
              </a:r>
              <a:endParaRPr lang="zh-CN" altLang="en-US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9834" y="5594"/>
              <a:ext cx="2675" cy="4572"/>
            </a:xfrm>
            <a:prstGeom prst="rect">
              <a:avLst/>
            </a:prstGeom>
            <a:pattFill prst="ltUpDiag">
              <a:fgClr>
                <a:srgbClr val="B2D9D9"/>
              </a:fgClr>
              <a:bgClr>
                <a:schemeClr val="bg1"/>
              </a:bgClr>
            </a:pattFill>
          </p:spPr>
          <p:txBody>
            <a:bodyPr wrap="square" rtlCol="0">
              <a:noAutofit/>
            </a:bodyPr>
            <a:lstStyle/>
            <a:p>
              <a:pPr indent="349250" algn="l" fontAlgn="auto">
                <a:lnSpc>
                  <a:spcPct val="150000"/>
                </a:lnSpc>
                <a:buClrTx/>
                <a:buSzTx/>
                <a:buFontTx/>
              </a:pPr>
              <a:r>
                <a:rPr 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强对国土空间规划目标任务的分解落实和实施推动，落实上级国土空间规划要求，统筹安排好各类重大平台、重点项目、重大工程建设计划，制定交通、水利、能源、电力、通讯、环保、旅游、民生、产业、生态及其他重大项目清单，明确项目类型、项目名称、建设性质、建设年限、用地规模、所在地区等内容。明确近期建设重点，形成合理的国土空间开发保护时序。</a:t>
              </a:r>
              <a:endPara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73585" cy="685736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0"/>
            <a:ext cx="12192000" cy="6857365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文本框 4"/>
          <p:cNvSpPr txBox="1"/>
          <p:nvPr/>
        </p:nvSpPr>
        <p:spPr>
          <a:xfrm>
            <a:off x="1139825" y="612775"/>
            <a:ext cx="9912350" cy="53771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lnSpc>
                <a:spcPct val="150000"/>
              </a:lnSpc>
            </a:pPr>
            <a:endParaRPr lang="zh-CN" altLang="en-US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212A3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公示渠道</a:t>
            </a:r>
            <a:endParaRPr lang="en-US" altLang="zh-CN" sz="3200" b="1" dirty="0">
              <a:solidFill>
                <a:srgbClr val="212A3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始兴县人民政府网站：</a:t>
            </a:r>
            <a:r>
              <a:rPr lang="en-US" altLang="zh-CN" sz="2000" b="1" dirty="0">
                <a:solidFill>
                  <a:srgbClr val="2E5496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http://www.gdsx.gov.cn/</a:t>
            </a:r>
            <a:endParaRPr lang="en-US" altLang="zh-CN" sz="2000" b="1" dirty="0">
              <a:solidFill>
                <a:srgbClr val="2E549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212A3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公众意见提交途径</a:t>
            </a:r>
            <a:endParaRPr lang="en-US" altLang="zh-CN" sz="3200" b="1" dirty="0">
              <a:solidFill>
                <a:srgbClr val="212A3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电子邮箱：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sxgtdj@163.com</a:t>
            </a:r>
            <a:endParaRPr lang="en-US" altLang="zh-CN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电话： 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0751-3310332          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联系人：刘熙昶</a:t>
            </a:r>
            <a:endParaRPr lang="en-US" altLang="zh-CN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邮寄地址：始兴县永安大道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38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号始兴县自然资源局</a:t>
            </a:r>
            <a:endParaRPr lang="en-US" altLang="zh-CN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反馈意见的有效时间：</a:t>
            </a:r>
            <a:endParaRPr lang="en-US" altLang="zh-CN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公示期内：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-2024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endParaRPr lang="en-US" altLang="zh-CN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请留下真实姓名、联系电话、联系方式，以便反馈意见采纳情况。</a:t>
            </a:r>
            <a:endParaRPr lang="en-US" altLang="zh-CN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（电子邮件标题或信封封面请注明“太平镇国土空间总体规划意见建议”字样）</a:t>
            </a:r>
            <a:endParaRPr lang="zh-CN" altLang="en-US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1"/>
          <p:cNvPicPr>
            <a:picLocks noChangeAspect="1"/>
          </p:cNvPicPr>
          <p:nvPr/>
        </p:nvPicPr>
        <p:blipFill>
          <a:blip r:embed="rId1"/>
          <a:srcRect b="5404"/>
          <a:stretch>
            <a:fillRect/>
          </a:stretch>
        </p:blipFill>
        <p:spPr>
          <a:xfrm>
            <a:off x="0" y="0"/>
            <a:ext cx="1220597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635" y="-635"/>
            <a:ext cx="12192635" cy="6856730"/>
          </a:xfrm>
          <a:prstGeom prst="rect">
            <a:avLst/>
          </a:prstGeom>
          <a:gradFill>
            <a:gsLst>
              <a:gs pos="55000">
                <a:srgbClr val="FFFFFF">
                  <a:alpha val="71000"/>
                </a:srgbClr>
              </a:gs>
              <a:gs pos="0">
                <a:schemeClr val="bg1">
                  <a:alpha val="92000"/>
                </a:schemeClr>
              </a:gs>
              <a:gs pos="100000">
                <a:schemeClr val="bg1">
                  <a:alpha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40"/>
          </a:p>
        </p:txBody>
      </p:sp>
      <p:grpSp>
        <p:nvGrpSpPr>
          <p:cNvPr id="14" name="组合 13"/>
          <p:cNvGrpSpPr/>
          <p:nvPr/>
        </p:nvGrpSpPr>
        <p:grpSpPr>
          <a:xfrm>
            <a:off x="865505" y="899160"/>
            <a:ext cx="2628900" cy="781050"/>
            <a:chOff x="1363" y="668"/>
            <a:chExt cx="4140" cy="1230"/>
          </a:xfrm>
        </p:grpSpPr>
        <p:grpSp>
          <p:nvGrpSpPr>
            <p:cNvPr id="8" name="组合 7"/>
            <p:cNvGrpSpPr/>
            <p:nvPr/>
          </p:nvGrpSpPr>
          <p:grpSpPr>
            <a:xfrm>
              <a:off x="1363" y="756"/>
              <a:ext cx="1154" cy="1142"/>
              <a:chOff x="1384" y="2541"/>
              <a:chExt cx="2985" cy="1800"/>
            </a:xfrm>
          </p:grpSpPr>
          <p:sp>
            <p:nvSpPr>
              <p:cNvPr id="6" name="任意多边形 5"/>
              <p:cNvSpPr/>
              <p:nvPr/>
            </p:nvSpPr>
            <p:spPr>
              <a:xfrm>
                <a:off x="1384" y="2541"/>
                <a:ext cx="2910" cy="1800"/>
              </a:xfrm>
              <a:custGeom>
                <a:avLst/>
                <a:gdLst>
                  <a:gd name="connsiteX0" fmla="*/ 188 w 1125"/>
                  <a:gd name="connsiteY0" fmla="*/ 0 h 1142"/>
                  <a:gd name="connsiteX1" fmla="*/ 1125 w 1125"/>
                  <a:gd name="connsiteY1" fmla="*/ 0 h 1142"/>
                  <a:gd name="connsiteX2" fmla="*/ 1119 w 1125"/>
                  <a:gd name="connsiteY2" fmla="*/ 199 h 1142"/>
                  <a:gd name="connsiteX3" fmla="*/ 1125 w 1125"/>
                  <a:gd name="connsiteY3" fmla="*/ 954 h 1142"/>
                  <a:gd name="connsiteX4" fmla="*/ 938 w 1125"/>
                  <a:gd name="connsiteY4" fmla="*/ 1142 h 1142"/>
                  <a:gd name="connsiteX5" fmla="*/ 0 w 1125"/>
                  <a:gd name="connsiteY5" fmla="*/ 1142 h 1142"/>
                  <a:gd name="connsiteX6" fmla="*/ 0 w 1125"/>
                  <a:gd name="connsiteY6" fmla="*/ 188 h 1142"/>
                  <a:gd name="connsiteX7" fmla="*/ 188 w 1125"/>
                  <a:gd name="connsiteY7" fmla="*/ 0 h 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5" h="1142">
                    <a:moveTo>
                      <a:pt x="188" y="0"/>
                    </a:moveTo>
                    <a:lnTo>
                      <a:pt x="1125" y="0"/>
                    </a:lnTo>
                    <a:lnTo>
                      <a:pt x="1119" y="199"/>
                    </a:lnTo>
                    <a:lnTo>
                      <a:pt x="1125" y="954"/>
                    </a:lnTo>
                    <a:cubicBezTo>
                      <a:pt x="1125" y="1058"/>
                      <a:pt x="1041" y="1142"/>
                      <a:pt x="938" y="1142"/>
                    </a:cubicBezTo>
                    <a:lnTo>
                      <a:pt x="0" y="1142"/>
                    </a:lnTo>
                    <a:lnTo>
                      <a:pt x="0" y="188"/>
                    </a:lnTo>
                    <a:cubicBezTo>
                      <a:pt x="0" y="84"/>
                      <a:pt x="84" y="0"/>
                      <a:pt x="188" y="0"/>
                    </a:cubicBezTo>
                    <a:close/>
                  </a:path>
                </a:pathLst>
              </a:custGeom>
              <a:noFill/>
              <a:ln w="25400">
                <a:solidFill>
                  <a:srgbClr val="009999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40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4222" y="2837"/>
                <a:ext cx="147" cy="12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anchor="t">
                <a:no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sz="4105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1926" y="668"/>
              <a:ext cx="3577" cy="1043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b="1" dirty="0">
                  <a:solidFill>
                    <a:srgbClr val="009999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前言</a:t>
              </a:r>
              <a:endParaRPr lang="zh-CN" altLang="en-US" sz="2800" b="1" dirty="0">
                <a:solidFill>
                  <a:srgbClr val="00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z="1205" smtClean="0"/>
            </a:fld>
            <a:endParaRPr lang="zh-CN" altLang="en-US" sz="1205"/>
          </a:p>
        </p:txBody>
      </p:sp>
      <p:sp>
        <p:nvSpPr>
          <p:cNvPr id="9" name="矩形 8"/>
          <p:cNvSpPr/>
          <p:nvPr/>
        </p:nvSpPr>
        <p:spPr>
          <a:xfrm>
            <a:off x="1350010" y="1769745"/>
            <a:ext cx="9492615" cy="4314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4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sz="154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太平</a:t>
            </a:r>
            <a:r>
              <a:rPr lang="zh-CN" sz="154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镇</a:t>
            </a:r>
            <a:r>
              <a:rPr sz="154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，位于始兴县中北部，东与顿岗镇相连，南与城南镇</a:t>
            </a:r>
            <a:r>
              <a:rPr lang="zh-CN" sz="154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、沈所镇</a:t>
            </a:r>
            <a:r>
              <a:rPr sz="154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隔江相望，西与仁化县毗邻，北接太平镇。</a:t>
            </a:r>
            <a:endParaRPr sz="154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sz="154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sz="154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sz="154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按照党中央、国务院决策部署和广东省、韶关市、始兴县工作要求，太平镇人民政府组织编制了《始兴县太平镇国土空间总体规划（2021—2035 年）》</a:t>
            </a:r>
            <a:r>
              <a:rPr lang="zh-CN" sz="154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sz="154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54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sz="154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规划》全面落实省、市、县关于实施“百县千镇万村高质量发展工程”促进城乡区域协调发展的决策部署，是镇域国土空间保护、开发、利用、修复和指导各类建设的指南，为编制详细规划和开展各类开发保护建设活动提供基本依据。</a:t>
            </a:r>
            <a:endParaRPr lang="zh-CN" sz="154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sz="171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sz="171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endParaRPr lang="zh-CN" sz="137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endParaRPr lang="zh-CN" sz="137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sz="137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注：本次公示成果为阶段性成果，最终规划成果以批复为准。</a:t>
            </a:r>
            <a:endParaRPr lang="zh-CN" sz="137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-1270"/>
            <a:ext cx="12192000" cy="6859270"/>
          </a:xfrm>
          <a:prstGeom prst="rect">
            <a:avLst/>
          </a:prstGeom>
          <a:gradFill>
            <a:gsLst>
              <a:gs pos="33000">
                <a:srgbClr val="FFFFFF">
                  <a:alpha val="100000"/>
                </a:srgbClr>
              </a:gs>
              <a:gs pos="0">
                <a:schemeClr val="bg1"/>
              </a:gs>
              <a:gs pos="100000">
                <a:schemeClr val="bg1">
                  <a:alpha val="57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4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z="1205" smtClean="0"/>
            </a:fld>
            <a:endParaRPr lang="zh-CN" altLang="en-US" sz="1205"/>
          </a:p>
        </p:txBody>
      </p:sp>
      <p:grpSp>
        <p:nvGrpSpPr>
          <p:cNvPr id="15" name="组合 14"/>
          <p:cNvGrpSpPr/>
          <p:nvPr/>
        </p:nvGrpSpPr>
        <p:grpSpPr>
          <a:xfrm>
            <a:off x="2957225" y="1129900"/>
            <a:ext cx="3105523" cy="958971"/>
            <a:chOff x="1945" y="6329"/>
            <a:chExt cx="5719" cy="1766"/>
          </a:xfrm>
        </p:grpSpPr>
        <p:sp>
          <p:nvSpPr>
            <p:cNvPr id="6" name="矩形 5"/>
            <p:cNvSpPr/>
            <p:nvPr/>
          </p:nvSpPr>
          <p:spPr>
            <a:xfrm>
              <a:off x="1945" y="6329"/>
              <a:ext cx="748" cy="176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>
                <a:lnSpc>
                  <a:spcPct val="150000"/>
                </a:lnSpc>
              </a:pPr>
              <a:r>
                <a:rPr lang="en-US" sz="3760" b="1" dirty="0">
                  <a:solidFill>
                    <a:srgbClr val="009999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en-US" sz="3760" b="1" dirty="0">
                <a:solidFill>
                  <a:srgbClr val="00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693" y="6876"/>
              <a:ext cx="4971" cy="104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55" b="1" dirty="0">
                  <a:solidFill>
                    <a:srgbClr val="009999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规划范围与期限</a:t>
              </a:r>
              <a:endParaRPr lang="zh-CN" altLang="en-US" sz="2055" b="1" dirty="0">
                <a:solidFill>
                  <a:srgbClr val="00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957225" y="2282825"/>
            <a:ext cx="2392539" cy="958971"/>
            <a:chOff x="1945" y="6329"/>
            <a:chExt cx="4406" cy="1766"/>
          </a:xfrm>
        </p:grpSpPr>
        <p:sp>
          <p:nvSpPr>
            <p:cNvPr id="20" name="矩形 19"/>
            <p:cNvSpPr/>
            <p:nvPr/>
          </p:nvSpPr>
          <p:spPr>
            <a:xfrm>
              <a:off x="1945" y="6329"/>
              <a:ext cx="748" cy="176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>
                <a:lnSpc>
                  <a:spcPct val="150000"/>
                </a:lnSpc>
              </a:pPr>
              <a:r>
                <a:rPr lang="en-US" sz="3760" b="1" dirty="0">
                  <a:solidFill>
                    <a:srgbClr val="009999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en-US" sz="3760" b="1" dirty="0">
                <a:solidFill>
                  <a:srgbClr val="00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2693" y="6876"/>
              <a:ext cx="3658" cy="104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55" b="1" dirty="0">
                  <a:solidFill>
                    <a:srgbClr val="009999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目标定位</a:t>
              </a:r>
              <a:endParaRPr lang="zh-CN" altLang="en-US" sz="2055" b="1" dirty="0">
                <a:solidFill>
                  <a:srgbClr val="00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957225" y="3366697"/>
            <a:ext cx="2392539" cy="958971"/>
            <a:chOff x="1945" y="6329"/>
            <a:chExt cx="4406" cy="1766"/>
          </a:xfrm>
        </p:grpSpPr>
        <p:sp>
          <p:nvSpPr>
            <p:cNvPr id="24" name="矩形 23"/>
            <p:cNvSpPr/>
            <p:nvPr/>
          </p:nvSpPr>
          <p:spPr>
            <a:xfrm>
              <a:off x="1945" y="6329"/>
              <a:ext cx="748" cy="176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>
                <a:lnSpc>
                  <a:spcPct val="150000"/>
                </a:lnSpc>
              </a:pPr>
              <a:r>
                <a:rPr lang="en-US" sz="3760" b="1" dirty="0">
                  <a:solidFill>
                    <a:srgbClr val="009999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en-US" sz="3760" b="1" dirty="0">
                <a:solidFill>
                  <a:srgbClr val="00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2693" y="6876"/>
              <a:ext cx="3658" cy="104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55" b="1" dirty="0">
                  <a:solidFill>
                    <a:srgbClr val="009999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国土空间格局</a:t>
              </a:r>
              <a:endParaRPr lang="zh-CN" altLang="en-US" sz="2055" b="1" dirty="0">
                <a:solidFill>
                  <a:srgbClr val="00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818087" y="1128179"/>
            <a:ext cx="2392539" cy="958971"/>
            <a:chOff x="1945" y="4439"/>
            <a:chExt cx="4406" cy="1766"/>
          </a:xfrm>
        </p:grpSpPr>
        <p:sp>
          <p:nvSpPr>
            <p:cNvPr id="30" name="矩形 29"/>
            <p:cNvSpPr/>
            <p:nvPr/>
          </p:nvSpPr>
          <p:spPr>
            <a:xfrm>
              <a:off x="1945" y="4439"/>
              <a:ext cx="748" cy="176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>
                <a:lnSpc>
                  <a:spcPct val="150000"/>
                </a:lnSpc>
              </a:pPr>
              <a:r>
                <a:rPr lang="en-US" sz="3760" b="1" dirty="0">
                  <a:solidFill>
                    <a:srgbClr val="009999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en-US" sz="3760" b="1" dirty="0">
                <a:solidFill>
                  <a:srgbClr val="00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2693" y="4986"/>
              <a:ext cx="3658" cy="104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55" b="1" dirty="0">
                  <a:solidFill>
                    <a:srgbClr val="009999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城乡统筹发展</a:t>
              </a:r>
              <a:endParaRPr lang="zh-CN" altLang="en-US" sz="2055" b="1" dirty="0">
                <a:solidFill>
                  <a:srgbClr val="00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818087" y="2585316"/>
            <a:ext cx="3479663" cy="960058"/>
            <a:chOff x="1945" y="6329"/>
            <a:chExt cx="6408" cy="1768"/>
          </a:xfrm>
        </p:grpSpPr>
        <p:sp>
          <p:nvSpPr>
            <p:cNvPr id="33" name="矩形 32"/>
            <p:cNvSpPr/>
            <p:nvPr/>
          </p:nvSpPr>
          <p:spPr>
            <a:xfrm>
              <a:off x="1945" y="6329"/>
              <a:ext cx="748" cy="176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>
                <a:lnSpc>
                  <a:spcPct val="150000"/>
                </a:lnSpc>
              </a:pPr>
              <a:r>
                <a:rPr lang="en-US" sz="3760" b="1" dirty="0">
                  <a:solidFill>
                    <a:srgbClr val="009999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endParaRPr lang="en-US" sz="3760" b="1" dirty="0">
                <a:solidFill>
                  <a:srgbClr val="00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2693" y="6876"/>
              <a:ext cx="5660" cy="104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55" b="1" dirty="0">
                  <a:solidFill>
                    <a:srgbClr val="009999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基础设施支撑体系</a:t>
              </a:r>
              <a:endParaRPr lang="zh-CN" altLang="en-US" sz="2055" b="1" dirty="0">
                <a:solidFill>
                  <a:srgbClr val="00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818087" y="4041546"/>
            <a:ext cx="4227399" cy="958971"/>
            <a:chOff x="1945" y="6329"/>
            <a:chExt cx="7785" cy="1766"/>
          </a:xfrm>
        </p:grpSpPr>
        <p:sp>
          <p:nvSpPr>
            <p:cNvPr id="36" name="矩形 35"/>
            <p:cNvSpPr/>
            <p:nvPr/>
          </p:nvSpPr>
          <p:spPr>
            <a:xfrm>
              <a:off x="1945" y="6329"/>
              <a:ext cx="748" cy="176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>
                <a:lnSpc>
                  <a:spcPct val="150000"/>
                </a:lnSpc>
              </a:pPr>
              <a:r>
                <a:rPr lang="en-US" sz="3760" b="1" dirty="0">
                  <a:solidFill>
                    <a:srgbClr val="009999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7</a:t>
              </a:r>
              <a:endParaRPr lang="en-US" sz="3760" b="1" dirty="0">
                <a:solidFill>
                  <a:srgbClr val="00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2693" y="6876"/>
              <a:ext cx="7037" cy="104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55" b="1" dirty="0">
                  <a:solidFill>
                    <a:srgbClr val="009999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国土综合整治与生态修复</a:t>
              </a:r>
              <a:endParaRPr lang="zh-CN" altLang="en-US" sz="2055" b="1" dirty="0">
                <a:solidFill>
                  <a:srgbClr val="00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6818087" y="4961513"/>
            <a:ext cx="4331116" cy="958971"/>
            <a:chOff x="1945" y="6329"/>
            <a:chExt cx="7976" cy="1766"/>
          </a:xfrm>
        </p:grpSpPr>
        <p:sp>
          <p:nvSpPr>
            <p:cNvPr id="39" name="矩形 38"/>
            <p:cNvSpPr/>
            <p:nvPr/>
          </p:nvSpPr>
          <p:spPr>
            <a:xfrm>
              <a:off x="1945" y="6329"/>
              <a:ext cx="748" cy="176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>
                <a:lnSpc>
                  <a:spcPct val="150000"/>
                </a:lnSpc>
              </a:pPr>
              <a:r>
                <a:rPr lang="en-US" sz="3760" b="1" dirty="0">
                  <a:solidFill>
                    <a:srgbClr val="009999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8</a:t>
              </a:r>
              <a:endParaRPr lang="en-US" sz="3760" b="1" dirty="0">
                <a:solidFill>
                  <a:srgbClr val="00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2693" y="6876"/>
              <a:ext cx="7228" cy="94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55" b="1" dirty="0">
                  <a:solidFill>
                    <a:srgbClr val="009999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规划传导与实施保障</a:t>
              </a:r>
              <a:endParaRPr lang="zh-CN" altLang="en-US" sz="2055" b="1" dirty="0">
                <a:solidFill>
                  <a:srgbClr val="00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6" name="矩形 45"/>
          <p:cNvSpPr/>
          <p:nvPr/>
        </p:nvSpPr>
        <p:spPr>
          <a:xfrm>
            <a:off x="3363403" y="4201317"/>
            <a:ext cx="2436524" cy="72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137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37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.1国土空间底线</a:t>
            </a:r>
            <a:endParaRPr lang="zh-CN" altLang="en-US" sz="137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137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37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.2开发保护格局</a:t>
            </a:r>
            <a:endParaRPr lang="zh-CN" altLang="en-US" sz="137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2957228" y="4960833"/>
            <a:ext cx="3106608" cy="958956"/>
            <a:chOff x="1945" y="6329"/>
            <a:chExt cx="5721" cy="1766"/>
          </a:xfrm>
        </p:grpSpPr>
        <p:sp>
          <p:nvSpPr>
            <p:cNvPr id="27" name="矩形 26"/>
            <p:cNvSpPr/>
            <p:nvPr/>
          </p:nvSpPr>
          <p:spPr>
            <a:xfrm>
              <a:off x="1945" y="6329"/>
              <a:ext cx="748" cy="176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>
                <a:lnSpc>
                  <a:spcPct val="150000"/>
                </a:lnSpc>
              </a:pPr>
              <a:r>
                <a:rPr lang="en-US" sz="3760" b="1" dirty="0">
                  <a:solidFill>
                    <a:srgbClr val="009999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en-US" sz="3760" b="1" dirty="0">
                <a:solidFill>
                  <a:srgbClr val="00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2693" y="6876"/>
              <a:ext cx="4973" cy="104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55" b="1" dirty="0">
                  <a:solidFill>
                    <a:srgbClr val="009999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自然资源保护与利用</a:t>
              </a:r>
              <a:endParaRPr lang="zh-CN" altLang="en-US" sz="2055" b="1" dirty="0">
                <a:solidFill>
                  <a:srgbClr val="00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8" name="矩形 47"/>
          <p:cNvSpPr/>
          <p:nvPr/>
        </p:nvSpPr>
        <p:spPr>
          <a:xfrm>
            <a:off x="7224265" y="1976917"/>
            <a:ext cx="2436524" cy="723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137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137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.1镇村体系规划</a:t>
            </a:r>
            <a:endParaRPr lang="zh-CN" altLang="en-US" sz="137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137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137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.2村庄分类指引</a:t>
            </a:r>
            <a:endParaRPr lang="zh-CN" altLang="en-US" sz="137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7224265" y="3434050"/>
            <a:ext cx="3073485" cy="723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137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</a:t>
            </a:r>
            <a:r>
              <a:rPr lang="zh-CN" altLang="en-US" sz="137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.1公共服务设施与社区生活圈</a:t>
            </a:r>
            <a:endParaRPr lang="zh-CN" altLang="en-US" sz="137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137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</a:t>
            </a:r>
            <a:r>
              <a:rPr lang="zh-CN" altLang="en-US" sz="137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.2市政基础设施体系</a:t>
            </a:r>
            <a:endParaRPr lang="zh-CN" altLang="en-US" sz="137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865505" y="864870"/>
            <a:ext cx="2694305" cy="815340"/>
            <a:chOff x="1363" y="614"/>
            <a:chExt cx="4243" cy="1284"/>
          </a:xfrm>
        </p:grpSpPr>
        <p:grpSp>
          <p:nvGrpSpPr>
            <p:cNvPr id="10" name="组合 9"/>
            <p:cNvGrpSpPr/>
            <p:nvPr/>
          </p:nvGrpSpPr>
          <p:grpSpPr>
            <a:xfrm>
              <a:off x="1363" y="756"/>
              <a:ext cx="1235" cy="1142"/>
              <a:chOff x="1384" y="2541"/>
              <a:chExt cx="3194" cy="1800"/>
            </a:xfrm>
          </p:grpSpPr>
          <p:sp>
            <p:nvSpPr>
              <p:cNvPr id="12" name="对角圆角矩形 11"/>
              <p:cNvSpPr/>
              <p:nvPr/>
            </p:nvSpPr>
            <p:spPr>
              <a:xfrm>
                <a:off x="1384" y="2541"/>
                <a:ext cx="2910" cy="1800"/>
              </a:xfrm>
              <a:prstGeom prst="round2DiagRect">
                <a:avLst/>
              </a:prstGeom>
              <a:noFill/>
              <a:ln w="25400">
                <a:solidFill>
                  <a:srgbClr val="00808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40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4054" y="2838"/>
                <a:ext cx="524" cy="12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anchor="t">
                <a:no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sz="4105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2029" y="614"/>
              <a:ext cx="3577" cy="1043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b="1" dirty="0">
                  <a:solidFill>
                    <a:srgbClr val="00808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  <a:endParaRPr lang="zh-CN" altLang="en-US" sz="2800" b="1" dirty="0"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z="1205" smtClean="0"/>
            </a:fld>
            <a:endParaRPr lang="zh-CN" altLang="en-US" sz="1205"/>
          </a:p>
        </p:txBody>
      </p:sp>
      <p:grpSp>
        <p:nvGrpSpPr>
          <p:cNvPr id="72" name="组合 71"/>
          <p:cNvGrpSpPr/>
          <p:nvPr/>
        </p:nvGrpSpPr>
        <p:grpSpPr>
          <a:xfrm>
            <a:off x="865505" y="400050"/>
            <a:ext cx="4217670" cy="815340"/>
            <a:chOff x="1363" y="614"/>
            <a:chExt cx="6642" cy="1284"/>
          </a:xfrm>
        </p:grpSpPr>
        <p:grpSp>
          <p:nvGrpSpPr>
            <p:cNvPr id="73" name="组合 72"/>
            <p:cNvGrpSpPr/>
            <p:nvPr/>
          </p:nvGrpSpPr>
          <p:grpSpPr>
            <a:xfrm>
              <a:off x="1363" y="756"/>
              <a:ext cx="1235" cy="1142"/>
              <a:chOff x="1385" y="2540"/>
              <a:chExt cx="3193" cy="1800"/>
            </a:xfrm>
          </p:grpSpPr>
          <p:sp>
            <p:nvSpPr>
              <p:cNvPr id="74" name="对角圆角矩形 73"/>
              <p:cNvSpPr/>
              <p:nvPr/>
            </p:nvSpPr>
            <p:spPr>
              <a:xfrm>
                <a:off x="1385" y="2540"/>
                <a:ext cx="2910" cy="1800"/>
              </a:xfrm>
              <a:prstGeom prst="round2DiagRect">
                <a:avLst/>
              </a:prstGeom>
              <a:noFill/>
              <a:ln w="25400">
                <a:solidFill>
                  <a:srgbClr val="00808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40">
                  <a:solidFill>
                    <a:srgbClr val="008080"/>
                  </a:solidFill>
                </a:endParaRPr>
              </a:p>
            </p:txBody>
          </p:sp>
          <p:sp>
            <p:nvSpPr>
              <p:cNvPr id="75" name="矩形 74"/>
              <p:cNvSpPr/>
              <p:nvPr/>
            </p:nvSpPr>
            <p:spPr>
              <a:xfrm>
                <a:off x="4054" y="2838"/>
                <a:ext cx="524" cy="12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anchor="t">
                <a:no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sz="4105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6" name="矩形 75"/>
            <p:cNvSpPr/>
            <p:nvPr/>
          </p:nvSpPr>
          <p:spPr>
            <a:xfrm>
              <a:off x="1656" y="614"/>
              <a:ext cx="6349" cy="1043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>
                  <a:solidFill>
                    <a:srgbClr val="00808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 </a:t>
              </a:r>
              <a:r>
                <a:rPr lang="zh-CN" altLang="en-US" sz="2800" b="1" dirty="0">
                  <a:solidFill>
                    <a:srgbClr val="00808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规划范围与期限</a:t>
              </a:r>
              <a:endParaRPr lang="zh-CN" altLang="en-US" sz="2800" b="1" dirty="0"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8" name="文本框 77"/>
          <p:cNvSpPr txBox="1"/>
          <p:nvPr/>
        </p:nvSpPr>
        <p:spPr>
          <a:xfrm>
            <a:off x="865505" y="1256938"/>
            <a:ext cx="4692650" cy="5455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b="1" dirty="0"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规划范围</a:t>
            </a:r>
            <a:endParaRPr lang="en-US" altLang="zh-CN" b="1" dirty="0">
              <a:solidFill>
                <a:srgbClr val="00808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57175" algn="just">
              <a:lnSpc>
                <a:spcPct val="150000"/>
              </a:lnSpc>
            </a:pP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本规划国土空间范围包括</a:t>
            </a:r>
            <a:r>
              <a:rPr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镇域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中心镇区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两个层次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57175" algn="just">
              <a:lnSpc>
                <a:spcPct val="150000"/>
              </a:lnSpc>
            </a:pPr>
            <a:r>
              <a:rPr sz="1400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镇域范围</a:t>
            </a:r>
            <a:r>
              <a:rPr sz="14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太平</a:t>
            </a:r>
            <a:r>
              <a:rPr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镇行政辖区内全部陆域国土空间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，总面积</a:t>
            </a:r>
            <a:r>
              <a:rPr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27</a:t>
            </a:r>
            <a:r>
              <a:rPr 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平方公里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共</a:t>
            </a:r>
            <a:r>
              <a:rPr 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个社区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、18个行政村。</a:t>
            </a:r>
            <a:r>
              <a:rPr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包括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城北社区、城郊社区、东升社区</a:t>
            </a:r>
            <a:r>
              <a:rPr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乌石村、水南村、江口村、总甫村、河北村、纱帽岗村、狮石下村、白石坪村、瑶村村、东湖坪村、斜潭村、浈江村、罗围村、新屋场村、上台村、奇心村、观茶村、武岗村。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57175" algn="just">
              <a:lnSpc>
                <a:spcPct val="150000"/>
              </a:lnSpc>
            </a:pPr>
            <a:r>
              <a:rPr sz="1400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中心镇区范围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包括城北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社区、城郊社区、东升社区、江口村、罗围村、东湖坪村、狮石下村、白石坪村、瑶村村、纱帽岗村、河北村南韶高速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南侧，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总面积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共</a:t>
            </a:r>
            <a:r>
              <a:rPr lang="en-US" altLang="zh-CN" sz="14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49.83</a:t>
            </a:r>
            <a:r>
              <a:rPr lang="zh-CN" altLang="en-US" sz="14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平方公里</a:t>
            </a:r>
            <a:r>
              <a:rPr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57175" indent="-257175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b="1" dirty="0"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规划期限</a:t>
            </a:r>
            <a:endParaRPr lang="en-US" altLang="zh-CN" b="1" dirty="0">
              <a:solidFill>
                <a:srgbClr val="00808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57175" algn="just">
              <a:lnSpc>
                <a:spcPct val="150000"/>
              </a:lnSpc>
            </a:pP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本规划基期为2020年，期限为2021年至2035年，近期至2025年，远景展望至2050年。</a:t>
            </a:r>
            <a:endParaRPr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6672263" y="6504274"/>
            <a:ext cx="4838520" cy="27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规划范围图</a:t>
            </a:r>
            <a:endParaRPr 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672263" y="400050"/>
            <a:ext cx="4838520" cy="613931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stdaily.com/index/kejixinwen/202309/ef566e6e5d5949019d5fd2a5c9a56559/images/def810545e5a4469b03ba914bbbdf078.jpg"/>
          <p:cNvPicPr>
            <a:picLocks noChangeAspect="1" noChangeArrowheads="1"/>
          </p:cNvPicPr>
          <p:nvPr/>
        </p:nvPicPr>
        <p:blipFill rotWithShape="1">
          <a:blip r:embed="rId1"/>
          <a:srcRect l="-104" t="1418" r="104" b="31700"/>
          <a:stretch>
            <a:fillRect/>
          </a:stretch>
        </p:blipFill>
        <p:spPr bwMode="auto">
          <a:xfrm>
            <a:off x="0" y="1282699"/>
            <a:ext cx="12192000" cy="543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-635" y="1224830"/>
            <a:ext cx="12192635" cy="5554980"/>
          </a:xfrm>
          <a:prstGeom prst="rect">
            <a:avLst/>
          </a:prstGeom>
          <a:gradFill>
            <a:gsLst>
              <a:gs pos="52000">
                <a:srgbClr val="FFFFFF">
                  <a:alpha val="70000"/>
                </a:srgbClr>
              </a:gs>
              <a:gs pos="100000">
                <a:schemeClr val="bg1">
                  <a:alpha val="100000"/>
                </a:schemeClr>
              </a:gs>
              <a:gs pos="5000">
                <a:srgbClr val="FFFFFF">
                  <a:alpha val="100000"/>
                </a:srgbClr>
              </a:gs>
              <a:gs pos="100000">
                <a:schemeClr val="bg1">
                  <a:alpha val="10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4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z="1205" smtClean="0"/>
            </a:fld>
            <a:endParaRPr lang="zh-CN" altLang="en-US" sz="1205"/>
          </a:p>
        </p:txBody>
      </p:sp>
      <p:grpSp>
        <p:nvGrpSpPr>
          <p:cNvPr id="72" name="组合 71"/>
          <p:cNvGrpSpPr/>
          <p:nvPr/>
        </p:nvGrpSpPr>
        <p:grpSpPr>
          <a:xfrm>
            <a:off x="865505" y="400050"/>
            <a:ext cx="4217670" cy="815340"/>
            <a:chOff x="1363" y="614"/>
            <a:chExt cx="6642" cy="1284"/>
          </a:xfrm>
        </p:grpSpPr>
        <p:grpSp>
          <p:nvGrpSpPr>
            <p:cNvPr id="73" name="组合 72"/>
            <p:cNvGrpSpPr/>
            <p:nvPr/>
          </p:nvGrpSpPr>
          <p:grpSpPr>
            <a:xfrm>
              <a:off x="1363" y="756"/>
              <a:ext cx="1235" cy="1142"/>
              <a:chOff x="1384" y="2541"/>
              <a:chExt cx="3194" cy="1800"/>
            </a:xfrm>
          </p:grpSpPr>
          <p:sp>
            <p:nvSpPr>
              <p:cNvPr id="74" name="对角圆角矩形 73"/>
              <p:cNvSpPr/>
              <p:nvPr/>
            </p:nvSpPr>
            <p:spPr>
              <a:xfrm>
                <a:off x="1384" y="2541"/>
                <a:ext cx="2910" cy="1800"/>
              </a:xfrm>
              <a:prstGeom prst="round2DiagRect">
                <a:avLst/>
              </a:prstGeom>
              <a:noFill/>
              <a:ln w="25400">
                <a:solidFill>
                  <a:srgbClr val="00808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40">
                  <a:solidFill>
                    <a:srgbClr val="008080"/>
                  </a:solidFill>
                </a:endParaRPr>
              </a:p>
            </p:txBody>
          </p:sp>
          <p:sp>
            <p:nvSpPr>
              <p:cNvPr id="75" name="矩形 74"/>
              <p:cNvSpPr/>
              <p:nvPr/>
            </p:nvSpPr>
            <p:spPr>
              <a:xfrm>
                <a:off x="4054" y="2838"/>
                <a:ext cx="524" cy="12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anchor="t">
                <a:no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sz="4105" b="1" dirty="0">
                  <a:solidFill>
                    <a:srgbClr val="00808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6" name="矩形 75"/>
            <p:cNvSpPr/>
            <p:nvPr/>
          </p:nvSpPr>
          <p:spPr>
            <a:xfrm>
              <a:off x="1656" y="614"/>
              <a:ext cx="6349" cy="1043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>
                  <a:solidFill>
                    <a:srgbClr val="00808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2 </a:t>
              </a:r>
              <a:r>
                <a:rPr lang="zh-CN" altLang="en-US" sz="2800" b="1" dirty="0">
                  <a:solidFill>
                    <a:srgbClr val="00808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目标定位</a:t>
              </a:r>
              <a:endParaRPr lang="zh-CN" altLang="en-US" sz="2800" b="1" dirty="0"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圆角矩形 8"/>
          <p:cNvSpPr/>
          <p:nvPr/>
        </p:nvSpPr>
        <p:spPr>
          <a:xfrm>
            <a:off x="354330" y="3383915"/>
            <a:ext cx="11483340" cy="326453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indent="0" algn="just" fontAlgn="auto">
              <a:lnSpc>
                <a:spcPct val="150000"/>
              </a:lnSpc>
              <a:spcAft>
                <a:spcPts val="1200"/>
              </a:spcAft>
            </a:pPr>
            <a:r>
              <a:rPr lang="zh-CN" altLang="en-US" sz="2000" b="1" dirty="0">
                <a:ln w="15875"/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2025</a:t>
            </a:r>
            <a:r>
              <a:rPr lang="zh-CN" altLang="en-US" sz="1600" b="1" dirty="0">
                <a:ln w="15875"/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，国土空间开发保护水平稳步提高，国土空间开发保护格局得到优化，生态安全屏障逐渐牢固，基础设施有效提升，民生福祉不断提升，城镇综合承载力和人口集聚能力持续增强，城乡融合发展取得较好工作成效。</a:t>
            </a:r>
            <a:endParaRPr lang="zh-CN" altLang="en-US" sz="1600" b="1" dirty="0">
              <a:ln w="15875"/>
              <a:solidFill>
                <a:schemeClr val="tx1">
                  <a:lumMod val="75000"/>
                  <a:lumOff val="2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algn="just" fontAlgn="auto">
              <a:lnSpc>
                <a:spcPct val="150000"/>
              </a:lnSpc>
              <a:spcAft>
                <a:spcPts val="1200"/>
              </a:spcAft>
            </a:pPr>
            <a:r>
              <a:rPr lang="zh-CN" altLang="en-US" sz="2000" b="1" dirty="0">
                <a:ln w="15875"/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2035</a:t>
            </a:r>
            <a:r>
              <a:rPr lang="zh-CN" altLang="en-US" sz="1600" b="1" dirty="0">
                <a:ln w="15875"/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年，生态屏障更加牢固，国土空间开发利用效率和水平显著提升，形成“</a:t>
            </a:r>
            <a:r>
              <a:rPr lang="zh-CN" altLang="en-US" sz="1600" b="1" dirty="0" smtClean="0">
                <a:ln w="15875"/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一心两</a:t>
            </a:r>
            <a:r>
              <a:rPr lang="zh-CN" altLang="en-US" sz="1600" b="1" dirty="0">
                <a:ln w="15875"/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轴四片区”的国土空间开发保护总体格局，国土空间开发利用效率和水平显著提升，构建绿色宜居的优质生活圈。</a:t>
            </a:r>
            <a:endParaRPr lang="zh-CN" altLang="en-US" sz="1600" b="1" dirty="0">
              <a:ln w="15875"/>
              <a:solidFill>
                <a:schemeClr val="tx1">
                  <a:lumMod val="75000"/>
                  <a:lumOff val="2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algn="just" fontAlgn="auto">
              <a:lnSpc>
                <a:spcPct val="150000"/>
              </a:lnSpc>
              <a:spcAft>
                <a:spcPts val="1200"/>
              </a:spcAft>
            </a:pPr>
            <a:r>
              <a:rPr lang="zh-CN" altLang="en-US" sz="2000" b="1" dirty="0">
                <a:ln w="15875"/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2050</a:t>
            </a:r>
            <a:r>
              <a:rPr lang="zh-CN" altLang="en-US" sz="1600" b="1" dirty="0">
                <a:ln w="15875"/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年，全面建成可持续发展的绿色、繁荣、美丽的高品质城镇，实现社会保障、公共服务、人居环境、绿色产业等的全面提升。</a:t>
            </a:r>
            <a:endParaRPr lang="zh-CN" altLang="en-US" sz="1600" b="1" dirty="0">
              <a:ln w="15875"/>
              <a:solidFill>
                <a:schemeClr val="tx1">
                  <a:lumMod val="75000"/>
                  <a:lumOff val="2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017905" y="4859020"/>
            <a:ext cx="10185400" cy="134556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just">
              <a:lnSpc>
                <a:spcPct val="150000"/>
              </a:lnSpc>
            </a:pPr>
            <a:endParaRPr lang="zh-CN" altLang="en-US" sz="1600" b="1" dirty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17905" y="6138545"/>
            <a:ext cx="10185400" cy="134556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just">
              <a:lnSpc>
                <a:spcPct val="150000"/>
              </a:lnSpc>
            </a:pPr>
            <a:endParaRPr lang="zh-CN" altLang="en-US" sz="1600" b="1" dirty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1144905" y="1558290"/>
            <a:ext cx="10185400" cy="134556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始兴</a:t>
            </a:r>
            <a:r>
              <a:rPr lang="zh-CN" altLang="en-US" sz="4800" b="1" dirty="0" smtClean="0"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县主中心</a:t>
            </a:r>
            <a:endParaRPr lang="zh-CN" altLang="en-US" sz="4800" b="1" dirty="0"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始兴服务业综合发展</a:t>
            </a:r>
            <a:r>
              <a:rPr lang="zh-CN" altLang="en-US" sz="4800" b="1" dirty="0" smtClean="0"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核心镇</a:t>
            </a:r>
            <a:endParaRPr lang="zh-CN" altLang="en-US" sz="4800" b="1" dirty="0"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z="1205" smtClean="0"/>
            </a:fld>
            <a:endParaRPr lang="zh-CN" altLang="en-US" sz="1205"/>
          </a:p>
        </p:txBody>
      </p:sp>
      <p:grpSp>
        <p:nvGrpSpPr>
          <p:cNvPr id="72" name="组合 71"/>
          <p:cNvGrpSpPr/>
          <p:nvPr/>
        </p:nvGrpSpPr>
        <p:grpSpPr>
          <a:xfrm>
            <a:off x="865505" y="400050"/>
            <a:ext cx="4217670" cy="815340"/>
            <a:chOff x="1363" y="614"/>
            <a:chExt cx="6642" cy="1284"/>
          </a:xfrm>
        </p:grpSpPr>
        <p:grpSp>
          <p:nvGrpSpPr>
            <p:cNvPr id="73" name="组合 72"/>
            <p:cNvGrpSpPr/>
            <p:nvPr/>
          </p:nvGrpSpPr>
          <p:grpSpPr>
            <a:xfrm>
              <a:off x="1363" y="756"/>
              <a:ext cx="1235" cy="1142"/>
              <a:chOff x="1384" y="2541"/>
              <a:chExt cx="3194" cy="1800"/>
            </a:xfrm>
          </p:grpSpPr>
          <p:sp>
            <p:nvSpPr>
              <p:cNvPr id="74" name="对角圆角矩形 73"/>
              <p:cNvSpPr/>
              <p:nvPr/>
            </p:nvSpPr>
            <p:spPr>
              <a:xfrm>
                <a:off x="1384" y="2541"/>
                <a:ext cx="2910" cy="1800"/>
              </a:xfrm>
              <a:prstGeom prst="round2DiagRect">
                <a:avLst/>
              </a:prstGeom>
              <a:noFill/>
              <a:ln w="25400">
                <a:solidFill>
                  <a:srgbClr val="00808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40"/>
              </a:p>
            </p:txBody>
          </p:sp>
          <p:sp>
            <p:nvSpPr>
              <p:cNvPr id="75" name="矩形 74"/>
              <p:cNvSpPr/>
              <p:nvPr/>
            </p:nvSpPr>
            <p:spPr>
              <a:xfrm>
                <a:off x="4054" y="2838"/>
                <a:ext cx="524" cy="12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anchor="t">
                <a:no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sz="4105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6" name="矩形 75"/>
            <p:cNvSpPr/>
            <p:nvPr/>
          </p:nvSpPr>
          <p:spPr>
            <a:xfrm>
              <a:off x="1656" y="614"/>
              <a:ext cx="6349" cy="1043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>
                  <a:solidFill>
                    <a:srgbClr val="00808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3 </a:t>
              </a:r>
              <a:r>
                <a:rPr lang="zh-CN" altLang="en-US" sz="2800" b="1" dirty="0">
                  <a:solidFill>
                    <a:srgbClr val="00808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国土空间格局</a:t>
              </a:r>
              <a:endParaRPr lang="zh-CN" altLang="en-US" sz="2800" b="1" dirty="0"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8" name="文本框 77"/>
          <p:cNvSpPr txBox="1"/>
          <p:nvPr/>
        </p:nvSpPr>
        <p:spPr>
          <a:xfrm>
            <a:off x="865505" y="1459230"/>
            <a:ext cx="5584825" cy="4261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b="1" dirty="0"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国土空间底线</a:t>
            </a:r>
            <a:endParaRPr lang="zh-CN" altLang="en-US" sz="1400" dirty="0">
              <a:solidFill>
                <a:srgbClr val="00808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 fontAlgn="auto">
              <a:lnSpc>
                <a:spcPct val="150000"/>
              </a:lnSpc>
              <a:spcAft>
                <a:spcPts val="0"/>
              </a:spcAft>
            </a:pPr>
            <a:r>
              <a:rPr lang="en-US" altLang="zh-CN" sz="3200" b="1" i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zh-CN" altLang="en-US" sz="2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落实耕地和永久基本农田保护红线</a:t>
            </a:r>
            <a:endParaRPr lang="zh-CN" altLang="en-US" sz="20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0045" indent="0" algn="just" fontAlgn="auto">
              <a:lnSpc>
                <a:spcPct val="150000"/>
              </a:lnSpc>
              <a:spcAft>
                <a:spcPts val="0"/>
              </a:spcAft>
            </a:pPr>
            <a:r>
              <a:rPr sz="12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到2035年，</a:t>
            </a:r>
            <a:r>
              <a:rPr sz="1200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全镇耕地保有量不低于</a:t>
            </a:r>
            <a:r>
              <a:rPr lang="en-US" sz="1200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12.63</a:t>
            </a:r>
            <a:r>
              <a:rPr sz="1200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平方公里（</a:t>
            </a:r>
            <a:r>
              <a:rPr lang="en-US" sz="1200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1.89</a:t>
            </a:r>
            <a:r>
              <a:rPr sz="1200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万亩</a:t>
            </a:r>
            <a:r>
              <a:rPr sz="12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），</a:t>
            </a:r>
            <a:r>
              <a:rPr sz="1200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其中永久基本农田不低于</a:t>
            </a:r>
            <a:r>
              <a:rPr lang="en-US" sz="1200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11.42</a:t>
            </a:r>
            <a:r>
              <a:rPr sz="1200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平方公里（</a:t>
            </a:r>
            <a:r>
              <a:rPr lang="en-US" sz="1200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1.71</a:t>
            </a:r>
            <a:r>
              <a:rPr sz="1200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万亩</a:t>
            </a:r>
            <a:r>
              <a:rPr sz="12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）。</a:t>
            </a:r>
            <a:endParaRPr sz="12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 fontAlgn="auto">
              <a:lnSpc>
                <a:spcPct val="150000"/>
              </a:lnSpc>
              <a:spcAft>
                <a:spcPts val="0"/>
              </a:spcAft>
            </a:pPr>
            <a:r>
              <a:rPr lang="zh-CN" altLang="en-US" sz="3200" b="1" i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3200" b="1" i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落实生态保护红</a:t>
            </a:r>
            <a:r>
              <a:rPr lang="zh-CN" altLang="en-US" sz="20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</a:t>
            </a:r>
            <a:r>
              <a:rPr lang="en-US" altLang="zh-CN" sz="20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20.37</a:t>
            </a:r>
            <a:r>
              <a:rPr lang="zh-CN" altLang="en-US" sz="20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平方公里</a:t>
            </a:r>
            <a:r>
              <a:rPr lang="zh-CN" altLang="en-US" sz="20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0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0045" indent="0" algn="just" fontAlgn="auto">
              <a:lnSpc>
                <a:spcPct val="150000"/>
              </a:lnSpc>
              <a:spcAft>
                <a:spcPts val="1200"/>
              </a:spcAft>
            </a:pP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到2035年，全镇陆域生态保护红线不</a:t>
            </a:r>
            <a:r>
              <a:rPr lang="zh-CN" altLang="en-US" sz="120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低于</a:t>
            </a:r>
            <a:r>
              <a:rPr lang="en-US" altLang="zh-CN" sz="120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20.37</a:t>
            </a:r>
            <a:r>
              <a:rPr lang="zh-CN" altLang="en-US" sz="120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平方公里</a:t>
            </a: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200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 fontAlgn="auto">
              <a:lnSpc>
                <a:spcPct val="150000"/>
              </a:lnSpc>
              <a:spcAft>
                <a:spcPts val="0"/>
              </a:spcAft>
            </a:pPr>
            <a:r>
              <a:rPr lang="zh-CN" altLang="en-US" sz="3200" b="1" i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3200" b="1" i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落实城镇开发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边界</a:t>
            </a:r>
            <a:r>
              <a:rPr lang="en-US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12.69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平方公里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0045" indent="0" algn="just" fontAlgn="auto">
              <a:lnSpc>
                <a:spcPct val="150000"/>
              </a:lnSpc>
              <a:spcAft>
                <a:spcPts val="0"/>
              </a:spcAft>
            </a:pPr>
            <a:r>
              <a:rPr lang="zh-CN" altLang="en-US" sz="1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在严格避让生态保护红线和永久基本农田前提下，到2035年，全镇城镇开发边界控制</a:t>
            </a:r>
            <a:r>
              <a:rPr lang="zh-CN" altLang="en-US" sz="12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12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12.69</a:t>
            </a:r>
            <a:r>
              <a:rPr lang="zh-CN" altLang="en-US" sz="12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平方公里</a:t>
            </a:r>
            <a:r>
              <a:rPr lang="zh-CN" altLang="en-US" sz="1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以内。</a:t>
            </a:r>
            <a:endParaRPr lang="zh-CN" altLang="en-US" sz="12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680711" y="6498590"/>
            <a:ext cx="4976809" cy="27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镇域国土空间控制线规划图</a:t>
            </a:r>
            <a:endParaRPr 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683693" y="225426"/>
            <a:ext cx="4973828" cy="631100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z="1205" smtClean="0"/>
            </a:fld>
            <a:endParaRPr lang="zh-CN" altLang="en-US" sz="1205"/>
          </a:p>
        </p:txBody>
      </p:sp>
      <p:grpSp>
        <p:nvGrpSpPr>
          <p:cNvPr id="72" name="组合 71"/>
          <p:cNvGrpSpPr/>
          <p:nvPr/>
        </p:nvGrpSpPr>
        <p:grpSpPr>
          <a:xfrm>
            <a:off x="865505" y="400050"/>
            <a:ext cx="4217670" cy="815340"/>
            <a:chOff x="1363" y="614"/>
            <a:chExt cx="6642" cy="1284"/>
          </a:xfrm>
        </p:grpSpPr>
        <p:grpSp>
          <p:nvGrpSpPr>
            <p:cNvPr id="73" name="组合 72"/>
            <p:cNvGrpSpPr/>
            <p:nvPr/>
          </p:nvGrpSpPr>
          <p:grpSpPr>
            <a:xfrm>
              <a:off x="1363" y="756"/>
              <a:ext cx="1235" cy="1142"/>
              <a:chOff x="1384" y="2541"/>
              <a:chExt cx="3194" cy="1800"/>
            </a:xfrm>
          </p:grpSpPr>
          <p:sp>
            <p:nvSpPr>
              <p:cNvPr id="74" name="对角圆角矩形 73"/>
              <p:cNvSpPr/>
              <p:nvPr/>
            </p:nvSpPr>
            <p:spPr>
              <a:xfrm>
                <a:off x="1384" y="2541"/>
                <a:ext cx="2910" cy="1800"/>
              </a:xfrm>
              <a:prstGeom prst="round2DiagRect">
                <a:avLst/>
              </a:prstGeom>
              <a:noFill/>
              <a:ln w="25400">
                <a:solidFill>
                  <a:srgbClr val="00808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40"/>
              </a:p>
            </p:txBody>
          </p:sp>
          <p:sp>
            <p:nvSpPr>
              <p:cNvPr id="75" name="矩形 74"/>
              <p:cNvSpPr/>
              <p:nvPr/>
            </p:nvSpPr>
            <p:spPr>
              <a:xfrm>
                <a:off x="4054" y="2838"/>
                <a:ext cx="524" cy="12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anchor="t">
                <a:no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sz="4105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6" name="矩形 75"/>
            <p:cNvSpPr/>
            <p:nvPr/>
          </p:nvSpPr>
          <p:spPr>
            <a:xfrm>
              <a:off x="1656" y="614"/>
              <a:ext cx="6349" cy="1043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>
                  <a:solidFill>
                    <a:srgbClr val="00808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3 </a:t>
              </a:r>
              <a:r>
                <a:rPr lang="zh-CN" altLang="en-US" sz="2800" b="1" dirty="0">
                  <a:solidFill>
                    <a:srgbClr val="00808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国土空间格局</a:t>
              </a:r>
              <a:endParaRPr lang="zh-CN" altLang="en-US" sz="2800" b="1" dirty="0"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8" name="文本框 77"/>
          <p:cNvSpPr txBox="1"/>
          <p:nvPr/>
        </p:nvSpPr>
        <p:spPr>
          <a:xfrm>
            <a:off x="865505" y="1459230"/>
            <a:ext cx="5230495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b="1" dirty="0"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国土空间开发保护格局</a:t>
            </a:r>
            <a:endParaRPr lang="en-US" altLang="zh-CN" b="1" dirty="0">
              <a:solidFill>
                <a:srgbClr val="00808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57175" algn="just">
              <a:lnSpc>
                <a:spcPct val="150000"/>
              </a:lnSpc>
            </a:pP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 fontAlgn="auto">
              <a:lnSpc>
                <a:spcPct val="150000"/>
              </a:lnSpc>
              <a:spcAft>
                <a:spcPts val="1200"/>
              </a:spcAft>
            </a:pP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 fontAlgn="auto">
              <a:lnSpc>
                <a:spcPct val="150000"/>
              </a:lnSpc>
              <a:spcAft>
                <a:spcPts val="1200"/>
              </a:spcAft>
            </a:pP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一心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：镇区综合服务中心。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 fontAlgn="auto">
              <a:lnSpc>
                <a:spcPct val="150000"/>
              </a:lnSpc>
              <a:spcAft>
                <a:spcPts val="1200"/>
              </a:spcAft>
            </a:pP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两轴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：沿国道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G323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、永安大道的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城镇发展主轴和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沿国道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G220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城镇发展次轴。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 fontAlgn="auto">
              <a:lnSpc>
                <a:spcPct val="150000"/>
              </a:lnSpc>
              <a:spcAft>
                <a:spcPts val="1200"/>
              </a:spcAft>
            </a:pP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“四区”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：综合服务核心区、乡村旅游度假区、特色产业发展区以及休闲农业体验区。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6672263" y="6498590"/>
            <a:ext cx="4971097" cy="22352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国土空间总体格局规划图</a:t>
            </a:r>
            <a:endParaRPr 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65505" y="2134870"/>
            <a:ext cx="5572760" cy="533400"/>
          </a:xfrm>
          <a:prstGeom prst="rect">
            <a:avLst/>
          </a:prstGeom>
          <a:solidFill>
            <a:srgbClr val="008080"/>
          </a:solidFill>
        </p:spPr>
        <p:txBody>
          <a:bodyPr wrap="square" tIns="0" bIns="71755" rtlCol="0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构建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一心两轴四区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的国土空间开发保护格局。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672263" y="227923"/>
            <a:ext cx="4971097" cy="630753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z="1205" smtClean="0"/>
            </a:fld>
            <a:endParaRPr lang="zh-CN" altLang="en-US" sz="1205"/>
          </a:p>
        </p:txBody>
      </p:sp>
      <p:grpSp>
        <p:nvGrpSpPr>
          <p:cNvPr id="72" name="组合 71"/>
          <p:cNvGrpSpPr/>
          <p:nvPr/>
        </p:nvGrpSpPr>
        <p:grpSpPr>
          <a:xfrm>
            <a:off x="865505" y="400050"/>
            <a:ext cx="4217670" cy="815340"/>
            <a:chOff x="1363" y="614"/>
            <a:chExt cx="6642" cy="1284"/>
          </a:xfrm>
        </p:grpSpPr>
        <p:grpSp>
          <p:nvGrpSpPr>
            <p:cNvPr id="73" name="组合 72"/>
            <p:cNvGrpSpPr/>
            <p:nvPr/>
          </p:nvGrpSpPr>
          <p:grpSpPr>
            <a:xfrm>
              <a:off x="1363" y="756"/>
              <a:ext cx="1235" cy="1142"/>
              <a:chOff x="1384" y="2541"/>
              <a:chExt cx="3194" cy="1800"/>
            </a:xfrm>
          </p:grpSpPr>
          <p:sp>
            <p:nvSpPr>
              <p:cNvPr id="74" name="对角圆角矩形 73"/>
              <p:cNvSpPr/>
              <p:nvPr/>
            </p:nvSpPr>
            <p:spPr>
              <a:xfrm>
                <a:off x="1384" y="2541"/>
                <a:ext cx="2910" cy="1800"/>
              </a:xfrm>
              <a:prstGeom prst="round2DiagRect">
                <a:avLst/>
              </a:prstGeom>
              <a:noFill/>
              <a:ln w="25400">
                <a:solidFill>
                  <a:srgbClr val="00808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40"/>
              </a:p>
            </p:txBody>
          </p:sp>
          <p:sp>
            <p:nvSpPr>
              <p:cNvPr id="75" name="矩形 74"/>
              <p:cNvSpPr/>
              <p:nvPr/>
            </p:nvSpPr>
            <p:spPr>
              <a:xfrm>
                <a:off x="4054" y="2838"/>
                <a:ext cx="524" cy="12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anchor="t">
                <a:no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sz="4105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6" name="矩形 75"/>
            <p:cNvSpPr/>
            <p:nvPr/>
          </p:nvSpPr>
          <p:spPr>
            <a:xfrm>
              <a:off x="1656" y="614"/>
              <a:ext cx="6349" cy="1043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>
                  <a:solidFill>
                    <a:srgbClr val="00808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4 </a:t>
              </a:r>
              <a:r>
                <a:rPr lang="zh-CN" altLang="en-US" sz="2800" b="1" dirty="0">
                  <a:solidFill>
                    <a:srgbClr val="00808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自然资源保护与利用</a:t>
              </a:r>
              <a:endParaRPr lang="zh-CN" altLang="en-US" sz="2800" b="1" dirty="0"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矩形: 圆角 24"/>
          <p:cNvSpPr/>
          <p:nvPr>
            <p:custDataLst>
              <p:tags r:id="rId1"/>
            </p:custDataLst>
          </p:nvPr>
        </p:nvSpPr>
        <p:spPr>
          <a:xfrm>
            <a:off x="695325" y="1687830"/>
            <a:ext cx="3319780" cy="832485"/>
          </a:xfrm>
          <a:prstGeom prst="roundRect">
            <a:avLst>
              <a:gd name="adj" fmla="val 5275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>
            <p:custDataLst>
              <p:tags r:id="rId2"/>
            </p:custDataLst>
          </p:nvPr>
        </p:nvSpPr>
        <p:spPr>
          <a:xfrm>
            <a:off x="708660" y="2520950"/>
            <a:ext cx="3306445" cy="1423670"/>
          </a:xfrm>
          <a:prstGeom prst="rect">
            <a:avLst/>
          </a:prstGeom>
          <a:solidFill>
            <a:srgbClr val="B2D9D9">
              <a:alpha val="50000"/>
            </a:srgbClr>
          </a:solidFill>
        </p:spPr>
        <p:txBody>
          <a:bodyPr wrap="square" lIns="71755" tIns="0" rIns="71755" bIns="0" rtlCol="0" anchor="t" anchorCtr="0">
            <a:noAutofit/>
          </a:bodyPr>
          <a:lstStyle/>
          <a:p>
            <a:pPr indent="313055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n>
                  <a:noFill/>
                  <a:prstDash val="sysDot"/>
                </a:ln>
                <a:solidFill>
                  <a:srgbClr val="21212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加强南岭亚热带常绿阔叶林生态系统保护修复，合理配置林地资源，严格保护天然林、国家级公益林； 推动开展浈江及沿岸区域水体修复，提升河流防洪蓄洪能力，保障水生态安全；开展水土保持和土地综合整治 。</a:t>
            </a:r>
            <a:endParaRPr lang="zh-CN" altLang="en-US" sz="1200" dirty="0">
              <a:ln>
                <a:noFill/>
                <a:prstDash val="sysDot"/>
              </a:ln>
              <a:solidFill>
                <a:srgbClr val="21212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>
            <p:custDataLst>
              <p:tags r:id="rId3"/>
            </p:custDataLst>
          </p:nvPr>
        </p:nvSpPr>
        <p:spPr>
          <a:xfrm>
            <a:off x="902215" y="1876761"/>
            <a:ext cx="2000011" cy="590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山水林田湖草系统保护</a:t>
            </a:r>
            <a:endParaRPr lang="zh-CN" altLang="en-US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0" name="矩形 29"/>
          <p:cNvSpPr/>
          <p:nvPr>
            <p:custDataLst>
              <p:tags r:id="rId4"/>
            </p:custDataLst>
          </p:nvPr>
        </p:nvSpPr>
        <p:spPr>
          <a:xfrm>
            <a:off x="3080874" y="1876761"/>
            <a:ext cx="727646" cy="590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01</a:t>
            </a:r>
            <a:endParaRPr lang="en-US" altLang="zh-CN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1" name="矩形: 圆角 17"/>
          <p:cNvSpPr/>
          <p:nvPr>
            <p:custDataLst>
              <p:tags r:id="rId5"/>
            </p:custDataLst>
          </p:nvPr>
        </p:nvSpPr>
        <p:spPr>
          <a:xfrm>
            <a:off x="4444365" y="1687830"/>
            <a:ext cx="3319780" cy="832485"/>
          </a:xfrm>
          <a:prstGeom prst="roundRect">
            <a:avLst>
              <a:gd name="adj" fmla="val 5275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>
            <p:custDataLst>
              <p:tags r:id="rId6"/>
            </p:custDataLst>
          </p:nvPr>
        </p:nvSpPr>
        <p:spPr>
          <a:xfrm>
            <a:off x="4444365" y="2520950"/>
            <a:ext cx="3319145" cy="1423670"/>
          </a:xfrm>
          <a:prstGeom prst="rect">
            <a:avLst/>
          </a:prstGeom>
          <a:solidFill>
            <a:srgbClr val="B2D9D9">
              <a:alpha val="50000"/>
            </a:srgbClr>
          </a:solidFill>
        </p:spPr>
        <p:txBody>
          <a:bodyPr wrap="square" lIns="71755" tIns="0" rIns="71755" bIns="0" rtlCol="0" anchor="t" anchorCtr="0">
            <a:noAutofit/>
          </a:bodyPr>
          <a:lstStyle/>
          <a:p>
            <a:pPr indent="313055" algn="l">
              <a:lnSpc>
                <a:spcPct val="150000"/>
              </a:lnSpc>
              <a:buClrTx/>
              <a:buSzTx/>
              <a:buFontTx/>
            </a:pPr>
            <a:r>
              <a:rPr lang="zh-CN" altLang="en-US" sz="1200" dirty="0">
                <a:ln>
                  <a:noFill/>
                  <a:prstDash val="sysDot"/>
                </a:ln>
                <a:solidFill>
                  <a:srgbClr val="21212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对镇域主要河流、水库、湿地、饮用水源保护区等重要水资源实施河湖划界，确定保护范围</a:t>
            </a:r>
            <a:r>
              <a:rPr lang="en-US" altLang="zh-CN" sz="1200" dirty="0">
                <a:ln>
                  <a:noFill/>
                  <a:prstDash val="sysDot"/>
                </a:ln>
                <a:solidFill>
                  <a:srgbClr val="21212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1200" dirty="0">
                <a:ln>
                  <a:noFill/>
                  <a:prstDash val="sysDot"/>
                </a:ln>
                <a:solidFill>
                  <a:srgbClr val="21212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实施严格保护。</a:t>
            </a:r>
            <a:endParaRPr lang="zh-CN" altLang="en-US" sz="1200" dirty="0">
              <a:ln>
                <a:noFill/>
                <a:prstDash val="sysDot"/>
              </a:ln>
              <a:solidFill>
                <a:srgbClr val="21212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313055" algn="l">
              <a:lnSpc>
                <a:spcPct val="150000"/>
              </a:lnSpc>
              <a:buClrTx/>
              <a:buSzTx/>
              <a:buFontTx/>
            </a:pPr>
            <a:r>
              <a:rPr lang="zh-CN" altLang="en-US" sz="1200" dirty="0">
                <a:ln>
                  <a:noFill/>
                  <a:prstDash val="sysDot"/>
                </a:ln>
                <a:solidFill>
                  <a:srgbClr val="21212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严格湿地用途管制，增强湿地生态功能，维护湿地生物多样性。</a:t>
            </a:r>
            <a:endParaRPr lang="zh-CN" altLang="en-US" sz="1200" dirty="0">
              <a:ln>
                <a:noFill/>
                <a:prstDash val="sysDot"/>
              </a:ln>
              <a:solidFill>
                <a:srgbClr val="21212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>
            <p:custDataLst>
              <p:tags r:id="rId7"/>
            </p:custDataLst>
          </p:nvPr>
        </p:nvSpPr>
        <p:spPr>
          <a:xfrm>
            <a:off x="4651237" y="1876761"/>
            <a:ext cx="2000011" cy="590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保护与利用水资源与湿地</a:t>
            </a:r>
            <a:endParaRPr lang="zh-CN" altLang="en-US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4" name="矩形 33"/>
          <p:cNvSpPr/>
          <p:nvPr>
            <p:custDataLst>
              <p:tags r:id="rId8"/>
            </p:custDataLst>
          </p:nvPr>
        </p:nvSpPr>
        <p:spPr>
          <a:xfrm>
            <a:off x="6829896" y="1876761"/>
            <a:ext cx="727647" cy="590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02</a:t>
            </a:r>
            <a:endParaRPr lang="en-US" altLang="zh-CN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5" name="矩形: 圆角 22"/>
          <p:cNvSpPr/>
          <p:nvPr>
            <p:custDataLst>
              <p:tags r:id="rId9"/>
            </p:custDataLst>
          </p:nvPr>
        </p:nvSpPr>
        <p:spPr>
          <a:xfrm>
            <a:off x="8184515" y="1687830"/>
            <a:ext cx="3319780" cy="832485"/>
          </a:xfrm>
          <a:prstGeom prst="roundRect">
            <a:avLst>
              <a:gd name="adj" fmla="val 5275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>
            <p:custDataLst>
              <p:tags r:id="rId10"/>
            </p:custDataLst>
          </p:nvPr>
        </p:nvSpPr>
        <p:spPr>
          <a:xfrm>
            <a:off x="8193405" y="2520950"/>
            <a:ext cx="3318510" cy="1424305"/>
          </a:xfrm>
          <a:prstGeom prst="rect">
            <a:avLst/>
          </a:prstGeom>
          <a:solidFill>
            <a:srgbClr val="B2D9D9">
              <a:alpha val="50000"/>
            </a:srgbClr>
          </a:solidFill>
        </p:spPr>
        <p:txBody>
          <a:bodyPr wrap="square" lIns="71755" tIns="0" rIns="71755" bIns="0" rtlCol="0" anchor="t" anchorCtr="0">
            <a:noAutofit/>
          </a:bodyPr>
          <a:lstStyle/>
          <a:p>
            <a:pPr indent="313055" algn="l">
              <a:lnSpc>
                <a:spcPct val="150000"/>
              </a:lnSpc>
              <a:buClrTx/>
              <a:buSzTx/>
              <a:buFontTx/>
            </a:pPr>
            <a:r>
              <a:rPr lang="zh-CN" altLang="en-US" sz="1200" dirty="0">
                <a:ln>
                  <a:noFill/>
                  <a:prstDash val="sysDot"/>
                </a:ln>
                <a:solidFill>
                  <a:srgbClr val="21212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深入推进绿美广东生态建设，巩固林业生态建设成果，精准提升森林质量，助力构建绿美始兴生态建设新格局。</a:t>
            </a:r>
            <a:endParaRPr lang="zh-CN" altLang="en-US" sz="1200" dirty="0">
              <a:ln>
                <a:noFill/>
                <a:prstDash val="sysDot"/>
              </a:ln>
              <a:solidFill>
                <a:srgbClr val="21212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313055" algn="l">
              <a:lnSpc>
                <a:spcPct val="150000"/>
              </a:lnSpc>
              <a:buClrTx/>
              <a:buSzTx/>
              <a:buFontTx/>
            </a:pPr>
            <a:endParaRPr lang="zh-CN" altLang="en-US" sz="1200" dirty="0">
              <a:ln>
                <a:noFill/>
                <a:prstDash val="sysDot"/>
              </a:ln>
              <a:solidFill>
                <a:srgbClr val="21212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>
            <p:custDataLst>
              <p:tags r:id="rId11"/>
            </p:custDataLst>
          </p:nvPr>
        </p:nvSpPr>
        <p:spPr>
          <a:xfrm>
            <a:off x="8391195" y="1876761"/>
            <a:ext cx="2000011" cy="590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保护与利用森林资源</a:t>
            </a:r>
            <a:endParaRPr lang="zh-CN" altLang="en-US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8" name="矩形 37"/>
          <p:cNvSpPr/>
          <p:nvPr>
            <p:custDataLst>
              <p:tags r:id="rId12"/>
            </p:custDataLst>
          </p:nvPr>
        </p:nvSpPr>
        <p:spPr>
          <a:xfrm>
            <a:off x="10569854" y="1876761"/>
            <a:ext cx="727646" cy="590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03</a:t>
            </a:r>
            <a:endParaRPr lang="en-US" altLang="zh-CN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0" name="矩形: 圆角 39"/>
          <p:cNvSpPr/>
          <p:nvPr>
            <p:custDataLst>
              <p:tags r:id="rId13"/>
            </p:custDataLst>
          </p:nvPr>
        </p:nvSpPr>
        <p:spPr>
          <a:xfrm>
            <a:off x="703580" y="4116705"/>
            <a:ext cx="3319780" cy="832485"/>
          </a:xfrm>
          <a:prstGeom prst="roundRect">
            <a:avLst>
              <a:gd name="adj" fmla="val 5275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>
            <p:custDataLst>
              <p:tags r:id="rId14"/>
            </p:custDataLst>
          </p:nvPr>
        </p:nvSpPr>
        <p:spPr>
          <a:xfrm>
            <a:off x="729615" y="4949825"/>
            <a:ext cx="3286125" cy="1406525"/>
          </a:xfrm>
          <a:prstGeom prst="rect">
            <a:avLst/>
          </a:prstGeom>
          <a:solidFill>
            <a:srgbClr val="B2D9D9">
              <a:alpha val="50000"/>
            </a:srgbClr>
          </a:solidFill>
        </p:spPr>
        <p:txBody>
          <a:bodyPr wrap="square" lIns="71755" tIns="0" rIns="71755" bIns="0" rtlCol="0" anchor="t" anchorCtr="0">
            <a:noAutofit/>
          </a:bodyPr>
          <a:lstStyle/>
          <a:p>
            <a:pPr indent="313055" algn="l">
              <a:lnSpc>
                <a:spcPct val="150000"/>
              </a:lnSpc>
              <a:buClrTx/>
              <a:buSzTx/>
              <a:buFontTx/>
            </a:pPr>
            <a:r>
              <a:rPr lang="zh-CN" altLang="en-US" sz="1200">
                <a:ln>
                  <a:noFill/>
                  <a:prstDash val="sysDot"/>
                </a:ln>
                <a:solidFill>
                  <a:srgbClr val="21212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严守耕地和永久基本农田保护红线，保障粮食安全、保障粮食主要农产品基本种植面积，严格落实耕地保护任务，坚决遏制耕地</a:t>
            </a:r>
            <a:r>
              <a:rPr lang="en-US" altLang="zh-CN" sz="1200">
                <a:ln>
                  <a:noFill/>
                  <a:prstDash val="sysDot"/>
                </a:ln>
                <a:solidFill>
                  <a:srgbClr val="21212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1200">
                <a:ln>
                  <a:noFill/>
                  <a:prstDash val="sysDot"/>
                </a:ln>
                <a:solidFill>
                  <a:srgbClr val="21212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非农化</a:t>
            </a:r>
            <a:r>
              <a:rPr lang="en-US" altLang="zh-CN" sz="1200">
                <a:ln>
                  <a:noFill/>
                  <a:prstDash val="sysDot"/>
                </a:ln>
                <a:solidFill>
                  <a:srgbClr val="21212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1200">
                <a:ln>
                  <a:noFill/>
                  <a:prstDash val="sysDot"/>
                </a:ln>
                <a:solidFill>
                  <a:srgbClr val="21212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，严格管控</a:t>
            </a:r>
            <a:r>
              <a:rPr lang="en-US" altLang="zh-CN" sz="1200">
                <a:ln>
                  <a:noFill/>
                  <a:prstDash val="sysDot"/>
                </a:ln>
                <a:solidFill>
                  <a:srgbClr val="21212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1200">
                <a:ln>
                  <a:noFill/>
                  <a:prstDash val="sysDot"/>
                </a:ln>
                <a:solidFill>
                  <a:srgbClr val="21212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非粮化</a:t>
            </a:r>
            <a:r>
              <a:rPr lang="en-US" altLang="zh-CN" sz="1200">
                <a:ln>
                  <a:noFill/>
                  <a:prstDash val="sysDot"/>
                </a:ln>
                <a:solidFill>
                  <a:srgbClr val="21212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1200">
                <a:ln>
                  <a:noFill/>
                  <a:prstDash val="sysDot"/>
                </a:ln>
                <a:solidFill>
                  <a:srgbClr val="21212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，严控各类非农业建设占用耕地，严控耕地地类用途改变。</a:t>
            </a:r>
            <a:endParaRPr lang="zh-CN" altLang="en-US" sz="1200">
              <a:ln>
                <a:noFill/>
                <a:prstDash val="sysDot"/>
              </a:ln>
              <a:solidFill>
                <a:srgbClr val="21212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>
            <p:custDataLst>
              <p:tags r:id="rId15"/>
            </p:custDataLst>
          </p:nvPr>
        </p:nvSpPr>
        <p:spPr>
          <a:xfrm>
            <a:off x="910604" y="4305771"/>
            <a:ext cx="2000011" cy="590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保护与利用耕地资源</a:t>
            </a:r>
            <a:endParaRPr lang="zh-CN" altLang="en-US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2" name="矩形 41"/>
          <p:cNvSpPr/>
          <p:nvPr>
            <p:custDataLst>
              <p:tags r:id="rId16"/>
            </p:custDataLst>
          </p:nvPr>
        </p:nvSpPr>
        <p:spPr>
          <a:xfrm>
            <a:off x="3089263" y="4305771"/>
            <a:ext cx="727646" cy="590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04</a:t>
            </a:r>
            <a:endParaRPr lang="en-US" altLang="zh-CN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5" name="矩形: 圆角 44"/>
          <p:cNvSpPr/>
          <p:nvPr>
            <p:custDataLst>
              <p:tags r:id="rId17"/>
            </p:custDataLst>
          </p:nvPr>
        </p:nvSpPr>
        <p:spPr>
          <a:xfrm>
            <a:off x="4444365" y="4116705"/>
            <a:ext cx="3319780" cy="832485"/>
          </a:xfrm>
          <a:prstGeom prst="roundRect">
            <a:avLst>
              <a:gd name="adj" fmla="val 5275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>
            <p:custDataLst>
              <p:tags r:id="rId18"/>
            </p:custDataLst>
          </p:nvPr>
        </p:nvSpPr>
        <p:spPr>
          <a:xfrm>
            <a:off x="4444365" y="4949825"/>
            <a:ext cx="3319145" cy="1406525"/>
          </a:xfrm>
          <a:prstGeom prst="rect">
            <a:avLst/>
          </a:prstGeom>
          <a:solidFill>
            <a:srgbClr val="B2D9D9">
              <a:alpha val="50000"/>
            </a:srgbClr>
          </a:solidFill>
        </p:spPr>
        <p:txBody>
          <a:bodyPr wrap="square" lIns="71755" tIns="0" rIns="71755" bIns="0" rtlCol="0" anchor="t" anchorCtr="0">
            <a:noAutofit/>
          </a:bodyPr>
          <a:lstStyle/>
          <a:p>
            <a:pPr indent="313055" algn="l">
              <a:lnSpc>
                <a:spcPct val="150000"/>
              </a:lnSpc>
              <a:buClrTx/>
              <a:buSzTx/>
              <a:buFontTx/>
            </a:pPr>
            <a:r>
              <a:rPr lang="zh-CN" altLang="en-US" sz="1200">
                <a:ln>
                  <a:noFill/>
                  <a:prstDash val="sysDot"/>
                </a:ln>
                <a:solidFill>
                  <a:srgbClr val="21212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实施矿产资源开发利用总量控制落实采矿权、 采石场数量控制指标，提高矿产资源综合利用效率，科学划定矿产资源控制线。</a:t>
            </a:r>
            <a:endParaRPr lang="zh-CN" altLang="en-US" sz="1200">
              <a:ln>
                <a:noFill/>
                <a:prstDash val="sysDot"/>
              </a:ln>
              <a:solidFill>
                <a:srgbClr val="21212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313055" algn="l">
              <a:lnSpc>
                <a:spcPct val="150000"/>
              </a:lnSpc>
              <a:buClrTx/>
              <a:buSzTx/>
              <a:buFontTx/>
            </a:pPr>
            <a:endParaRPr lang="zh-CN" altLang="en-US" sz="1200">
              <a:ln>
                <a:noFill/>
                <a:prstDash val="sysDot"/>
              </a:ln>
              <a:solidFill>
                <a:srgbClr val="21212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>
            <p:custDataLst>
              <p:tags r:id="rId19"/>
            </p:custDataLst>
          </p:nvPr>
        </p:nvSpPr>
        <p:spPr>
          <a:xfrm>
            <a:off x="4651237" y="4305771"/>
            <a:ext cx="2000011" cy="590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保护与利用矿产资源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6" name="矩形 45"/>
          <p:cNvSpPr/>
          <p:nvPr>
            <p:custDataLst>
              <p:tags r:id="rId20"/>
            </p:custDataLst>
          </p:nvPr>
        </p:nvSpPr>
        <p:spPr>
          <a:xfrm>
            <a:off x="6829896" y="4305771"/>
            <a:ext cx="727647" cy="590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05</a:t>
            </a:r>
            <a:endParaRPr lang="en-US" altLang="zh-CN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50" name="矩形: 圆角 49"/>
          <p:cNvSpPr/>
          <p:nvPr>
            <p:custDataLst>
              <p:tags r:id="rId21"/>
            </p:custDataLst>
          </p:nvPr>
        </p:nvSpPr>
        <p:spPr>
          <a:xfrm>
            <a:off x="8175625" y="4116705"/>
            <a:ext cx="3319780" cy="832485"/>
          </a:xfrm>
          <a:prstGeom prst="roundRect">
            <a:avLst>
              <a:gd name="adj" fmla="val 5275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>
            <p:custDataLst>
              <p:tags r:id="rId22"/>
            </p:custDataLst>
          </p:nvPr>
        </p:nvSpPr>
        <p:spPr>
          <a:xfrm>
            <a:off x="8192135" y="4949825"/>
            <a:ext cx="3299460" cy="1406525"/>
          </a:xfrm>
          <a:prstGeom prst="rect">
            <a:avLst/>
          </a:prstGeom>
          <a:solidFill>
            <a:srgbClr val="B2D9D9">
              <a:alpha val="50000"/>
            </a:srgbClr>
          </a:solidFill>
        </p:spPr>
        <p:txBody>
          <a:bodyPr wrap="square" lIns="71755" tIns="0" rIns="71755" bIns="0" rtlCol="0" anchor="t" anchorCtr="0">
            <a:noAutofit/>
          </a:bodyPr>
          <a:lstStyle/>
          <a:p>
            <a:pPr indent="313055" algn="l">
              <a:lnSpc>
                <a:spcPct val="150000"/>
              </a:lnSpc>
              <a:buClrTx/>
              <a:buSzTx/>
              <a:buFontTx/>
            </a:pPr>
            <a:r>
              <a:rPr lang="zh-CN" altLang="en-US" sz="1200" dirty="0">
                <a:ln>
                  <a:noFill/>
                  <a:prstDash val="sysDot"/>
                </a:ln>
                <a:solidFill>
                  <a:srgbClr val="21212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构建绿色低碳的自然资源管理体系，强化绿色低碳导向的国土空间布局模式，建立集约高效利用的精细化用地机制，加强国土空间用途管制，促进低碳产业的合理布局与高耗能、高排放产业的退出。 </a:t>
            </a:r>
            <a:endParaRPr lang="zh-CN" altLang="en-US" sz="1200" dirty="0">
              <a:ln>
                <a:noFill/>
                <a:prstDash val="sysDot"/>
              </a:ln>
              <a:solidFill>
                <a:srgbClr val="21212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8" name="矩形 47"/>
          <p:cNvSpPr/>
          <p:nvPr>
            <p:custDataLst>
              <p:tags r:id="rId23"/>
            </p:custDataLst>
          </p:nvPr>
        </p:nvSpPr>
        <p:spPr>
          <a:xfrm>
            <a:off x="8382806" y="4305771"/>
            <a:ext cx="2000011" cy="590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保护与利用支持碳达峰中和</a:t>
            </a:r>
            <a:endParaRPr lang="zh-CN" altLang="en-US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9" name="矩形 48"/>
          <p:cNvSpPr/>
          <p:nvPr>
            <p:custDataLst>
              <p:tags r:id="rId24"/>
            </p:custDataLst>
          </p:nvPr>
        </p:nvSpPr>
        <p:spPr>
          <a:xfrm>
            <a:off x="10561465" y="4305771"/>
            <a:ext cx="727646" cy="590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06</a:t>
            </a:r>
            <a:endParaRPr lang="en-US" altLang="zh-CN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z="1205" smtClean="0"/>
            </a:fld>
            <a:endParaRPr lang="zh-CN" altLang="en-US" sz="1205" dirty="0"/>
          </a:p>
        </p:txBody>
      </p:sp>
      <p:grpSp>
        <p:nvGrpSpPr>
          <p:cNvPr id="72" name="组合 71"/>
          <p:cNvGrpSpPr/>
          <p:nvPr/>
        </p:nvGrpSpPr>
        <p:grpSpPr>
          <a:xfrm>
            <a:off x="865505" y="400050"/>
            <a:ext cx="4217670" cy="815340"/>
            <a:chOff x="1363" y="614"/>
            <a:chExt cx="6642" cy="1284"/>
          </a:xfrm>
        </p:grpSpPr>
        <p:grpSp>
          <p:nvGrpSpPr>
            <p:cNvPr id="73" name="组合 72"/>
            <p:cNvGrpSpPr/>
            <p:nvPr/>
          </p:nvGrpSpPr>
          <p:grpSpPr>
            <a:xfrm>
              <a:off x="1363" y="756"/>
              <a:ext cx="1235" cy="1142"/>
              <a:chOff x="1384" y="2541"/>
              <a:chExt cx="3194" cy="1800"/>
            </a:xfrm>
          </p:grpSpPr>
          <p:sp>
            <p:nvSpPr>
              <p:cNvPr id="74" name="对角圆角矩形 73"/>
              <p:cNvSpPr/>
              <p:nvPr/>
            </p:nvSpPr>
            <p:spPr>
              <a:xfrm>
                <a:off x="1384" y="2541"/>
                <a:ext cx="2910" cy="1800"/>
              </a:xfrm>
              <a:prstGeom prst="round2DiagRect">
                <a:avLst/>
              </a:prstGeom>
              <a:noFill/>
              <a:ln w="25400">
                <a:solidFill>
                  <a:srgbClr val="00808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40">
                  <a:solidFill>
                    <a:srgbClr val="008080"/>
                  </a:solidFill>
                </a:endParaRPr>
              </a:p>
            </p:txBody>
          </p:sp>
          <p:sp>
            <p:nvSpPr>
              <p:cNvPr id="75" name="矩形 74"/>
              <p:cNvSpPr/>
              <p:nvPr/>
            </p:nvSpPr>
            <p:spPr>
              <a:xfrm>
                <a:off x="4054" y="2838"/>
                <a:ext cx="524" cy="12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anchor="t">
                <a:no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sz="4105" b="1" dirty="0">
                  <a:solidFill>
                    <a:srgbClr val="00808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6" name="矩形 75"/>
            <p:cNvSpPr/>
            <p:nvPr/>
          </p:nvSpPr>
          <p:spPr>
            <a:xfrm>
              <a:off x="1656" y="614"/>
              <a:ext cx="6349" cy="1043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>
                  <a:solidFill>
                    <a:srgbClr val="00808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5 </a:t>
              </a:r>
              <a:r>
                <a:rPr lang="zh-CN" altLang="en-US" sz="2800" b="1" dirty="0">
                  <a:solidFill>
                    <a:srgbClr val="00808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城乡统筹发展</a:t>
              </a:r>
              <a:endParaRPr lang="zh-CN" altLang="en-US" sz="2800" b="1" dirty="0"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8" name="文本框 77"/>
          <p:cNvSpPr txBox="1"/>
          <p:nvPr/>
        </p:nvSpPr>
        <p:spPr>
          <a:xfrm>
            <a:off x="865505" y="1459230"/>
            <a:ext cx="523049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b="1" dirty="0"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镇村体系规划</a:t>
            </a:r>
            <a:endParaRPr lang="en-US" altLang="zh-CN" b="1" dirty="0">
              <a:solidFill>
                <a:srgbClr val="00808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57175" algn="just">
              <a:lnSpc>
                <a:spcPct val="150000"/>
              </a:lnSpc>
            </a:pPr>
            <a:endParaRPr lang="zh-CN" altLang="en-US" sz="1400" b="1" dirty="0">
              <a:solidFill>
                <a:srgbClr val="00808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ct val="150000"/>
              </a:lnSpc>
              <a:spcAft>
                <a:spcPts val="1200"/>
              </a:spcAft>
              <a:buClrTx/>
              <a:buSzTx/>
              <a:buFontTx/>
            </a:pPr>
            <a:endParaRPr lang="zh-CN" altLang="en-US" sz="2000" b="1" dirty="0">
              <a:solidFill>
                <a:srgbClr val="00808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6672263" y="6503746"/>
            <a:ext cx="4975787" cy="27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城镇（村）体系规划图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65505" y="2134870"/>
            <a:ext cx="5572760" cy="902335"/>
          </a:xfrm>
          <a:prstGeom prst="rect">
            <a:avLst/>
          </a:prstGeom>
          <a:solidFill>
            <a:srgbClr val="009999"/>
          </a:solidFill>
        </p:spPr>
        <p:txBody>
          <a:bodyPr wrap="square" tIns="0" bIns="71755" rtlCol="0">
            <a:spAutoFit/>
          </a:bodyPr>
          <a:lstStyle/>
          <a:p>
            <a:pPr indent="0" algn="l" fontAlgn="auto">
              <a:lnSpc>
                <a:spcPct val="150000"/>
              </a:lnSpc>
            </a:pPr>
            <a:r>
              <a:rPr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构建“中心镇区——重点村——一般村”的三级的村镇体系。</a:t>
            </a:r>
            <a:endParaRPr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5505" y="3214370"/>
            <a:ext cx="1698625" cy="487045"/>
          </a:xfrm>
          <a:prstGeom prst="rect">
            <a:avLst/>
          </a:prstGeom>
          <a:solidFill>
            <a:srgbClr val="C00000"/>
          </a:solidFill>
        </p:spPr>
        <p:txBody>
          <a:bodyPr wrap="square" tIns="0" bIns="71755" rtlCol="0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中心镇区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02890" y="3214370"/>
            <a:ext cx="1698625" cy="487045"/>
          </a:xfrm>
          <a:prstGeom prst="rect">
            <a:avLst/>
          </a:prstGeom>
          <a:solidFill>
            <a:srgbClr val="009999"/>
          </a:solidFill>
        </p:spPr>
        <p:txBody>
          <a:bodyPr wrap="square" tIns="0" bIns="71755" rtlCol="0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重点村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39640" y="3214370"/>
            <a:ext cx="1698625" cy="487045"/>
          </a:xfrm>
          <a:prstGeom prst="rect">
            <a:avLst/>
          </a:prstGeom>
          <a:solidFill>
            <a:srgbClr val="009999">
              <a:alpha val="50000"/>
            </a:srgbClr>
          </a:solidFill>
        </p:spPr>
        <p:txBody>
          <a:bodyPr wrap="square" tIns="0" bIns="71755" rtlCol="0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一般村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65505" y="3700780"/>
            <a:ext cx="1698625" cy="2410460"/>
          </a:xfrm>
          <a:prstGeom prst="rect">
            <a:avLst/>
          </a:prstGeom>
          <a:pattFill prst="ltUpDiag">
            <a:fgClr>
              <a:srgbClr val="B2D9D9"/>
            </a:fgClr>
            <a:bgClr>
              <a:schemeClr val="bg1"/>
            </a:bgClr>
          </a:pattFill>
        </p:spPr>
        <p:txBody>
          <a:bodyPr wrap="square" rtlCol="0">
            <a:no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城北社区、城郊社区、东升社区、江口村、罗围村、东湖坪村、狮石下村、白石坪村、瑶村村、纱帽岗村、河北村南韶高速南侧</a:t>
            </a:r>
            <a:endParaRPr 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802890" y="3700780"/>
            <a:ext cx="1698625" cy="2410460"/>
          </a:xfrm>
          <a:prstGeom prst="rect">
            <a:avLst/>
          </a:prstGeom>
          <a:pattFill prst="ltUpDiag">
            <a:fgClr>
              <a:srgbClr val="B2D9D9"/>
            </a:fgClr>
            <a:bgClr>
              <a:schemeClr val="bg1"/>
            </a:bgClr>
          </a:pattFill>
        </p:spPr>
        <p:txBody>
          <a:bodyPr wrap="square" rtlCol="0">
            <a:no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水南村</a:t>
            </a:r>
            <a:endParaRPr 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740275" y="3700780"/>
            <a:ext cx="1698625" cy="2410460"/>
          </a:xfrm>
          <a:prstGeom prst="rect">
            <a:avLst/>
          </a:prstGeom>
          <a:pattFill prst="ltUpDiag">
            <a:fgClr>
              <a:srgbClr val="B2D9D9"/>
            </a:fgClr>
            <a:bgClr>
              <a:schemeClr val="bg1"/>
            </a:bgClr>
          </a:pattFill>
        </p:spPr>
        <p:txBody>
          <a:bodyPr wrap="square" rtlCol="0">
            <a:no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新屋场村</a:t>
            </a:r>
            <a:r>
              <a:rPr 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浈江村</a:t>
            </a:r>
            <a:r>
              <a:rPr 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斜潭村</a:t>
            </a:r>
            <a:r>
              <a:rPr 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乌石村</a:t>
            </a:r>
            <a:r>
              <a:rPr 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奇心洞村</a:t>
            </a:r>
            <a:r>
              <a:rPr 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武岗村</a:t>
            </a:r>
            <a:r>
              <a:rPr 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观茶村</a:t>
            </a:r>
            <a:r>
              <a:rPr 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总甫村</a:t>
            </a:r>
            <a:r>
              <a:rPr 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上台村、河北村南韶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高速北侧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ctr" fontAlgn="auto">
              <a:lnSpc>
                <a:spcPct val="150000"/>
              </a:lnSpc>
            </a:pPr>
            <a:endParaRPr 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263" y="225425"/>
            <a:ext cx="4975787" cy="631348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3217"/>
  <p:tag name="KSO_WM_UNIT_LAYERLEVEL" val="1_1_1"/>
  <p:tag name="KSO_WM_TAG_VERSION" val="3.0"/>
  <p:tag name="KSO_WM_UNIT_FILL_FORE_SCHEMECOLOR_INDEX" val="14"/>
  <p:tag name="KSO_WM_UNIT_FILL_FORE_SCHEMECOLOR_INDEX_BRIGHTNESS" val="0"/>
  <p:tag name="KSO_WM_UNIT_LINE_FORE_SCHEMECOLOR_INDEX" val="5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3217_1*l_h_i*1_1_2"/>
  <p:tag name="KSO_WM_UNIT_INDEX" val="1_1_2"/>
  <p:tag name="KSO_WM_DIAGRAM_GROUP_CODE" val="l1-1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TEMPLATE_CATEGORY" val="diagram"/>
  <p:tag name="KSO_WM_TEMPLATE_INDEX" val="20233217"/>
  <p:tag name="KSO_WM_UNIT_LAYERLEVEL" val="1_1_1"/>
  <p:tag name="KSO_WM_TAG_VERSION" val="3.0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12121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76"/>
  <p:tag name="KSO_WM_UNIT_TEXT_FILL_TYPE" val="1"/>
  <p:tag name="KSO_WM_UNIT_ID" val="diagram20233217_1*l_h_f*1_3_1"/>
  <p:tag name="KSO_WM_UNIT_INDEX" val="1_3_1"/>
  <p:tag name="KSO_WM_DIAGRAM_GROUP_CODE" val="l1-1"/>
  <p:tag name="KSO_WM_UNIT_PRESET_TEXT" val="单击此处添加文本具体内容，简明扼要地阐述您的内容观点。根据需要可酌情增减正文内容文字，以便观者准确地理解您传达的思想。单击此处添加你的文本内容"/>
  <p:tag name="KSO_WM_UNIT_USESOURCEFORMAT_APPLY" val="1"/>
</p:tagLst>
</file>

<file path=ppt/tags/tag1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TEMPLATE_CATEGORY" val="diagram"/>
  <p:tag name="KSO_WM_TEMPLATE_INDEX" val="20233217"/>
  <p:tag name="KSO_WM_UNIT_LAYERLEVEL" val="1_1_1"/>
  <p:tag name="KSO_WM_TAG_VERSION" val="3.0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VALUE" val="16"/>
  <p:tag name="KSO_WM_UNIT_ID" val="diagram20233217_1*l_h_a*1_3_1"/>
  <p:tag name="KSO_WM_UNIT_INDEX" val="1_3_1"/>
  <p:tag name="KSO_WM_DIAGRAM_GROUP_CODE" val="l1-1"/>
  <p:tag name="KSO_WM_UNIT_PRESET_TEXT" val="此处添加项标题"/>
  <p:tag name="KSO_WM_UNIT_USESOURCEFORMAT_APPLY" val="1"/>
</p:tagLst>
</file>

<file path=ppt/tags/tag1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3217"/>
  <p:tag name="KSO_WM_UNIT_LAYERLEVEL" val="1_1_1"/>
  <p:tag name="KSO_WM_TAG_VERSION" val="3.0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UNIT_TEXT_FILL_FORE_SCHEMECOLOR_INDEX" val="1"/>
  <p:tag name="KSO_WM_UNIT_TEXT_FILL_TYPE" val="1"/>
  <p:tag name="KSO_WM_UNIT_ID" val="diagram20233217_1*l_h_i*1_3_1"/>
  <p:tag name="KSO_WM_UNIT_INDEX" val="1_3_1"/>
  <p:tag name="KSO_WM_DIAGRAM_GROUP_CODE" val="l1-1"/>
  <p:tag name="KSO_WM_UNIT_PRESET_TEXT" val="03"/>
  <p:tag name="KSO_WM_UNIT_USESOURCEFORMAT_APPLY" val="1"/>
</p:tagLst>
</file>

<file path=ppt/tags/tag1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3217"/>
  <p:tag name="KSO_WM_UNIT_LAYERLEVEL" val="1_1_1"/>
  <p:tag name="KSO_WM_TAG_VERSION" val="3.0"/>
  <p:tag name="KSO_WM_UNIT_FILL_FORE_SCHEMECOLOR_INDEX" val="14"/>
  <p:tag name="KSO_WM_UNIT_FILL_FORE_SCHEMECOLOR_INDEX_BRIGHTNESS" val="0"/>
  <p:tag name="KSO_WM_UNIT_LINE_FORE_SCHEMECOLOR_INDEX" val="5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3217_1*l_h_i*1_4_2"/>
  <p:tag name="KSO_WM_UNIT_INDEX" val="1_4_2"/>
  <p:tag name="KSO_WM_DIAGRAM_GROUP_CODE" val="l1-1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TEMPLATE_CATEGORY" val="diagram"/>
  <p:tag name="KSO_WM_TEMPLATE_INDEX" val="20233217"/>
  <p:tag name="KSO_WM_UNIT_LAYERLEVEL" val="1_1_1"/>
  <p:tag name="KSO_WM_TAG_VERSION" val="3.0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12121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76"/>
  <p:tag name="KSO_WM_UNIT_TEXT_FILL_TYPE" val="1"/>
  <p:tag name="KSO_WM_UNIT_ID" val="diagram20233217_1*l_h_f*1_4_1"/>
  <p:tag name="KSO_WM_UNIT_INDEX" val="1_4_1"/>
  <p:tag name="KSO_WM_DIAGRAM_GROUP_CODE" val="l1-1"/>
  <p:tag name="KSO_WM_UNIT_PRESET_TEXT" val="单击此处添加文本具体内容，简明扼要地阐述您的内容观点。根据需要可酌情增减正文内容文字，以便观者准确地理解您传达的思想。单击此处添加你的文本内容"/>
  <p:tag name="KSO_WM_UNIT_USESOURCEFORMAT_APPLY" val="1"/>
</p:tagLst>
</file>

<file path=ppt/tags/tag1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TEMPLATE_CATEGORY" val="diagram"/>
  <p:tag name="KSO_WM_TEMPLATE_INDEX" val="20233217"/>
  <p:tag name="KSO_WM_UNIT_LAYERLEVEL" val="1_1_1"/>
  <p:tag name="KSO_WM_TAG_VERSION" val="3.0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VALUE" val="16"/>
  <p:tag name="KSO_WM_UNIT_ID" val="diagram20233217_1*l_h_a*1_4_1"/>
  <p:tag name="KSO_WM_UNIT_INDEX" val="1_4_1"/>
  <p:tag name="KSO_WM_DIAGRAM_GROUP_CODE" val="l1-1"/>
  <p:tag name="KSO_WM_UNIT_PRESET_TEXT" val="此处添加项标题"/>
  <p:tag name="KSO_WM_UNIT_USESOURCEFORMAT_APPLY" val="1"/>
</p:tagLst>
</file>

<file path=ppt/tags/tag1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3217"/>
  <p:tag name="KSO_WM_UNIT_LAYERLEVEL" val="1_1_1"/>
  <p:tag name="KSO_WM_TAG_VERSION" val="3.0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UNIT_TEXT_FILL_FORE_SCHEMECOLOR_INDEX" val="1"/>
  <p:tag name="KSO_WM_UNIT_TEXT_FILL_TYPE" val="1"/>
  <p:tag name="KSO_WM_UNIT_ID" val="diagram20233217_1*l_h_i*1_4_1"/>
  <p:tag name="KSO_WM_UNIT_INDEX" val="1_4_1"/>
  <p:tag name="KSO_WM_DIAGRAM_GROUP_CODE" val="l1-1"/>
  <p:tag name="KSO_WM_UNIT_PRESET_TEXT" val="04"/>
  <p:tag name="KSO_WM_UNIT_USESOURCEFORMAT_APPLY" val="1"/>
</p:tagLst>
</file>

<file path=ppt/tags/tag1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3217"/>
  <p:tag name="KSO_WM_UNIT_LAYERLEVEL" val="1_1_1"/>
  <p:tag name="KSO_WM_TAG_VERSION" val="3.0"/>
  <p:tag name="KSO_WM_UNIT_FILL_FORE_SCHEMECOLOR_INDEX" val="14"/>
  <p:tag name="KSO_WM_UNIT_FILL_FORE_SCHEMECOLOR_INDEX_BRIGHTNESS" val="0"/>
  <p:tag name="KSO_WM_UNIT_LINE_FORE_SCHEMECOLOR_INDEX" val="5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3217_1*l_h_i*1_5_2"/>
  <p:tag name="KSO_WM_UNIT_INDEX" val="1_5_2"/>
  <p:tag name="KSO_WM_DIAGRAM_GROUP_CODE" val="l1-1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TEMPLATE_CATEGORY" val="diagram"/>
  <p:tag name="KSO_WM_TEMPLATE_INDEX" val="20233217"/>
  <p:tag name="KSO_WM_UNIT_LAYERLEVEL" val="1_1_1"/>
  <p:tag name="KSO_WM_TAG_VERSION" val="3.0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12121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76"/>
  <p:tag name="KSO_WM_UNIT_TEXT_FILL_TYPE" val="1"/>
  <p:tag name="KSO_WM_UNIT_ID" val="diagram20233217_1*l_h_f*1_5_1"/>
  <p:tag name="KSO_WM_UNIT_INDEX" val="1_5_1"/>
  <p:tag name="KSO_WM_DIAGRAM_GROUP_CODE" val="l1-1"/>
  <p:tag name="KSO_WM_UNIT_PRESET_TEXT" val="单击此处添加文本具体内容，简明扼要地阐述您的内容观点。根据需要可酌情增减正文内容文字，以便观者准确地理解您传达的思想。单击此处添加你的文本内容"/>
  <p:tag name="KSO_WM_UNIT_USESOURCEFORMAT_APPLY" val="1"/>
</p:tagLst>
</file>

<file path=ppt/tags/tag1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TEMPLATE_CATEGORY" val="diagram"/>
  <p:tag name="KSO_WM_TEMPLATE_INDEX" val="20233217"/>
  <p:tag name="KSO_WM_UNIT_LAYERLEVEL" val="1_1_1"/>
  <p:tag name="KSO_WM_TAG_VERSION" val="3.0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VALUE" val="16"/>
  <p:tag name="KSO_WM_UNIT_ID" val="diagram20233217_1*l_h_a*1_5_1"/>
  <p:tag name="KSO_WM_UNIT_INDEX" val="1_5_1"/>
  <p:tag name="KSO_WM_DIAGRAM_GROUP_CODE" val="l1-1"/>
  <p:tag name="KSO_WM_UNIT_PRESET_TEXT" val="此处添加项标题"/>
  <p:tag name="KSO_WM_UNIT_USESOURCEFORMAT_APPLY" val="1"/>
</p:tagLst>
</file>

<file path=ppt/tags/tag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TEMPLATE_CATEGORY" val="diagram"/>
  <p:tag name="KSO_WM_TEMPLATE_INDEX" val="20233217"/>
  <p:tag name="KSO_WM_UNIT_LAYERLEVEL" val="1_1_1"/>
  <p:tag name="KSO_WM_TAG_VERSION" val="3.0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12121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76"/>
  <p:tag name="KSO_WM_UNIT_TEXT_FILL_TYPE" val="1"/>
  <p:tag name="KSO_WM_UNIT_ID" val="diagram20233217_1*l_h_f*1_1_1"/>
  <p:tag name="KSO_WM_UNIT_INDEX" val="1_1_1"/>
  <p:tag name="KSO_WM_DIAGRAM_GROUP_CODE" val="l1-1"/>
  <p:tag name="KSO_WM_UNIT_PRESET_TEXT" val="单击此处添加文本具体内容，简明扼要地阐述您的内容观点。根据需要可酌情增减正文内容文字，以便观者准确地理解您传达的思想。单击此处添加你的文本内容"/>
  <p:tag name="KSO_WM_UNIT_USESOURCEFORMAT_APPLY" val="1"/>
</p:tagLst>
</file>

<file path=ppt/tags/tag2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3217"/>
  <p:tag name="KSO_WM_UNIT_LAYERLEVEL" val="1_1_1"/>
  <p:tag name="KSO_WM_TAG_VERSION" val="3.0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UNIT_TEXT_FILL_FORE_SCHEMECOLOR_INDEX" val="1"/>
  <p:tag name="KSO_WM_UNIT_TEXT_FILL_TYPE" val="1"/>
  <p:tag name="KSO_WM_UNIT_ID" val="diagram20233217_1*l_h_i*1_5_1"/>
  <p:tag name="KSO_WM_UNIT_INDEX" val="1_5_1"/>
  <p:tag name="KSO_WM_DIAGRAM_GROUP_CODE" val="l1-1"/>
  <p:tag name="KSO_WM_UNIT_PRESET_TEXT" val="05"/>
  <p:tag name="KSO_WM_UNIT_USESOURCEFORMAT_APPLY" val="1"/>
</p:tagLst>
</file>

<file path=ppt/tags/tag2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3217"/>
  <p:tag name="KSO_WM_UNIT_LAYERLEVEL" val="1_1_1"/>
  <p:tag name="KSO_WM_TAG_VERSION" val="3.0"/>
  <p:tag name="KSO_WM_UNIT_FILL_FORE_SCHEMECOLOR_INDEX" val="14"/>
  <p:tag name="KSO_WM_UNIT_FILL_FORE_SCHEMECOLOR_INDEX_BRIGHTNESS" val="0"/>
  <p:tag name="KSO_WM_UNIT_LINE_FORE_SCHEMECOLOR_INDEX" val="5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3217_1*l_h_i*1_6_2"/>
  <p:tag name="KSO_WM_UNIT_INDEX" val="1_6_2"/>
  <p:tag name="KSO_WM_DIAGRAM_GROUP_CODE" val="l1-1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2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TEMPLATE_CATEGORY" val="diagram"/>
  <p:tag name="KSO_WM_TEMPLATE_INDEX" val="20233217"/>
  <p:tag name="KSO_WM_UNIT_LAYERLEVEL" val="1_1_1"/>
  <p:tag name="KSO_WM_TAG_VERSION" val="3.0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12121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76"/>
  <p:tag name="KSO_WM_UNIT_TEXT_FILL_TYPE" val="1"/>
  <p:tag name="KSO_WM_UNIT_ID" val="diagram20233217_1*l_h_f*1_6_1"/>
  <p:tag name="KSO_WM_UNIT_INDEX" val="1_6_1"/>
  <p:tag name="KSO_WM_DIAGRAM_GROUP_CODE" val="l1-1"/>
  <p:tag name="KSO_WM_UNIT_PRESET_TEXT" val="单击此处添加文本具体内容，简明扼要地阐述您的内容观点。根据需要可酌情增减正文内容文字，以便观者准确地理解您传达的思想。单击此处添加你的文本内容"/>
  <p:tag name="KSO_WM_UNIT_USESOURCEFORMAT_APPLY" val="1"/>
</p:tagLst>
</file>

<file path=ppt/tags/tag2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TEMPLATE_CATEGORY" val="diagram"/>
  <p:tag name="KSO_WM_TEMPLATE_INDEX" val="20233217"/>
  <p:tag name="KSO_WM_UNIT_LAYERLEVEL" val="1_1_1"/>
  <p:tag name="KSO_WM_TAG_VERSION" val="3.0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VALUE" val="16"/>
  <p:tag name="KSO_WM_UNIT_ID" val="diagram20233217_1*l_h_a*1_6_1"/>
  <p:tag name="KSO_WM_UNIT_INDEX" val="1_6_1"/>
  <p:tag name="KSO_WM_DIAGRAM_GROUP_CODE" val="l1-1"/>
  <p:tag name="KSO_WM_UNIT_PRESET_TEXT" val="此处添加项标题"/>
  <p:tag name="KSO_WM_UNIT_USESOURCEFORMAT_APPLY" val="1"/>
</p:tagLst>
</file>

<file path=ppt/tags/tag2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3217"/>
  <p:tag name="KSO_WM_UNIT_LAYERLEVEL" val="1_1_1"/>
  <p:tag name="KSO_WM_TAG_VERSION" val="3.0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UNIT_TEXT_FILL_FORE_SCHEMECOLOR_INDEX" val="1"/>
  <p:tag name="KSO_WM_UNIT_TEXT_FILL_TYPE" val="1"/>
  <p:tag name="KSO_WM_UNIT_ID" val="diagram20233217_1*l_h_i*1_6_1"/>
  <p:tag name="KSO_WM_UNIT_INDEX" val="1_6_1"/>
  <p:tag name="KSO_WM_DIAGRAM_GROUP_CODE" val="l1-1"/>
  <p:tag name="KSO_WM_UNIT_PRESET_TEXT" val="06"/>
  <p:tag name="KSO_WM_UNIT_USESOURCEFORMAT_APPLY" val="1"/>
</p:tagLst>
</file>

<file path=ppt/tags/tag25.xml><?xml version="1.0" encoding="utf-8"?>
<p:tagLst xmlns:p="http://schemas.openxmlformats.org/presentationml/2006/main">
  <p:tag name="KSO_WM_DIAGRAM_VIRTUALLY_FRAME" val="{&quot;height&quot;:247.4,&quot;left&quot;:68.15,&quot;top&quot;:253.1,&quot;width&quot;:835.7}"/>
</p:tagLst>
</file>

<file path=ppt/tags/tag26.xml><?xml version="1.0" encoding="utf-8"?>
<p:tagLst xmlns:p="http://schemas.openxmlformats.org/presentationml/2006/main">
  <p:tag name="KSO_WM_DIAGRAM_VIRTUALLY_FRAME" val="{&quot;height&quot;:247.4,&quot;left&quot;:68.15,&quot;top&quot;:253.1,&quot;width&quot;:835.7}"/>
</p:tagLst>
</file>

<file path=ppt/tags/tag27.xml><?xml version="1.0" encoding="utf-8"?>
<p:tagLst xmlns:p="http://schemas.openxmlformats.org/presentationml/2006/main">
  <p:tag name="KSO_WM_DIAGRAM_VIRTUALLY_FRAME" val="{&quot;height&quot;:247.4,&quot;left&quot;:68.15,&quot;top&quot;:253.1,&quot;width&quot;:835.7}"/>
</p:tagLst>
</file>

<file path=ppt/tags/tag28.xml><?xml version="1.0" encoding="utf-8"?>
<p:tagLst xmlns:p="http://schemas.openxmlformats.org/presentationml/2006/main">
  <p:tag name="KSO_WM_DIAGRAM_VIRTUALLY_FRAME" val="{&quot;height&quot;:247.4,&quot;left&quot;:68.15,&quot;top&quot;:253.1,&quot;width&quot;:835.7}"/>
</p:tagLst>
</file>

<file path=ppt/tags/tag29.xml><?xml version="1.0" encoding="utf-8"?>
<p:tagLst xmlns:p="http://schemas.openxmlformats.org/presentationml/2006/main">
  <p:tag name="KSO_WM_DIAGRAM_VIRTUALLY_FRAME" val="{&quot;height&quot;:247.4,&quot;left&quot;:68.15,&quot;top&quot;:253.1,&quot;width&quot;:835.7}"/>
</p:tagLst>
</file>

<file path=ppt/tags/tag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TEMPLATE_CATEGORY" val="diagram"/>
  <p:tag name="KSO_WM_TEMPLATE_INDEX" val="20233217"/>
  <p:tag name="KSO_WM_UNIT_LAYERLEVEL" val="1_1_1"/>
  <p:tag name="KSO_WM_TAG_VERSION" val="3.0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6"/>
  <p:tag name="KSO_WM_UNIT_TEXT_FILL_FORE_SCHEMECOLOR_INDEX" val="1"/>
  <p:tag name="KSO_WM_UNIT_TEXT_FILL_TYPE" val="1"/>
  <p:tag name="KSO_WM_UNIT_ID" val="diagram20233217_1*l_h_a*1_1_1"/>
  <p:tag name="KSO_WM_UNIT_INDEX" val="1_1_1"/>
  <p:tag name="KSO_WM_DIAGRAM_GROUP_CODE" val="l1-1"/>
  <p:tag name="KSO_WM_UNIT_PRESET_TEXT" val="此处添加项标题"/>
  <p:tag name="KSO_WM_UNIT_USESOURCEFORMAT_APPLY" val="1"/>
</p:tagLst>
</file>

<file path=ppt/tags/tag30.xml><?xml version="1.0" encoding="utf-8"?>
<p:tagLst xmlns:p="http://schemas.openxmlformats.org/presentationml/2006/main">
  <p:tag name="KSO_WM_DIAGRAM_VIRTUALLY_FRAME" val="{&quot;height&quot;:247.4,&quot;left&quot;:68.15,&quot;top&quot;:253.1,&quot;width&quot;:835.7}"/>
</p:tagLst>
</file>

<file path=ppt/tags/tag31.xml><?xml version="1.0" encoding="utf-8"?>
<p:tagLst xmlns:p="http://schemas.openxmlformats.org/presentationml/2006/main">
  <p:tag name="KSO_WM_DIAGRAM_VIRTUALLY_FRAME" val="{&quot;height&quot;:247.4,&quot;left&quot;:68.15,&quot;top&quot;:253.1,&quot;width&quot;:835.7}"/>
</p:tagLst>
</file>

<file path=ppt/tags/tag32.xml><?xml version="1.0" encoding="utf-8"?>
<p:tagLst xmlns:p="http://schemas.openxmlformats.org/presentationml/2006/main">
  <p:tag name="KSO_WM_DIAGRAM_VIRTUALLY_FRAME" val="{&quot;height&quot;:247.4,&quot;left&quot;:68.15,&quot;top&quot;:253.1,&quot;width&quot;:835.7}"/>
</p:tagLst>
</file>

<file path=ppt/tags/tag33.xml><?xml version="1.0" encoding="utf-8"?>
<p:tagLst xmlns:p="http://schemas.openxmlformats.org/presentationml/2006/main">
  <p:tag name="KSO_WM_DIAGRAM_VIRTUALLY_FRAME" val="{&quot;height&quot;:247.4,&quot;left&quot;:68.15,&quot;top&quot;:253.1,&quot;width&quot;:835.7}"/>
</p:tagLst>
</file>

<file path=ppt/tags/tag34.xml><?xml version="1.0" encoding="utf-8"?>
<p:tagLst xmlns:p="http://schemas.openxmlformats.org/presentationml/2006/main">
  <p:tag name="KSO_WM_DIAGRAM_VIRTUALLY_FRAME" val="{&quot;height&quot;:277.25,&quot;left&quot;:68.15,&quot;top&quot;:223.25,&quot;width&quot;:835.7}"/>
</p:tagLst>
</file>

<file path=ppt/tags/tag35.xml><?xml version="1.0" encoding="utf-8"?>
<p:tagLst xmlns:p="http://schemas.openxmlformats.org/presentationml/2006/main">
  <p:tag name="KSO_WM_DIAGRAM_VIRTUALLY_FRAME" val="{&quot;height&quot;:277.25,&quot;left&quot;:68.15,&quot;top&quot;:223.25,&quot;width&quot;:835.7}"/>
</p:tagLst>
</file>

<file path=ppt/tags/tag36.xml><?xml version="1.0" encoding="utf-8"?>
<p:tagLst xmlns:p="http://schemas.openxmlformats.org/presentationml/2006/main">
  <p:tag name="KSO_WM_DIAGRAM_VIRTUALLY_FRAME" val="{&quot;height&quot;:277.25,&quot;left&quot;:68.15,&quot;top&quot;:223.25,&quot;width&quot;:835.7}"/>
</p:tagLst>
</file>

<file path=ppt/tags/tag37.xml><?xml version="1.0" encoding="utf-8"?>
<p:tagLst xmlns:p="http://schemas.openxmlformats.org/presentationml/2006/main">
  <p:tag name="KSO_WM_DIAGRAM_VIRTUALLY_FRAME" val="{&quot;height&quot;:277.25,&quot;left&quot;:68.15,&quot;top&quot;:223.25,&quot;width&quot;:835.7}"/>
</p:tagLst>
</file>

<file path=ppt/tags/tag38.xml><?xml version="1.0" encoding="utf-8"?>
<p:tagLst xmlns:p="http://schemas.openxmlformats.org/presentationml/2006/main">
  <p:tag name="KSO_WM_DIAGRAM_VIRTUALLY_FRAME" val="{&quot;height&quot;:277.25,&quot;left&quot;:68.15,&quot;top&quot;:223.25,&quot;width&quot;:835.7}"/>
</p:tagLst>
</file>

<file path=ppt/tags/tag39.xml><?xml version="1.0" encoding="utf-8"?>
<p:tagLst xmlns:p="http://schemas.openxmlformats.org/presentationml/2006/main">
  <p:tag name="KSO_WM_DIAGRAM_VIRTUALLY_FRAME" val="{&quot;height&quot;:277.25,&quot;left&quot;:68.15,&quot;top&quot;:223.25,&quot;width&quot;:835.7}"/>
</p:tagLst>
</file>

<file path=ppt/tags/tag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3217"/>
  <p:tag name="KSO_WM_UNIT_LAYERLEVEL" val="1_1_1"/>
  <p:tag name="KSO_WM_TAG_VERSION" val="3.0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UNIT_TEXT_FILL_FORE_SCHEMECOLOR_INDEX" val="1"/>
  <p:tag name="KSO_WM_UNIT_TEXT_FILL_TYPE" val="1"/>
  <p:tag name="KSO_WM_UNIT_ID" val="diagram20233217_1*l_h_i*1_1_1"/>
  <p:tag name="KSO_WM_UNIT_INDEX" val="1_1_1"/>
  <p:tag name="KSO_WM_DIAGRAM_GROUP_CODE" val="l1-1"/>
  <p:tag name="KSO_WM_UNIT_PRESET_TEXT" val="01"/>
  <p:tag name="KSO_WM_UNIT_USESOURCEFORMAT_APPLY" val="1"/>
</p:tagLst>
</file>

<file path=ppt/tags/tag40.xml><?xml version="1.0" encoding="utf-8"?>
<p:tagLst xmlns:p="http://schemas.openxmlformats.org/presentationml/2006/main">
  <p:tag name="KSO_WM_DIAGRAM_VIRTUALLY_FRAME" val="{&quot;height&quot;:277.25,&quot;left&quot;:68.15,&quot;top&quot;:223.25,&quot;width&quot;:835.7}"/>
</p:tagLst>
</file>

<file path=ppt/tags/tag41.xml><?xml version="1.0" encoding="utf-8"?>
<p:tagLst xmlns:p="http://schemas.openxmlformats.org/presentationml/2006/main">
  <p:tag name="KSO_WM_DIAGRAM_VIRTUALLY_FRAME" val="{&quot;height&quot;:277.25,&quot;left&quot;:68.15,&quot;top&quot;:223.25,&quot;width&quot;:835.7}"/>
</p:tagLst>
</file>

<file path=ppt/tags/tag42.xml><?xml version="1.0" encoding="utf-8"?>
<p:tagLst xmlns:p="http://schemas.openxmlformats.org/presentationml/2006/main">
  <p:tag name="KSO_WM_DIAGRAM_VIRTUALLY_FRAME" val="{&quot;height&quot;:277.25,&quot;left&quot;:68.15,&quot;top&quot;:223.25,&quot;width&quot;:835.7}"/>
</p:tagLst>
</file>

<file path=ppt/tags/tag43.xml><?xml version="1.0" encoding="utf-8"?>
<p:tagLst xmlns:p="http://schemas.openxmlformats.org/presentationml/2006/main">
  <p:tag name="KSO_WM_DIAGRAM_VIRTUALLY_FRAME" val="{&quot;height&quot;:368.85,&quot;left&quot;:68.07935159354129,&quot;top&quot;:131.64999999999998,&quot;width&quot;:898.7206484064587}"/>
</p:tagLst>
</file>

<file path=ppt/tags/tag44.xml><?xml version="1.0" encoding="utf-8"?>
<p:tagLst xmlns:p="http://schemas.openxmlformats.org/presentationml/2006/main">
  <p:tag name="KSO_WM_DIAGRAM_VIRTUALLY_FRAME" val="{&quot;height&quot;:401.4503924480272,&quot;left&quot;:68.07935159354129,&quot;top&quot;:99.04960755197281,&quot;width&quot;:898.7206484064587}"/>
</p:tagLst>
</file>

<file path=ppt/tags/tag45.xml><?xml version="1.0" encoding="utf-8"?>
<p:tagLst xmlns:p="http://schemas.openxmlformats.org/presentationml/2006/main">
  <p:tag name="KSO_WM_DIAGRAM_VIRTUALLY_FRAME" val="{&quot;height&quot;:401.4503924480272,&quot;left&quot;:68.07935159354129,&quot;top&quot;:99.04960755197281,&quot;width&quot;:898.7206484064587}"/>
</p:tagLst>
</file>

<file path=ppt/tags/tag46.xml><?xml version="1.0" encoding="utf-8"?>
<p:tagLst xmlns:p="http://schemas.openxmlformats.org/presentationml/2006/main">
  <p:tag name="KSO_WM_DIAGRAM_VIRTUALLY_FRAME" val="{&quot;height&quot;:401.4503924480272,&quot;left&quot;:68.07935159354129,&quot;top&quot;:99.04960755197281,&quot;width&quot;:898.7206484064587}"/>
</p:tagLst>
</file>

<file path=ppt/tags/tag47.xml><?xml version="1.0" encoding="utf-8"?>
<p:tagLst xmlns:p="http://schemas.openxmlformats.org/presentationml/2006/main">
  <p:tag name="KSO_WM_DIAGRAM_VIRTUALLY_FRAME" val="{&quot;height&quot;:401.4503924480272,&quot;left&quot;:68.07935159354129,&quot;top&quot;:99.04960755197281,&quot;width&quot;:898.7206484064587}"/>
</p:tagLst>
</file>

<file path=ppt/tags/tag48.xml><?xml version="1.0" encoding="utf-8"?>
<p:tagLst xmlns:p="http://schemas.openxmlformats.org/presentationml/2006/main">
  <p:tag name="KSO_WM_DIAGRAM_VIRTUALLY_FRAME" val="{&quot;height&quot;:401.4503924480272,&quot;left&quot;:68.07935159354129,&quot;top&quot;:99.04960755197281,&quot;width&quot;:898.7206484064587}"/>
</p:tagLst>
</file>

<file path=ppt/tags/tag49.xml><?xml version="1.0" encoding="utf-8"?>
<p:tagLst xmlns:p="http://schemas.openxmlformats.org/presentationml/2006/main">
  <p:tag name="KSO_WM_DIAGRAM_VIRTUALLY_FRAME" val="{&quot;height&quot;:401.4503924480272,&quot;left&quot;:68.07935159354129,&quot;top&quot;:99.04960755197281,&quot;width&quot;:898.7206484064587}"/>
</p:tagLst>
</file>

<file path=ppt/tags/tag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3217"/>
  <p:tag name="KSO_WM_UNIT_LAYERLEVEL" val="1_1_1"/>
  <p:tag name="KSO_WM_TAG_VERSION" val="3.0"/>
  <p:tag name="KSO_WM_UNIT_FILL_FORE_SCHEMECOLOR_INDEX" val="14"/>
  <p:tag name="KSO_WM_UNIT_FILL_FORE_SCHEMECOLOR_INDEX_BRIGHTNESS" val="0"/>
  <p:tag name="KSO_WM_UNIT_LINE_FORE_SCHEMECOLOR_INDEX" val="5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3217_1*l_h_i*1_2_2"/>
  <p:tag name="KSO_WM_UNIT_INDEX" val="1_2_2"/>
  <p:tag name="KSO_WM_DIAGRAM_GROUP_CODE" val="l1-1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50.xml><?xml version="1.0" encoding="utf-8"?>
<p:tagLst xmlns:p="http://schemas.openxmlformats.org/presentationml/2006/main">
  <p:tag name="KSO_WM_DIAGRAM_VIRTUALLY_FRAME" val="{&quot;height&quot;:401.4503924480272,&quot;left&quot;:68.07935159354129,&quot;top&quot;:99.04960755197281,&quot;width&quot;:898.7206484064587}"/>
</p:tagLst>
</file>

<file path=ppt/tags/tag51.xml><?xml version="1.0" encoding="utf-8"?>
<p:tagLst xmlns:p="http://schemas.openxmlformats.org/presentationml/2006/main">
  <p:tag name="KSO_WM_DIAGRAM_VIRTUALLY_FRAME" val="{&quot;height&quot;:401.4503924480272,&quot;left&quot;:68.07935159354129,&quot;top&quot;:99.04960755197281,&quot;width&quot;:898.7206484064587}"/>
</p:tagLst>
</file>

<file path=ppt/tags/tag52.xml><?xml version="1.0" encoding="utf-8"?>
<p:tagLst xmlns:p="http://schemas.openxmlformats.org/presentationml/2006/main">
  <p:tag name="COMMONDATA" val="eyJoZGlkIjoiMjZmZGU2YWU4MGZlZWEyOTQwZDE3Mjk2M2VmMDg3MDQifQ=="/>
  <p:tag name="commondata" val="eyJoZGlkIjoiZTI1YzMwNjVhY2I4NzczYzk0YzZmM2FiZjkzMWY4YTAifQ=="/>
</p:tagLst>
</file>

<file path=ppt/tags/tag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TEMPLATE_CATEGORY" val="diagram"/>
  <p:tag name="KSO_WM_TEMPLATE_INDEX" val="20233217"/>
  <p:tag name="KSO_WM_UNIT_LAYERLEVEL" val="1_1_1"/>
  <p:tag name="KSO_WM_TAG_VERSION" val="3.0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12121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76"/>
  <p:tag name="KSO_WM_UNIT_TEXT_FILL_TYPE" val="1"/>
  <p:tag name="KSO_WM_UNIT_ID" val="diagram20233217_1*l_h_f*1_2_1"/>
  <p:tag name="KSO_WM_UNIT_INDEX" val="1_2_1"/>
  <p:tag name="KSO_WM_DIAGRAM_GROUP_CODE" val="l1-1"/>
  <p:tag name="KSO_WM_UNIT_PRESET_TEXT" val="单击此处添加文本具体内容，简明扼要地阐述您的内容观点。根据需要可酌情增减正文内容文字，以便观者准确地理解您传达的思想。单击此处添加你的文本内容"/>
  <p:tag name="KSO_WM_UNIT_USESOURCEFORMAT_APPLY" val="1"/>
</p:tagLst>
</file>

<file path=ppt/tags/tag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TEMPLATE_CATEGORY" val="diagram"/>
  <p:tag name="KSO_WM_TEMPLATE_INDEX" val="20233217"/>
  <p:tag name="KSO_WM_UNIT_LAYERLEVEL" val="1_1_1"/>
  <p:tag name="KSO_WM_TAG_VERSION" val="3.0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6"/>
  <p:tag name="KSO_WM_UNIT_TEXT_FILL_FORE_SCHEMECOLOR_INDEX" val="1"/>
  <p:tag name="KSO_WM_UNIT_TEXT_FILL_TYPE" val="1"/>
  <p:tag name="KSO_WM_UNIT_ID" val="diagram20233217_1*l_h_a*1_2_1"/>
  <p:tag name="KSO_WM_UNIT_INDEX" val="1_2_1"/>
  <p:tag name="KSO_WM_DIAGRAM_GROUP_CODE" val="l1-1"/>
  <p:tag name="KSO_WM_UNIT_PRESET_TEXT" val="此处添加项标题"/>
  <p:tag name="KSO_WM_UNIT_USESOURCEFORMAT_APPLY" val="1"/>
</p:tagLst>
</file>

<file path=ppt/tags/tag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3217"/>
  <p:tag name="KSO_WM_UNIT_LAYERLEVEL" val="1_1_1"/>
  <p:tag name="KSO_WM_TAG_VERSION" val="3.0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UNIT_TEXT_FILL_FORE_SCHEMECOLOR_INDEX" val="1"/>
  <p:tag name="KSO_WM_UNIT_TEXT_FILL_TYPE" val="1"/>
  <p:tag name="KSO_WM_UNIT_ID" val="diagram20233217_1*l_h_i*1_2_1"/>
  <p:tag name="KSO_WM_UNIT_INDEX" val="1_2_1"/>
  <p:tag name="KSO_WM_DIAGRAM_GROUP_CODE" val="l1-1"/>
  <p:tag name="KSO_WM_UNIT_PRESET_TEXT" val="02"/>
  <p:tag name="KSO_WM_UNIT_USESOURCEFORMAT_APPLY" val="1"/>
</p:tagLst>
</file>

<file path=ppt/tags/tag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3217"/>
  <p:tag name="KSO_WM_UNIT_LAYERLEVEL" val="1_1_1"/>
  <p:tag name="KSO_WM_TAG_VERSION" val="3.0"/>
  <p:tag name="KSO_WM_UNIT_FILL_FORE_SCHEMECOLOR_INDEX" val="14"/>
  <p:tag name="KSO_WM_UNIT_FILL_FORE_SCHEMECOLOR_INDEX_BRIGHTNESS" val="0"/>
  <p:tag name="KSO_WM_UNIT_LINE_FORE_SCHEMECOLOR_INDEX" val="5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3217_1*l_h_i*1_3_2"/>
  <p:tag name="KSO_WM_UNIT_INDEX" val="1_3_2"/>
  <p:tag name="KSO_WM_DIAGRAM_GROUP_CODE" val="l1-1"/>
  <p:tag name="KSO_WM_UNIT_LINE_FILL_TYPE" val="2"/>
  <p:tag name="KSO_WM_UNIT_TEXT_FILL_FORE_SCHEMECOLOR_INDEX" val="2"/>
  <p:tag name="KSO_WM_UNIT_TEXT_FILL_TYPE" val="1"/>
  <p:tag name="KSO_WM_UNIT_USESOURCEFORMAT_APPLY" val="1"/>
</p:tagLst>
</file>

<file path=ppt/theme/theme1.xml><?xml version="1.0" encoding="utf-8"?>
<a:theme xmlns:a="http://schemas.openxmlformats.org/drawingml/2006/main" name="Office 2013 - 2022 主题">
  <a:themeElements>
    <a:clrScheme name="Office 2013 - 2022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主题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 lang="zh-CN" altLang="en-US"/>
        </a:defPPr>
      </a:lstStyle>
      <a:style>
        <a:lnRef idx="2">
          <a:schemeClr val="accent1">
            <a:lumMod val="75000"/>
          </a:schemeClr>
        </a:lnRef>
        <a:fillRef idx="1">
          <a:schemeClr val="accent1"/>
        </a:fillRef>
        <a:effectRef idx="0">
          <a:srgbClr val="FFFFFF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 indent="0" algn="ctr" fontAlgn="auto">
          <a:lnSpc>
            <a:spcPct val="150000"/>
          </a:lnSpc>
          <a:defRPr lang="zh-CN" sz="1400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4500</Words>
  <Application>WPS 演示</Application>
  <PresentationFormat>宽屏</PresentationFormat>
  <Paragraphs>313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5" baseType="lpstr">
      <vt:lpstr>Arial</vt:lpstr>
      <vt:lpstr>宋体</vt:lpstr>
      <vt:lpstr>Wingdings</vt:lpstr>
      <vt:lpstr>微软雅黑</vt:lpstr>
      <vt:lpstr>Calibri</vt:lpstr>
      <vt:lpstr>Arial Unicode MS</vt:lpstr>
      <vt:lpstr>等线 Light</vt:lpstr>
      <vt:lpstr>Calibri Light</vt:lpstr>
      <vt:lpstr>等线</vt:lpstr>
      <vt:lpstr>Office 2013 - 2022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十一</cp:lastModifiedBy>
  <cp:revision>1094</cp:revision>
  <cp:lastPrinted>2024-01-07T14:30:00Z</cp:lastPrinted>
  <dcterms:created xsi:type="dcterms:W3CDTF">2022-01-26T02:30:00Z</dcterms:created>
  <dcterms:modified xsi:type="dcterms:W3CDTF">2024-10-30T08:39:04Z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ICV">
    <vt:lpwstr>985D3C6D662A4B819AB1505FDFBC2115_13</vt:lpwstr>
  </property>
</Properties>
</file>