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20" r:id="rId3"/>
    <p:sldId id="571" r:id="rId4"/>
    <p:sldId id="623" r:id="rId5"/>
    <p:sldId id="622" r:id="rId6"/>
    <p:sldId id="625" r:id="rId7"/>
    <p:sldId id="628" r:id="rId8"/>
    <p:sldId id="629" r:id="rId9"/>
    <p:sldId id="642" r:id="rId10"/>
    <p:sldId id="644" r:id="rId11"/>
    <p:sldId id="645" r:id="rId12"/>
    <p:sldId id="646" r:id="rId13"/>
    <p:sldId id="647" r:id="rId14"/>
    <p:sldId id="648" r:id="rId15"/>
    <p:sldId id="649" r:id="rId16"/>
    <p:sldId id="611" r:id="rId17"/>
  </p:sldIdLst>
  <p:sldSz cx="12192000" cy="6858000"/>
  <p:notesSz cx="6797675" cy="992632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80"/>
    <a:srgbClr val="A0D0D0"/>
    <a:srgbClr val="D4EDEF"/>
    <a:srgbClr val="F5FFD3"/>
    <a:srgbClr val="6F8BFC"/>
    <a:srgbClr val="4BE800"/>
    <a:srgbClr val="085EE8"/>
    <a:srgbClr val="D0E3EA"/>
    <a:srgbClr val="E9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73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3036" y="126"/>
      </p:cViewPr>
      <p:guideLst>
        <p:guide orient="horz" pos="2178"/>
        <p:guide pos="3840"/>
        <p:guide orient="horz" pos="289"/>
        <p:guide pos="223"/>
        <p:guide orient="horz" pos="4093"/>
        <p:guide pos="7479"/>
        <p:guide pos="1324"/>
        <p:guide orient="horz" pos="3662"/>
        <p:guide orient="horz" pos="1859"/>
        <p:guide orient="horz" pos="545"/>
        <p:guide pos="3654"/>
        <p:guide pos="7421"/>
        <p:guide pos="4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6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281"/>
            <a:ext cx="2945659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281"/>
            <a:ext cx="2945659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C1ECF-9737-4258-ADAE-437E907097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1393" y="1241425"/>
            <a:ext cx="5954889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5CB78-6087-431A-8FC0-DEC153FEE6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6" y="1122441"/>
            <a:ext cx="10363381" cy="238776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27" y="3602289"/>
            <a:ext cx="9144160" cy="165587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D417-5A33-4DA1-B08D-383A5BCA416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0312-C997-4D6C-87A7-CDACFCFED45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053" y="365150"/>
            <a:ext cx="2628946" cy="58122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6" y="365150"/>
            <a:ext cx="7734436" cy="58122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27453-22EA-45FC-B70B-0566D594669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F79A-D28A-491D-B6B4-656C7EE0B0F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5" y="1709858"/>
            <a:ext cx="10515784" cy="28529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5" y="4589783"/>
            <a:ext cx="10515784" cy="150029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996E3-79C0-4E7D-8574-08FF66AEA20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4" y="1825752"/>
            <a:ext cx="5181691" cy="4351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308" y="1825752"/>
            <a:ext cx="5181691" cy="4351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168CA-E920-4BA3-8CBB-28794F24078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365152"/>
            <a:ext cx="10515784" cy="13256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4" y="1681280"/>
            <a:ext cx="5157877" cy="8239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4" y="2505249"/>
            <a:ext cx="5157877" cy="36848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08" y="1681280"/>
            <a:ext cx="5183279" cy="82396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08" y="2505249"/>
            <a:ext cx="5183279" cy="368484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7CF8-059F-4527-8ECC-DA734DFD0ED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6CE4-F92C-4A12-B5DF-DC4537605CD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D1B7-0979-4103-B9D7-B5BDCF393D0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3841" y="6356793"/>
            <a:ext cx="2743248" cy="365150"/>
          </a:xfrm>
        </p:spPr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457232"/>
            <a:ext cx="3932306" cy="16003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79" y="987495"/>
            <a:ext cx="6172308" cy="48739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3" y="2057543"/>
            <a:ext cx="3932306" cy="38118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5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2E97-D6AD-475C-B72C-87122BA901D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3" y="457232"/>
            <a:ext cx="3932306" cy="16003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279" y="987495"/>
            <a:ext cx="6172308" cy="487396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3" y="2057543"/>
            <a:ext cx="3932306" cy="38118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5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2D1DA-3C43-441A-A54E-932CD7AAD198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4" y="365152"/>
            <a:ext cx="10515784" cy="1325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4" y="1825752"/>
            <a:ext cx="10515784" cy="4351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4" y="6356793"/>
            <a:ext cx="2743248" cy="3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27453-22EA-45FC-B70B-0566D594669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71" y="6356793"/>
            <a:ext cx="4114873" cy="3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751" y="6356793"/>
            <a:ext cx="2743248" cy="3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9234F-DD90-4CA8-B000-CA26671518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mailto:sxgtdj@163.com" TargetMode="External"/><Relationship Id="rId2" Type="http://schemas.openxmlformats.org/officeDocument/2006/relationships/hyperlink" Target="http://www.gdsx.gov.cn/" TargetMode="Externa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tags" Target="../tags/tag4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周前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0"/>
            <a:ext cx="1218184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5" y="0"/>
            <a:ext cx="12190730" cy="6858000"/>
          </a:xfrm>
          <a:prstGeom prst="rect">
            <a:avLst/>
          </a:prstGeom>
          <a:gradFill>
            <a:gsLst>
              <a:gs pos="33000">
                <a:srgbClr val="FFFFFF">
                  <a:alpha val="86000"/>
                </a:srgbClr>
              </a:gs>
              <a:gs pos="0">
                <a:schemeClr val="bg1"/>
              </a:gs>
              <a:gs pos="100000">
                <a:schemeClr val="bg1">
                  <a:alpha val="7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40"/>
          </a:p>
        </p:txBody>
      </p:sp>
      <p:sp>
        <p:nvSpPr>
          <p:cNvPr id="12" name="矩形 11"/>
          <p:cNvSpPr/>
          <p:nvPr/>
        </p:nvSpPr>
        <p:spPr>
          <a:xfrm>
            <a:off x="2019300" y="2304415"/>
            <a:ext cx="8148955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始兴县</a:t>
            </a:r>
            <a:r>
              <a:rPr lang="zh-CN" altLang="en-US" sz="44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城南镇国土空间总体规划（</a:t>
            </a:r>
            <a:r>
              <a:rPr lang="en-US" altLang="zh-CN" sz="44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2021-2035</a:t>
            </a:r>
            <a:r>
              <a:rPr lang="zh-CN" altLang="en-US" sz="44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en-US" sz="44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11492" y="5781793"/>
            <a:ext cx="4765225" cy="686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【公众征求意见稿】</a:t>
            </a:r>
            <a:endParaRPr lang="zh-CN" sz="1285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28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1285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城乡统筹发展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村庄分类指引</a:t>
            </a:r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5505" y="2134870"/>
            <a:ext cx="10613390" cy="902335"/>
          </a:xfrm>
          <a:prstGeom prst="rect">
            <a:avLst/>
          </a:prstGeom>
          <a:solidFill>
            <a:schemeClr val="accent1"/>
          </a:solidFill>
        </p:spPr>
        <p:txBody>
          <a:bodyPr wrap="square" tIns="0" bIns="71755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全镇村庄划分为集聚提升类、城郊融合类、特色保护类、一般发展类共四种不同类型村庄，引导乡村差异化发展。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65505" y="3214370"/>
            <a:ext cx="10613390" cy="3420110"/>
            <a:chOff x="1363" y="5062"/>
            <a:chExt cx="11829" cy="5386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集聚提升类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4414" y="5062"/>
              <a:ext cx="2675" cy="76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城郊融合类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7464" y="5062"/>
              <a:ext cx="2675" cy="767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特色保护类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1363" y="5828"/>
              <a:ext cx="2675" cy="4619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为新村村、杨公岭村。 重点引导人口、产业、资源等要素集聚发展，强化主导产业支撑，辐射带动周边村庄发展 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414" y="5828"/>
              <a:ext cx="2675" cy="4619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为河南村、罗所村。加快改善村庄人居环境，持续推进存量农房微改造，引导新建农房风貌塑造；就近共享城镇基础设施和公共服务设施。积极发展乡村休闲产业。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7465" y="5828"/>
              <a:ext cx="2675" cy="4619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为周前村。重点保护历史文化特色明显的文化和旅游特色村，加强对文物古迹、历史建筑、传统民居等保护与修缮。尊重原住居民生活形态和生活习惯，持续改善人居环境，发展壮大生态产业。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0516" y="5062"/>
              <a:ext cx="2675" cy="767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一般发展类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0517" y="5828"/>
              <a:ext cx="2675" cy="4620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为石桥头村、东一村、皇沙村、胆源村、</a:t>
              </a: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东南村。重点开展农村人居环境整治提升，统筹乡村基础设施和公共服务布局建设，逐步补齐基础设施和公共服务短板。支持传统产业发展，盘活利用村庄资产资源发展壮大乡村产业。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05镇域公共服务设施规划图"/>
          <p:cNvPicPr>
            <a:picLocks noChangeAspect="1"/>
          </p:cNvPicPr>
          <p:nvPr/>
        </p:nvPicPr>
        <p:blipFill>
          <a:blip r:embed="rId1"/>
          <a:srcRect l="2203" t="10428" r="2061" b="4993"/>
          <a:stretch>
            <a:fillRect/>
          </a:stretch>
        </p:blipFill>
        <p:spPr>
          <a:xfrm>
            <a:off x="6709410" y="181610"/>
            <a:ext cx="5054400" cy="631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60" h="9950">
                <a:moveTo>
                  <a:pt x="0" y="0"/>
                </a:moveTo>
                <a:lnTo>
                  <a:pt x="7960" y="0"/>
                </a:lnTo>
                <a:lnTo>
                  <a:pt x="7960" y="9950"/>
                </a:lnTo>
                <a:lnTo>
                  <a:pt x="0" y="99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4" name="矩形 3"/>
          <p:cNvSpPr/>
          <p:nvPr/>
        </p:nvSpPr>
        <p:spPr>
          <a:xfrm>
            <a:off x="6710045" y="6498590"/>
            <a:ext cx="5071110" cy="22352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镇域公共服务设施规划图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6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基础设施支撑体系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公共服务设施与社区生活圈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5505" y="2799080"/>
            <a:ext cx="5230495" cy="3122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镇级公共服务中心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：位于镇区，统筹布局满足乡镇居民日常生活、生产需求的各类服务设施，形成社区生活圈的服务中心。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重点村公共服务中心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依托重点村，按照15—30分钟慢行可达的空间尺度配置公共服务设施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一般村公共服务中心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：根据服务人口规模和服务半径，优先配置保障民生的基本公共服务设施。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1365" y="2134870"/>
            <a:ext cx="5850890" cy="487045"/>
          </a:xfrm>
          <a:prstGeom prst="rect">
            <a:avLst/>
          </a:prstGeom>
          <a:solidFill>
            <a:schemeClr val="accent1"/>
          </a:solidFill>
        </p:spPr>
        <p:txBody>
          <a:bodyPr wrap="square" tIns="0" bIns="71755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构建“镇级—重点村—一般村”三级公共服务中心体系。</a:t>
            </a:r>
            <a:endParaRPr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6镇域重大基础设施规划图"/>
          <p:cNvPicPr>
            <a:picLocks noChangeAspect="1"/>
          </p:cNvPicPr>
          <p:nvPr/>
        </p:nvPicPr>
        <p:blipFill>
          <a:blip r:embed="rId1"/>
          <a:srcRect l="2203" t="10428" r="2061" b="4993"/>
          <a:stretch>
            <a:fillRect/>
          </a:stretch>
        </p:blipFill>
        <p:spPr>
          <a:xfrm>
            <a:off x="6709410" y="181610"/>
            <a:ext cx="5054400" cy="631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60" h="9950">
                <a:moveTo>
                  <a:pt x="0" y="0"/>
                </a:moveTo>
                <a:lnTo>
                  <a:pt x="7960" y="0"/>
                </a:lnTo>
                <a:lnTo>
                  <a:pt x="7960" y="9950"/>
                </a:lnTo>
                <a:lnTo>
                  <a:pt x="0" y="99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32" name="矩形 31"/>
          <p:cNvSpPr/>
          <p:nvPr/>
        </p:nvSpPr>
        <p:spPr>
          <a:xfrm>
            <a:off x="6710045" y="6498590"/>
            <a:ext cx="5071110" cy="22352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镇域重大基础设施规划图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6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基础设施支撑体系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市政基础设施体系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66140" y="2025015"/>
            <a:ext cx="1698625" cy="2174240"/>
            <a:chOff x="1363" y="5062"/>
            <a:chExt cx="2675" cy="3424"/>
          </a:xfrm>
        </p:grpSpPr>
        <p:sp>
          <p:nvSpPr>
            <p:cNvPr id="6" name="文本框 5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给水工程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63" y="5828"/>
              <a:ext cx="2675" cy="2658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p>
              <a:pPr indent="241300" algn="l" fontAlgn="auto">
                <a:lnSpc>
                  <a:spcPct val="150000"/>
                </a:lnSpc>
              </a:pPr>
              <a:r>
                <a:rPr lang="zh-CN" sz="1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规划以花山水库和白石坪水库作为主要水源，提高供水保证率。完善镇域供水设施建设。</a:t>
              </a:r>
              <a:endParaRPr lang="zh-CN" sz="1000" dirty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52090" y="2025015"/>
            <a:ext cx="1698625" cy="2174240"/>
            <a:chOff x="1363" y="5062"/>
            <a:chExt cx="2675" cy="3424"/>
          </a:xfrm>
        </p:grpSpPr>
        <p:sp>
          <p:nvSpPr>
            <p:cNvPr id="11" name="文本框 10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排水工程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63" y="5828"/>
              <a:ext cx="2675" cy="2658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p>
              <a:pPr lvl="0" indent="241300" algn="l">
                <a:lnSpc>
                  <a:spcPct val="150000"/>
                </a:lnSpc>
                <a:buClrTx/>
                <a:buSzTx/>
                <a:buFontTx/>
              </a:pP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规划新建污水提升泵站，总处理规模为 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.5万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m³</a:t>
              </a: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/日；至规划期末镇区的污水处理率达到100%，镇域村庄污水处理设施覆盖率达到100%</a:t>
              </a: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638040" y="2025015"/>
            <a:ext cx="1698625" cy="2174240"/>
            <a:chOff x="1363" y="5062"/>
            <a:chExt cx="2675" cy="3424"/>
          </a:xfrm>
        </p:grpSpPr>
        <p:sp>
          <p:nvSpPr>
            <p:cNvPr id="16" name="文本框 15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燃气工程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363" y="5828"/>
              <a:ext cx="2675" cy="2658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p>
              <a:pPr lvl="0" indent="241300" algn="l">
                <a:lnSpc>
                  <a:spcPct val="150000"/>
                </a:lnSpc>
                <a:buClrTx/>
                <a:buSzTx/>
                <a:buFontTx/>
              </a:pP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近期气源主要为液化天然气（LNG）。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66140" y="4318000"/>
            <a:ext cx="1698625" cy="2245360"/>
            <a:chOff x="1363" y="5062"/>
            <a:chExt cx="2675" cy="3536"/>
          </a:xfrm>
        </p:grpSpPr>
        <p:sp>
          <p:nvSpPr>
            <p:cNvPr id="19" name="文本框 18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环卫工程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63" y="5828"/>
              <a:ext cx="2675" cy="2770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p>
              <a:pPr lvl="0" indent="241300" algn="l">
                <a:lnSpc>
                  <a:spcPct val="150000"/>
                </a:lnSpc>
                <a:buClrTx/>
                <a:buSzTx/>
                <a:buFontTx/>
              </a:pP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规划至2035年，生活垃圾无害化处理率达到100%，生活垃圾密闭化运输率达到98%。镇内不设置垃圾中转站，采用“垃圾桶+压缩式垃圾车”方案，转运至大塘垃圾焚烧厂处理。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752090" y="4318000"/>
            <a:ext cx="1698625" cy="2245360"/>
            <a:chOff x="1363" y="5062"/>
            <a:chExt cx="2675" cy="3536"/>
          </a:xfrm>
        </p:grpSpPr>
        <p:sp>
          <p:nvSpPr>
            <p:cNvPr id="22" name="文本框 21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供电工程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63" y="5828"/>
              <a:ext cx="2675" cy="2770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p>
              <a:pPr lvl="0" indent="241300" algn="l">
                <a:lnSpc>
                  <a:spcPct val="150000"/>
                </a:lnSpc>
                <a:buClrTx/>
                <a:buSzTx/>
                <a:buFontTx/>
              </a:pP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规划至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2035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年，</a:t>
              </a: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新建110千伏城南变电站</a:t>
              </a: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638040" y="4318000"/>
            <a:ext cx="1698625" cy="2245360"/>
            <a:chOff x="1363" y="5062"/>
            <a:chExt cx="2675" cy="3536"/>
          </a:xfrm>
        </p:grpSpPr>
        <p:sp>
          <p:nvSpPr>
            <p:cNvPr id="25" name="文本框 24"/>
            <p:cNvSpPr txBox="1"/>
            <p:nvPr/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通信工程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363" y="5828"/>
              <a:ext cx="2675" cy="2770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lIns="36195" rIns="36195" rtlCol="0">
              <a:noAutofit/>
            </a:bodyPr>
            <a:p>
              <a:pPr lvl="0" indent="241300" algn="l">
                <a:lnSpc>
                  <a:spcPct val="150000"/>
                </a:lnSpc>
                <a:buClrTx/>
                <a:buSzTx/>
                <a:buFontTx/>
              </a:pPr>
              <a:r>
                <a:rPr 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全面部署5G、千兆光纤网络、IPv6、移动物联网、卫星通信网络等新一代通信网络基础设施，建成5G+千兆光网的“双千兆”城镇。</a:t>
              </a:r>
              <a:endParaRPr lang="zh-CN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5030470" cy="815340"/>
            <a:chOff x="1363" y="614"/>
            <a:chExt cx="792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762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7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国土综合整治与生态修复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65505" y="1763395"/>
            <a:ext cx="10613390" cy="902335"/>
          </a:xfrm>
          <a:prstGeom prst="rect">
            <a:avLst/>
          </a:prstGeom>
          <a:solidFill>
            <a:schemeClr val="accent1"/>
          </a:solidFill>
        </p:spPr>
        <p:txBody>
          <a:bodyPr wrap="square" tIns="0" bIns="71755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推动各类农用地整治、建设用地整理等活动，优化土地利用结构与布局、提升人居环境，营造独居特色的美丽乡镇。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65505" y="2842895"/>
            <a:ext cx="10613390" cy="3141980"/>
            <a:chOff x="1363" y="5062"/>
            <a:chExt cx="11829" cy="4948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63" y="5062"/>
              <a:ext cx="2675" cy="767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稳步推进农用地整治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4414" y="5062"/>
              <a:ext cx="2675" cy="76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开展建设用地整理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7464" y="5062"/>
              <a:ext cx="2675" cy="76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乡村生态保护修复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1363" y="5828"/>
              <a:ext cx="2675" cy="418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通过垦造水田、补充耕地、高标准农田建设等政策工具，实施“土地整治+现代农业发展”模式助力实现乡村特色农业产业化、规模化。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414" y="5828"/>
              <a:ext cx="2675" cy="418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通过建设用地整理，加强“空心村”用地改造，合理拆迁安置、新建改建，规范农村居民点建设管理，基本实现街面净化、道路宽敞化、村民生活、村庄治理现代化。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7465" y="5828"/>
              <a:ext cx="2675" cy="418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通过乡村生态保护修复，统筹矿山、石场、沙场等生态保护修复，全面提升人居环境，增加城乡生态空间，创造幸福人居生活，解决马市镇水环境（水塘污染严重、雨污合流）等生态系统质量退化问题。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0516" y="5062"/>
              <a:ext cx="2675" cy="767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产业导入与提升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0517" y="5828"/>
              <a:ext cx="2675" cy="418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通过产业布局和导入，全面推进“土地整治+”实现一、二、三产业融合发展，大力发展乡村旅游、观光农业、生态产业、农产品加工销售等产业，打造一二三产融合发展示范镇。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5030470" cy="815340"/>
            <a:chOff x="1363" y="614"/>
            <a:chExt cx="792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762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8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规划传导与实施保障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64870" y="1563391"/>
            <a:ext cx="10755446" cy="4660765"/>
            <a:chOff x="1362" y="5089"/>
            <a:chExt cx="11147" cy="5077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362" y="5089"/>
              <a:ext cx="2675" cy="5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加强党的领导</a:t>
              </a:r>
              <a:endPara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4186" y="5089"/>
              <a:ext cx="2675" cy="5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规划实施传导</a:t>
              </a:r>
              <a:endPara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7009" y="5089"/>
              <a:ext cx="2675" cy="5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规划实施监测评估预警</a:t>
              </a:r>
              <a:endPara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1362" y="5594"/>
              <a:ext cx="2675" cy="457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强化党对国土空间规划工作的全面领导，把党的领导贯彻到国土空间规划编制实施全过程各领域各环节，落实地方党委和政府国土空间规划管理主体责任，坚持 多规合一，强化规划严肃性，规划一经批准，任何部门和个人不得随意修改、违规变更 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4186" y="5594"/>
              <a:ext cx="2675" cy="457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镇政府驻地详细规划落实镇级国土空间总体规划分解指标，严格落实生态保护红线、永久基本农田控制线、城镇开发边界等规划约束性指标要求，不得突破并同步落实绿线、蓝线、黄线、紫线、历史文化保护线等管控要求，细化用地布局、住房保障、公共服务、绿地系统、综合交通、市政防灾等内容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7010" y="5594"/>
              <a:ext cx="2675" cy="457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定期监测镇级国土空间总体规划在主要目标、空间布局、重大工程等方面对上层次规划的落实与执行情况，根据监测情况适时组织规划修改。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建立战略留白用地管理机制，合理确定规划留白的规模，为重大项目、重大事件预留空间，积极应对未来的不确定性，合理预留长远发展空间。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833" y="5089"/>
              <a:ext cx="2675" cy="5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tIns="0" bIns="71755" rtlCol="0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sz="1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近期行动和重大项目保障</a:t>
              </a:r>
              <a:endParaRPr lang="zh-CN" altLang="en-US" sz="1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9834" y="5594"/>
              <a:ext cx="2675" cy="4572"/>
            </a:xfrm>
            <a:prstGeom prst="rect">
              <a:avLst/>
            </a:prstGeom>
            <a:pattFill prst="ltUp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</p:spPr>
          <p:txBody>
            <a:bodyPr wrap="square" rtlCol="0">
              <a:noAutofit/>
            </a:bodyPr>
            <a:p>
              <a:pPr indent="34925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对国土空间规划目标任务的分解落实和实施推动，落实上级国土空间规划要求，统筹安排好各类重大平台、重点项目、重大工程建设计划，制定交通、水利、能源、电力、通讯、环保、旅游、民生、产业、生态及其他重大项目清单，明确项目类型、项目名称、建设性质、建设年限、用地规模、所在地区等内容。明确近期建设重点，形成合理的国土空间开发保护时序。</a:t>
              </a:r>
              <a:endPara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周前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0"/>
            <a:ext cx="1218184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12192000" cy="685736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1139825" y="612775"/>
            <a:ext cx="9912350" cy="5377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endParaRPr lang="zh-CN" altLang="en-US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1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公示渠道</a:t>
            </a:r>
            <a:endParaRPr lang="en-US" altLang="zh-CN" sz="3200" b="1" dirty="0">
              <a:solidFill>
                <a:srgbClr val="212A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始兴县人民政府网站：</a:t>
            </a:r>
            <a:r>
              <a:rPr lang="en-US" altLang="zh-CN" sz="2000" b="1" dirty="0">
                <a:solidFill>
                  <a:srgbClr val="2E5496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http://www.gdsx.gov.cn/</a:t>
            </a:r>
            <a:endParaRPr lang="en-US" altLang="zh-CN" sz="2000" b="1" dirty="0">
              <a:solidFill>
                <a:srgbClr val="2E54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212A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公众意见提交途径</a:t>
            </a:r>
            <a:endParaRPr lang="en-US" altLang="zh-CN" sz="3200" b="1" dirty="0">
              <a:solidFill>
                <a:srgbClr val="212A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电子邮箱：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sxgtdj@163.com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电话： 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0751-3310332          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联系人：刘熙昶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邮寄地址：始兴县永安大道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号始兴县自然资源局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反馈意见的有效时间：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公示期内：</a:t>
            </a:r>
            <a:r>
              <a:rPr lang="en-US" altLang="zh-CN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-2024</a:t>
            </a:r>
            <a:r>
              <a:rPr lang="zh-CN" altLang="en-US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2000" dirty="0">
                <a:solidFill>
                  <a:srgbClr val="00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请留下真实姓名、联系电话、联系方式，以便反馈意见采纳情况。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（电子邮件标题或信封封面请注明“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城南镇国土空间总体规划意见建议”字样）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城南镇周前村"/>
          <p:cNvPicPr>
            <a:picLocks noChangeAspect="1"/>
          </p:cNvPicPr>
          <p:nvPr/>
        </p:nvPicPr>
        <p:blipFill>
          <a:blip r:embed="rId1"/>
          <a:srcRect l="9528" r="-52" b="8351"/>
          <a:stretch>
            <a:fillRect/>
          </a:stretch>
        </p:blipFill>
        <p:spPr>
          <a:xfrm>
            <a:off x="-635" y="0"/>
            <a:ext cx="12192635" cy="69551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635" y="-635"/>
            <a:ext cx="12192635" cy="6955790"/>
          </a:xfrm>
          <a:prstGeom prst="rect">
            <a:avLst/>
          </a:prstGeom>
          <a:gradFill>
            <a:gsLst>
              <a:gs pos="33000">
                <a:srgbClr val="FFFFFF">
                  <a:alpha val="100000"/>
                </a:srgbClr>
              </a:gs>
              <a:gs pos="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40"/>
          </a:p>
        </p:txBody>
      </p:sp>
      <p:grpSp>
        <p:nvGrpSpPr>
          <p:cNvPr id="14" name="组合 13"/>
          <p:cNvGrpSpPr/>
          <p:nvPr/>
        </p:nvGrpSpPr>
        <p:grpSpPr>
          <a:xfrm>
            <a:off x="865505" y="864870"/>
            <a:ext cx="2693670" cy="815340"/>
            <a:chOff x="1363" y="614"/>
            <a:chExt cx="4242" cy="1284"/>
          </a:xfrm>
        </p:grpSpPr>
        <p:grpSp>
          <p:nvGrpSpPr>
            <p:cNvPr id="8" name="组合 7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6" name="对角圆角矩形 5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2029" y="614"/>
              <a:ext cx="3577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前言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sp>
        <p:nvSpPr>
          <p:cNvPr id="9" name="矩形 8"/>
          <p:cNvSpPr/>
          <p:nvPr/>
        </p:nvSpPr>
        <p:spPr>
          <a:xfrm>
            <a:off x="1350010" y="1769745"/>
            <a:ext cx="9492615" cy="395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城南镇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，地处始兴县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部，东与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顿岗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镇毗邻，南与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深渡水瑶族乡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接壤，西与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沈所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镇交界，北靠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太平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镇。</a:t>
            </a:r>
            <a:endParaRPr sz="1540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按照党中央、国务院决策部署和广东省、韶关市、始兴县工作要求，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城南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镇人民政府组织编制了《始兴县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城南</a:t>
            </a:r>
            <a:r>
              <a:rPr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镇国土空间总体规划（2021—2035 年）》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sz="154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sz="154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规划》全面落实省、市、县关于实施“百县千镇万村高质量发展工程”促进城乡区域协调发展的决策部署，是镇域国土空间保护、开发、利用、修复和指导各类建设的指南，为编制详细规划和开展各类开发保护建设活动提供基本依据。</a:t>
            </a:r>
            <a:endParaRPr lang="zh-CN" sz="154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171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171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endParaRPr lang="zh-CN" sz="13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endParaRPr lang="zh-CN" sz="13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sz="137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注：本次公示成果为阶段性成果，最终规划成果以批复为准。</a:t>
            </a:r>
            <a:endParaRPr lang="zh-CN" sz="13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/>
          <p:nvPr/>
        </p:nvPicPr>
        <p:blipFill>
          <a:blip r:embed="rId1"/>
          <a:srcRect r="8674" b="20278"/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-635" y="-635"/>
            <a:ext cx="12198350" cy="6859270"/>
          </a:xfrm>
          <a:prstGeom prst="rect">
            <a:avLst/>
          </a:prstGeom>
          <a:gradFill>
            <a:gsLst>
              <a:gs pos="33000">
                <a:srgbClr val="FFFFFF">
                  <a:alpha val="100000"/>
                </a:srgbClr>
              </a:gs>
              <a:gs pos="0">
                <a:schemeClr val="bg1"/>
              </a:gs>
              <a:gs pos="100000">
                <a:schemeClr val="bg1">
                  <a:alpha val="57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4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15" name="组合 14"/>
          <p:cNvGrpSpPr/>
          <p:nvPr/>
        </p:nvGrpSpPr>
        <p:grpSpPr>
          <a:xfrm>
            <a:off x="2957225" y="1129900"/>
            <a:ext cx="3105523" cy="958971"/>
            <a:chOff x="1945" y="6329"/>
            <a:chExt cx="5719" cy="1766"/>
          </a:xfrm>
        </p:grpSpPr>
        <p:sp>
          <p:nvSpPr>
            <p:cNvPr id="6" name="矩形 5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sz="376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693" y="6876"/>
              <a:ext cx="4971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规划范围与期限</a:t>
              </a:r>
              <a:endParaRPr lang="zh-CN" altLang="en-US" sz="205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957225" y="2282825"/>
            <a:ext cx="2392539" cy="958971"/>
            <a:chOff x="1945" y="6329"/>
            <a:chExt cx="4406" cy="1766"/>
          </a:xfrm>
        </p:grpSpPr>
        <p:sp>
          <p:nvSpPr>
            <p:cNvPr id="20" name="矩形 19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sz="376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693" y="6876"/>
              <a:ext cx="3658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目标定位</a:t>
              </a:r>
              <a:endParaRPr lang="zh-CN" altLang="en-US" sz="205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957225" y="3366697"/>
            <a:ext cx="2392539" cy="958971"/>
            <a:chOff x="1945" y="6329"/>
            <a:chExt cx="4406" cy="1766"/>
          </a:xfrm>
        </p:grpSpPr>
        <p:sp>
          <p:nvSpPr>
            <p:cNvPr id="24" name="矩形 23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sz="376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693" y="6876"/>
              <a:ext cx="3658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国土空间格局</a:t>
              </a:r>
              <a:endParaRPr lang="zh-CN" altLang="en-US" sz="205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818087" y="1128179"/>
            <a:ext cx="2392539" cy="958971"/>
            <a:chOff x="1945" y="4439"/>
            <a:chExt cx="4406" cy="1766"/>
          </a:xfrm>
        </p:grpSpPr>
        <p:sp>
          <p:nvSpPr>
            <p:cNvPr id="30" name="矩形 29"/>
            <p:cNvSpPr/>
            <p:nvPr/>
          </p:nvSpPr>
          <p:spPr>
            <a:xfrm>
              <a:off x="1945" y="443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en-US" sz="376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693" y="4986"/>
              <a:ext cx="3658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城乡统筹发展</a:t>
              </a:r>
              <a:endParaRPr lang="zh-CN" altLang="en-US" sz="205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18087" y="2585312"/>
            <a:ext cx="3479663" cy="958971"/>
            <a:chOff x="1945" y="6329"/>
            <a:chExt cx="6408" cy="1766"/>
          </a:xfrm>
        </p:grpSpPr>
        <p:sp>
          <p:nvSpPr>
            <p:cNvPr id="33" name="矩形 32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en-US" sz="376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693" y="6876"/>
              <a:ext cx="5660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基础设施支撑体系</a:t>
              </a:r>
              <a:endParaRPr lang="zh-CN" altLang="en-US" sz="205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818087" y="4041546"/>
            <a:ext cx="4227399" cy="958971"/>
            <a:chOff x="1945" y="6329"/>
            <a:chExt cx="7785" cy="1766"/>
          </a:xfrm>
        </p:grpSpPr>
        <p:sp>
          <p:nvSpPr>
            <p:cNvPr id="36" name="矩形 35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en-US" sz="376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693" y="6876"/>
              <a:ext cx="7037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国土综合整治与生态修复</a:t>
              </a:r>
              <a:endParaRPr lang="zh-CN" altLang="en-US" sz="205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818087" y="4961513"/>
            <a:ext cx="4331116" cy="958971"/>
            <a:chOff x="1945" y="6329"/>
            <a:chExt cx="7976" cy="1766"/>
          </a:xfrm>
        </p:grpSpPr>
        <p:sp>
          <p:nvSpPr>
            <p:cNvPr id="39" name="矩形 38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lang="en-US" sz="376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2693" y="6876"/>
              <a:ext cx="7228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规划传导与实施保障</a:t>
              </a:r>
              <a:endParaRPr lang="zh-CN" altLang="en-US" sz="205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3363403" y="4201317"/>
            <a:ext cx="2436524" cy="7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.1国土空间底线</a:t>
            </a:r>
            <a:endParaRPr lang="zh-CN" altLang="en-US" sz="137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.2开发保护格局</a:t>
            </a:r>
            <a:endParaRPr lang="zh-CN" altLang="en-US" sz="137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 rot="0">
            <a:off x="2957228" y="4960833"/>
            <a:ext cx="3106608" cy="958956"/>
            <a:chOff x="1945" y="6329"/>
            <a:chExt cx="5721" cy="1766"/>
          </a:xfrm>
        </p:grpSpPr>
        <p:sp>
          <p:nvSpPr>
            <p:cNvPr id="27" name="矩形 26"/>
            <p:cNvSpPr/>
            <p:nvPr/>
          </p:nvSpPr>
          <p:spPr>
            <a:xfrm>
              <a:off x="1945" y="6329"/>
              <a:ext cx="748" cy="17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en-US" sz="376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sz="376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2693" y="6876"/>
              <a:ext cx="4973" cy="10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50000"/>
                </a:lnSpc>
              </a:pPr>
              <a:r>
                <a:rPr lang="zh-CN" altLang="en-US" sz="205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自然资源保护与利用</a:t>
              </a:r>
              <a:endParaRPr lang="zh-CN" altLang="en-US" sz="2055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7224265" y="1976917"/>
            <a:ext cx="2436524" cy="72326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.1镇村体系规划</a:t>
            </a:r>
            <a:endParaRPr lang="zh-CN" altLang="en-US" sz="137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.2村庄分类指引</a:t>
            </a:r>
            <a:endParaRPr lang="zh-CN" altLang="en-US" sz="137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224265" y="3434050"/>
            <a:ext cx="3073485" cy="72326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.1公共服务设施与社区生活圈</a:t>
            </a:r>
            <a:endParaRPr lang="zh-CN" altLang="en-US" sz="137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137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.2市政基础设施体系</a:t>
            </a:r>
            <a:endParaRPr lang="zh-CN" altLang="en-US" sz="137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65505" y="864870"/>
            <a:ext cx="2694305" cy="815340"/>
            <a:chOff x="1363" y="614"/>
            <a:chExt cx="4243" cy="1284"/>
          </a:xfrm>
        </p:grpSpPr>
        <p:grpSp>
          <p:nvGrpSpPr>
            <p:cNvPr id="10" name="组合 9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12" name="对角圆角矩形 11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2029" y="614"/>
              <a:ext cx="3577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01镇域规划范围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918" t="10171" r="2067" b="5008"/>
          <a:stretch>
            <a:fillRect/>
          </a:stretch>
        </p:blipFill>
        <p:spPr>
          <a:xfrm>
            <a:off x="6709410" y="181610"/>
            <a:ext cx="5054400" cy="631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60" h="9950">
                <a:moveTo>
                  <a:pt x="0" y="0"/>
                </a:moveTo>
                <a:lnTo>
                  <a:pt x="7960" y="0"/>
                </a:lnTo>
                <a:lnTo>
                  <a:pt x="7960" y="9950"/>
                </a:lnTo>
                <a:lnTo>
                  <a:pt x="0" y="99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规划范围与期限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469265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规划范围</a:t>
            </a:r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本规划国土空间范围包括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镇域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中心镇区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两个层次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镇域范围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城南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镇行政辖区内全部陆域国土空间，总面积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50.52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平方公里，共1个社区、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个行政村。包括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城南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镇社区、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罗所村、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河南村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、杨公岭村、新村村、石桥头村、东一村、皇沙村、周前村、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胆源村、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东南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村。</a:t>
            </a:r>
            <a:endParaRPr 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中心镇区范围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包括城南镇社区、罗所村、河南村、新村村河南路与Y316围合村域，总面积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5.06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平方公里，北至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墨江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，南至</a:t>
            </a:r>
            <a:r>
              <a:rPr 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杨公岭村村界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规划期限</a:t>
            </a:r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本规划基期为2020年，期限为2021年至2035年，近期至2025年，远景展望至2050年。</a:t>
            </a:r>
            <a:endParaRPr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710045" y="6498590"/>
            <a:ext cx="5071110" cy="22352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规划范围图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s://photo-static-api.fotomore.com/creative/vcg/400/new/VCG41N1140820313.jpg?uid=386&amp;timestamp=1726198101&amp;sign=a01d038f1ceb11281b1f1e32695eaebc" descr="夕阳下田园诗般的山村倒影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602" b="29042"/>
          <a:stretch>
            <a:fillRect/>
          </a:stretch>
        </p:blipFill>
        <p:spPr>
          <a:xfrm>
            <a:off x="0" y="1301750"/>
            <a:ext cx="12192000" cy="54203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635" y="1303020"/>
            <a:ext cx="12192635" cy="5554980"/>
          </a:xfrm>
          <a:prstGeom prst="rect">
            <a:avLst/>
          </a:prstGeom>
          <a:gradFill>
            <a:gsLst>
              <a:gs pos="52000">
                <a:srgbClr val="FFFFFF">
                  <a:alpha val="80000"/>
                </a:srgbClr>
              </a:gs>
              <a:gs pos="100000">
                <a:schemeClr val="bg1">
                  <a:alpha val="100000"/>
                </a:schemeClr>
              </a:gs>
              <a:gs pos="5000">
                <a:srgbClr val="FFFFFF">
                  <a:alpha val="100000"/>
                </a:srgbClr>
              </a:gs>
              <a:gs pos="100000">
                <a:schemeClr val="bg1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4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目标定位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354330" y="3383915"/>
            <a:ext cx="11483340" cy="32645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0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2025</a:t>
            </a:r>
            <a:r>
              <a:rPr lang="zh-CN" altLang="en-US" sz="16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国土空间开发保护水平稳步提高，国土空间开发保护格局得到优化，生态安全屏障逐渐牢固，基础设施有效提升，民生福祉不断提升，城镇综合承载力和人口集聚能力持续增强，城乡融合发展取得较好工作成效。</a:t>
            </a:r>
            <a:endParaRPr lang="zh-CN" altLang="en-US" sz="16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0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2035</a:t>
            </a:r>
            <a:r>
              <a:rPr lang="zh-CN" altLang="en-US" sz="16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年，全力围绕省级蔬菜产业园建设,建立健全现代农业产业体系，做优做强省级蔬菜专业镇，做好服务粤港澳大湾区的“菜篮子”，</a:t>
            </a:r>
            <a:r>
              <a:rPr lang="zh-CN" altLang="en-US" sz="16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形成“一核两轴四片区”的国土空间开发保护总体格局，加强优质公共服务设施配置和市镇级基础设施建设，推动空间要素一体化整合，进一步扩大中心城区服务辐射范围。</a:t>
            </a:r>
            <a:endParaRPr lang="zh-CN" altLang="en-US" sz="16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20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2050</a:t>
            </a:r>
            <a:r>
              <a:rPr lang="zh-CN" altLang="en-US" sz="1600" b="1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年，全面建成可持续发展的绿色、繁荣、美丽的高品质城镇，实现社会保障、公共服务、人居环境、绿色产业等的全面提升。</a:t>
            </a:r>
            <a:endParaRPr lang="zh-CN" altLang="en-US" sz="16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17905" y="4859020"/>
            <a:ext cx="10185400" cy="13455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just">
              <a:lnSpc>
                <a:spcPct val="150000"/>
              </a:lnSpc>
            </a:pPr>
            <a:endParaRPr lang="zh-CN" altLang="en-US" sz="16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17905" y="6138545"/>
            <a:ext cx="10185400" cy="13455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just">
              <a:lnSpc>
                <a:spcPct val="150000"/>
              </a:lnSpc>
            </a:pPr>
            <a:endParaRPr lang="zh-CN" altLang="en-US" sz="1600" b="1" dirty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144905" y="1558290"/>
            <a:ext cx="10185400" cy="13455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始兴</a:t>
            </a:r>
            <a:r>
              <a:rPr lang="zh-CN" altLang="en-US" sz="4800" b="1" dirty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县主中心</a:t>
            </a:r>
            <a:endParaRPr lang="zh-CN" altLang="en-US" sz="4800" b="1" dirty="0"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现代农业发展平台省级蔬菜专业镇</a:t>
            </a:r>
            <a:endParaRPr lang="zh-CN" altLang="en-US" sz="4800" b="1" dirty="0"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2镇域国土空间控制线规划图"/>
          <p:cNvPicPr>
            <a:picLocks noChangeAspect="1"/>
          </p:cNvPicPr>
          <p:nvPr/>
        </p:nvPicPr>
        <p:blipFill>
          <a:blip r:embed="rId1"/>
          <a:srcRect l="2203" t="10428" r="2061" b="4993"/>
          <a:stretch>
            <a:fillRect/>
          </a:stretch>
        </p:blipFill>
        <p:spPr>
          <a:xfrm>
            <a:off x="6709410" y="181610"/>
            <a:ext cx="5054400" cy="631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60" h="9950">
                <a:moveTo>
                  <a:pt x="0" y="0"/>
                </a:moveTo>
                <a:lnTo>
                  <a:pt x="7960" y="0"/>
                </a:lnTo>
                <a:lnTo>
                  <a:pt x="7960" y="9950"/>
                </a:lnTo>
                <a:lnTo>
                  <a:pt x="0" y="99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国土空间格局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584825" cy="4261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国土空间底线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0"/>
              </a:spcAft>
            </a:pPr>
            <a:r>
              <a:rPr lang="en-US" altLang="zh-CN" sz="3200" b="1" i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落实耕地和永久基本农田保护红线</a:t>
            </a:r>
            <a:endParaRPr lang="zh-CN" altLang="en-US" sz="2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45" indent="0" algn="just" fontAlgn="auto">
              <a:lnSpc>
                <a:spcPct val="150000"/>
              </a:lnSpc>
              <a:spcAft>
                <a:spcPts val="0"/>
              </a:spcAft>
            </a:pPr>
            <a:r>
              <a:rPr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到2035年，全镇耕地保有量不低于</a:t>
            </a:r>
            <a:r>
              <a:rPr 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12.32</a:t>
            </a:r>
            <a:r>
              <a:rPr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平方公里（</a:t>
            </a:r>
            <a:r>
              <a:rPr 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1.85</a:t>
            </a:r>
            <a:r>
              <a:rPr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万亩），其中永久基本农田不低于</a:t>
            </a:r>
            <a:r>
              <a:rPr 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11.57</a:t>
            </a:r>
            <a:r>
              <a:rPr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平方公里（</a:t>
            </a:r>
            <a:r>
              <a:rPr 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1.74</a:t>
            </a:r>
            <a:r>
              <a:rPr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万亩）。</a:t>
            </a:r>
            <a:endParaRPr sz="1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3200" b="1" i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3200" b="1" i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落实生态保护红线</a:t>
            </a:r>
            <a:r>
              <a:rPr lang="en-US" altLang="zh-CN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0.06</a:t>
            </a: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平方公里。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45"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到2035年，全镇陆域生态保护红线不低于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0.06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平方公里。</a:t>
            </a:r>
            <a:endParaRPr lang="zh-CN" altLang="en-US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3200" b="1" i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i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落实城镇开发边界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1.65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平方公里。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45" indent="0"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在严格避让生态保护红线和永久基本农田前提下，到2035年，全镇城镇开发边界控制在</a:t>
            </a:r>
            <a:r>
              <a: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1.65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平方公里以内。</a:t>
            </a:r>
            <a:endParaRPr lang="zh-CN" altLang="en-US" sz="12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6710045" y="6498590"/>
            <a:ext cx="5071110" cy="22352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镇域国土空间控制线规划图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3国土空间总体格局规划图"/>
          <p:cNvPicPr>
            <a:picLocks noChangeAspect="1"/>
          </p:cNvPicPr>
          <p:nvPr/>
        </p:nvPicPr>
        <p:blipFill>
          <a:blip r:embed="rId1"/>
          <a:srcRect l="2203" t="10428" r="2061" b="4993"/>
          <a:stretch>
            <a:fillRect/>
          </a:stretch>
        </p:blipFill>
        <p:spPr>
          <a:xfrm>
            <a:off x="6709410" y="181610"/>
            <a:ext cx="5054400" cy="631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60" h="9950">
                <a:moveTo>
                  <a:pt x="0" y="0"/>
                </a:moveTo>
                <a:lnTo>
                  <a:pt x="7960" y="0"/>
                </a:lnTo>
                <a:lnTo>
                  <a:pt x="7960" y="9950"/>
                </a:lnTo>
                <a:lnTo>
                  <a:pt x="0" y="99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6710045" y="6498590"/>
            <a:ext cx="5071110" cy="22352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国土空间总体格局规划图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国土空间格局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国土空间开发保护格局</a:t>
            </a:r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lang="zh-CN" altLang="en-US" sz="14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dirty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dirty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一心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：镇区综合服务中心。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两轴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：沿县道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X344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的城镇发展主轴和沿仁深高速的城镇发展次轴。</a:t>
            </a:r>
            <a:endParaRPr lang="zh-CN" altLang="en-US" sz="1600" dirty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fontAlgn="auto">
              <a:lnSpc>
                <a:spcPct val="150000"/>
              </a:lnSpc>
              <a:spcAft>
                <a:spcPts val="1200"/>
              </a:spcAft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“四区”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：特色农业发展区、休闲文旅游憩区、综合生活服务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区以及生态林业发展区。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5505" y="2134870"/>
            <a:ext cx="5572760" cy="533400"/>
          </a:xfrm>
          <a:prstGeom prst="rect">
            <a:avLst/>
          </a:prstGeom>
          <a:solidFill>
            <a:schemeClr val="accent1"/>
          </a:solidFill>
        </p:spPr>
        <p:txBody>
          <a:bodyPr wrap="square" tIns="0" bIns="71755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一心两轴四区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的国土空间开发保护格局。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自然资源保护与利用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: 圆角 24"/>
          <p:cNvSpPr/>
          <p:nvPr>
            <p:custDataLst>
              <p:tags r:id="rId1"/>
            </p:custDataLst>
          </p:nvPr>
        </p:nvSpPr>
        <p:spPr>
          <a:xfrm>
            <a:off x="695325" y="1687830"/>
            <a:ext cx="3319780" cy="832485"/>
          </a:xfrm>
          <a:prstGeom prst="roundRect">
            <a:avLst>
              <a:gd name="adj" fmla="val 52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2"/>
            </p:custDataLst>
          </p:nvPr>
        </p:nvSpPr>
        <p:spPr>
          <a:xfrm>
            <a:off x="708660" y="2520950"/>
            <a:ext cx="3306445" cy="1423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71755" tIns="0" rIns="71755" bIns="0" rtlCol="0" anchor="t" anchorCtr="0">
            <a:noAutofit/>
          </a:bodyPr>
          <a:p>
            <a:pPr indent="313055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加强南岭亚热带常绿阔叶林生态系统保护修复，合理配置林地资源，严格保护天然林、国家级公益林； 推动开展浈江及沿岸区域水体修复，提升河流防洪蓄洪能力，保障水生态安全；开展水土保持和土地综合整治 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>
            <p:custDataLst>
              <p:tags r:id="rId3"/>
            </p:custDataLst>
          </p:nvPr>
        </p:nvSpPr>
        <p:spPr>
          <a:xfrm>
            <a:off x="902215" y="187676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山水林田湖草系统保护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4"/>
            </p:custDataLst>
          </p:nvPr>
        </p:nvSpPr>
        <p:spPr>
          <a:xfrm>
            <a:off x="3080874" y="1876761"/>
            <a:ext cx="727646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01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矩形: 圆角 17"/>
          <p:cNvSpPr/>
          <p:nvPr>
            <p:custDataLst>
              <p:tags r:id="rId5"/>
            </p:custDataLst>
          </p:nvPr>
        </p:nvSpPr>
        <p:spPr>
          <a:xfrm>
            <a:off x="4444365" y="1687830"/>
            <a:ext cx="3319780" cy="832485"/>
          </a:xfrm>
          <a:prstGeom prst="roundRect">
            <a:avLst>
              <a:gd name="adj" fmla="val 52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>
            <p:custDataLst>
              <p:tags r:id="rId6"/>
            </p:custDataLst>
          </p:nvPr>
        </p:nvSpPr>
        <p:spPr>
          <a:xfrm>
            <a:off x="4444365" y="2520950"/>
            <a:ext cx="3319145" cy="1423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71755" tIns="0" rIns="71755" bIns="0" rtlCol="0" anchor="t" anchorCtr="0">
            <a:noAutofit/>
          </a:bodyPr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对镇域主要河流、水库、湿地、饮用水源保护区等重要水资源实施河湖划界，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确定保护范围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实施严格保护。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严格湿地用途管制，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增强湿地生态功能，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维护湿地生物多样性。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>
            <p:custDataLst>
              <p:tags r:id="rId7"/>
            </p:custDataLst>
          </p:nvPr>
        </p:nvSpPr>
        <p:spPr>
          <a:xfrm>
            <a:off x="4651237" y="187676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保护与利用水资源与湿地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8"/>
            </p:custDataLst>
          </p:nvPr>
        </p:nvSpPr>
        <p:spPr>
          <a:xfrm>
            <a:off x="6829896" y="1876761"/>
            <a:ext cx="727647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02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5" name="矩形: 圆角 22"/>
          <p:cNvSpPr/>
          <p:nvPr>
            <p:custDataLst>
              <p:tags r:id="rId9"/>
            </p:custDataLst>
          </p:nvPr>
        </p:nvSpPr>
        <p:spPr>
          <a:xfrm>
            <a:off x="8184515" y="1687830"/>
            <a:ext cx="3319780" cy="832485"/>
          </a:xfrm>
          <a:prstGeom prst="roundRect">
            <a:avLst>
              <a:gd name="adj" fmla="val 52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>
            <p:custDataLst>
              <p:tags r:id="rId10"/>
            </p:custDataLst>
          </p:nvPr>
        </p:nvSpPr>
        <p:spPr>
          <a:xfrm>
            <a:off x="8193405" y="2520950"/>
            <a:ext cx="3318510" cy="1424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71755" tIns="0" rIns="71755" bIns="0" rtlCol="0" anchor="t" anchorCtr="0">
            <a:noAutofit/>
          </a:bodyPr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深入推进绿美广东生态建设，巩固林业生态建设成果，精准提升森林质量，助力构建绿美始兴生态建设新格局。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13055" algn="l">
              <a:lnSpc>
                <a:spcPct val="150000"/>
              </a:lnSpc>
              <a:buClrTx/>
              <a:buSzTx/>
              <a:buFontTx/>
            </a:pP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>
            <p:custDataLst>
              <p:tags r:id="rId11"/>
            </p:custDataLst>
          </p:nvPr>
        </p:nvSpPr>
        <p:spPr>
          <a:xfrm>
            <a:off x="8391195" y="187676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保护与利用森林资源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8" name="矩形 37"/>
          <p:cNvSpPr/>
          <p:nvPr>
            <p:custDataLst>
              <p:tags r:id="rId12"/>
            </p:custDataLst>
          </p:nvPr>
        </p:nvSpPr>
        <p:spPr>
          <a:xfrm>
            <a:off x="10569854" y="1876761"/>
            <a:ext cx="727646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03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矩形: 圆角 39"/>
          <p:cNvSpPr/>
          <p:nvPr>
            <p:custDataLst>
              <p:tags r:id="rId13"/>
            </p:custDataLst>
          </p:nvPr>
        </p:nvSpPr>
        <p:spPr>
          <a:xfrm>
            <a:off x="703580" y="4116705"/>
            <a:ext cx="3319780" cy="832485"/>
          </a:xfrm>
          <a:prstGeom prst="roundRect">
            <a:avLst>
              <a:gd name="adj" fmla="val 52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>
            <p:custDataLst>
              <p:tags r:id="rId14"/>
            </p:custDataLst>
          </p:nvPr>
        </p:nvSpPr>
        <p:spPr>
          <a:xfrm>
            <a:off x="729615" y="4949825"/>
            <a:ext cx="3286125" cy="1406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71755" tIns="0" rIns="71755" bIns="0" rtlCol="0" anchor="t" anchorCtr="0">
            <a:noAutofit/>
          </a:bodyPr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严守耕地和永久基本农田保护红线，保障粮食安全、保障粮食主要农产品基本种植面积，严格落实耕地保护任务，坚决遏制耕地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非农化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，严格管控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非粮化</a:t>
            </a:r>
            <a:r>
              <a:rPr lang="en-US" altLang="zh-CN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，严控各类非农业建设占用耕地，严控耕地地类用途改变。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>
            <p:custDataLst>
              <p:tags r:id="rId15"/>
            </p:custDataLst>
          </p:nvPr>
        </p:nvSpPr>
        <p:spPr>
          <a:xfrm>
            <a:off x="910604" y="430577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保护与利用耕地资源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2" name="矩形 41"/>
          <p:cNvSpPr/>
          <p:nvPr>
            <p:custDataLst>
              <p:tags r:id="rId16"/>
            </p:custDataLst>
          </p:nvPr>
        </p:nvSpPr>
        <p:spPr>
          <a:xfrm>
            <a:off x="3089263" y="4305771"/>
            <a:ext cx="727646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04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5" name="矩形: 圆角 44"/>
          <p:cNvSpPr/>
          <p:nvPr>
            <p:custDataLst>
              <p:tags r:id="rId17"/>
            </p:custDataLst>
          </p:nvPr>
        </p:nvSpPr>
        <p:spPr>
          <a:xfrm>
            <a:off x="4444365" y="4116705"/>
            <a:ext cx="3319780" cy="832485"/>
          </a:xfrm>
          <a:prstGeom prst="roundRect">
            <a:avLst>
              <a:gd name="adj" fmla="val 52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矩形 42"/>
          <p:cNvSpPr/>
          <p:nvPr>
            <p:custDataLst>
              <p:tags r:id="rId18"/>
            </p:custDataLst>
          </p:nvPr>
        </p:nvSpPr>
        <p:spPr>
          <a:xfrm>
            <a:off x="4444365" y="4949825"/>
            <a:ext cx="3319145" cy="1406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71755" tIns="0" rIns="71755" bIns="0" rtlCol="0" anchor="t" anchorCtr="0">
            <a:noAutofit/>
          </a:bodyPr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实施矿产资源开发利用总量控制落实采矿权、 采石场数量控制指标，提高矿产资源综合利用效率，科学划定矿产资源控制线。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13055" algn="l">
              <a:lnSpc>
                <a:spcPct val="150000"/>
              </a:lnSpc>
              <a:buClrTx/>
              <a:buSzTx/>
              <a:buFontTx/>
            </a:pP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>
            <p:custDataLst>
              <p:tags r:id="rId19"/>
            </p:custDataLst>
          </p:nvPr>
        </p:nvSpPr>
        <p:spPr>
          <a:xfrm>
            <a:off x="4651237" y="430577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保护与利用矿产资源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6" name="矩形 45"/>
          <p:cNvSpPr/>
          <p:nvPr>
            <p:custDataLst>
              <p:tags r:id="rId20"/>
            </p:custDataLst>
          </p:nvPr>
        </p:nvSpPr>
        <p:spPr>
          <a:xfrm>
            <a:off x="6829896" y="4305771"/>
            <a:ext cx="727647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05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0" name="矩形: 圆角 49"/>
          <p:cNvSpPr/>
          <p:nvPr>
            <p:custDataLst>
              <p:tags r:id="rId21"/>
            </p:custDataLst>
          </p:nvPr>
        </p:nvSpPr>
        <p:spPr>
          <a:xfrm>
            <a:off x="8175625" y="4116705"/>
            <a:ext cx="3319780" cy="832485"/>
          </a:xfrm>
          <a:prstGeom prst="roundRect">
            <a:avLst>
              <a:gd name="adj" fmla="val 52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矩形 46"/>
          <p:cNvSpPr/>
          <p:nvPr>
            <p:custDataLst>
              <p:tags r:id="rId22"/>
            </p:custDataLst>
          </p:nvPr>
        </p:nvSpPr>
        <p:spPr>
          <a:xfrm>
            <a:off x="8192135" y="4949825"/>
            <a:ext cx="3299460" cy="1406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71755" tIns="0" rIns="71755" bIns="0" rtlCol="0" anchor="t" anchorCtr="0">
            <a:noAutofit/>
          </a:bodyPr>
          <a:p>
            <a:pPr indent="313055"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>
                <a:ln>
                  <a:noFill/>
                  <a:prstDash val="sysDot"/>
                </a:ln>
                <a:solidFill>
                  <a:srgbClr val="21212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构建绿色低碳的自然资源管理体系，强化绿色低碳导向的国土空间布局模式，建立集约高效利用的精细化用地机制，加强国土空间用途管制，促进低碳产业的合理布局与高耗能、高排放产业的退出。 </a:t>
            </a:r>
            <a:endParaRPr lang="zh-CN" altLang="en-US" sz="1200">
              <a:ln>
                <a:noFill/>
                <a:prstDash val="sysDot"/>
              </a:ln>
              <a:solidFill>
                <a:srgbClr val="21212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>
            <p:custDataLst>
              <p:tags r:id="rId23"/>
            </p:custDataLst>
          </p:nvPr>
        </p:nvSpPr>
        <p:spPr>
          <a:xfrm>
            <a:off x="8382806" y="4305771"/>
            <a:ext cx="2000011" cy="590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保护与利用支持碳达峰中和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矩形 48"/>
          <p:cNvSpPr/>
          <p:nvPr>
            <p:custDataLst>
              <p:tags r:id="rId24"/>
            </p:custDataLst>
          </p:nvPr>
        </p:nvSpPr>
        <p:spPr>
          <a:xfrm>
            <a:off x="10561465" y="4305771"/>
            <a:ext cx="727646" cy="59072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06</a:t>
            </a:r>
            <a:endParaRPr lang="en-US" altLang="zh-CN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4城镇（村）体系规划图"/>
          <p:cNvPicPr>
            <a:picLocks noChangeAspect="1"/>
          </p:cNvPicPr>
          <p:nvPr/>
        </p:nvPicPr>
        <p:blipFill>
          <a:blip r:embed="rId1"/>
          <a:srcRect l="2203" t="10428" r="2061" b="4993"/>
          <a:stretch>
            <a:fillRect/>
          </a:stretch>
        </p:blipFill>
        <p:spPr>
          <a:xfrm>
            <a:off x="6709410" y="181610"/>
            <a:ext cx="5054400" cy="631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60" h="9950">
                <a:moveTo>
                  <a:pt x="0" y="0"/>
                </a:moveTo>
                <a:lnTo>
                  <a:pt x="7960" y="0"/>
                </a:lnTo>
                <a:lnTo>
                  <a:pt x="7960" y="9950"/>
                </a:lnTo>
                <a:lnTo>
                  <a:pt x="0" y="9950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6710045" y="6498590"/>
            <a:ext cx="5071110" cy="223520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城镇（村）体系规划图</a:t>
            </a:r>
            <a:endParaRPr 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099800" y="6356985"/>
            <a:ext cx="847090" cy="365125"/>
          </a:xfrm>
        </p:spPr>
        <p:txBody>
          <a:bodyPr/>
          <a:lstStyle/>
          <a:p>
            <a:fld id="{17B9234F-DD90-4CA8-B000-CA26671518AA}" type="slidenum">
              <a:rPr lang="zh-CN" altLang="en-US" sz="1205" smtClean="0"/>
            </a:fld>
            <a:endParaRPr lang="zh-CN" altLang="en-US" sz="1205"/>
          </a:p>
        </p:txBody>
      </p:sp>
      <p:grpSp>
        <p:nvGrpSpPr>
          <p:cNvPr id="72" name="组合 71"/>
          <p:cNvGrpSpPr/>
          <p:nvPr/>
        </p:nvGrpSpPr>
        <p:grpSpPr>
          <a:xfrm>
            <a:off x="865505" y="400050"/>
            <a:ext cx="4217670" cy="815340"/>
            <a:chOff x="1363" y="614"/>
            <a:chExt cx="6642" cy="1284"/>
          </a:xfrm>
        </p:grpSpPr>
        <p:grpSp>
          <p:nvGrpSpPr>
            <p:cNvPr id="73" name="组合 72"/>
            <p:cNvGrpSpPr/>
            <p:nvPr/>
          </p:nvGrpSpPr>
          <p:grpSpPr>
            <a:xfrm>
              <a:off x="1363" y="756"/>
              <a:ext cx="1235" cy="1142"/>
              <a:chOff x="1384" y="2541"/>
              <a:chExt cx="3194" cy="1800"/>
            </a:xfrm>
          </p:grpSpPr>
          <p:sp>
            <p:nvSpPr>
              <p:cNvPr id="74" name="对角圆角矩形 73"/>
              <p:cNvSpPr/>
              <p:nvPr/>
            </p:nvSpPr>
            <p:spPr>
              <a:xfrm>
                <a:off x="1384" y="2541"/>
                <a:ext cx="2910" cy="1800"/>
              </a:xfrm>
              <a:prstGeom prst="round2DiagRect">
                <a:avLst/>
              </a:prstGeom>
              <a:noFill/>
              <a:ln w="25400">
                <a:solidFill>
                  <a:srgbClr val="085EE8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40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054" y="2838"/>
                <a:ext cx="524" cy="12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t">
                <a:noAutofit/>
              </a:bodyPr>
              <a:p>
                <a:pPr>
                  <a:lnSpc>
                    <a:spcPct val="150000"/>
                  </a:lnSpc>
                </a:pPr>
                <a:endParaRPr lang="zh-CN" altLang="en-US" sz="4105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1656" y="614"/>
              <a:ext cx="6349" cy="11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 </a:t>
              </a:r>
              <a:r>
                <a:rPr lang="zh-CN" altLang="en-US" sz="28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城乡统筹发展</a:t>
              </a:r>
              <a:endPara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文本框 77"/>
          <p:cNvSpPr txBox="1"/>
          <p:nvPr/>
        </p:nvSpPr>
        <p:spPr>
          <a:xfrm>
            <a:off x="865505" y="1459230"/>
            <a:ext cx="523049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镇村体系规划</a:t>
            </a:r>
            <a:endParaRPr lang="en-US" altLang="zh-CN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257175" algn="just">
              <a:lnSpc>
                <a:spcPct val="15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spcAft>
                <a:spcPts val="1200"/>
              </a:spcAft>
              <a:buClrTx/>
              <a:buSzTx/>
              <a:buFontTx/>
            </a:pP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5505" y="2134870"/>
            <a:ext cx="5572760" cy="902335"/>
          </a:xfrm>
          <a:prstGeom prst="rect">
            <a:avLst/>
          </a:prstGeom>
          <a:solidFill>
            <a:schemeClr val="accent1"/>
          </a:solidFill>
        </p:spPr>
        <p:txBody>
          <a:bodyPr wrap="square" tIns="0" bIns="71755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构建“中心镇区——重点村——一般村”的三级的村镇体系。</a:t>
            </a:r>
            <a:endParaRPr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65505" y="3214370"/>
            <a:ext cx="1698625" cy="487045"/>
          </a:xfrm>
          <a:prstGeom prst="rect">
            <a:avLst/>
          </a:prstGeom>
          <a:solidFill>
            <a:srgbClr val="C00000"/>
          </a:solidFill>
        </p:spPr>
        <p:txBody>
          <a:bodyPr wrap="square" tIns="0" bIns="71755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中心镇区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802890" y="3214370"/>
            <a:ext cx="1698625" cy="487045"/>
          </a:xfrm>
          <a:prstGeom prst="rect">
            <a:avLst/>
          </a:prstGeom>
          <a:solidFill>
            <a:schemeClr val="accent2"/>
          </a:solidFill>
        </p:spPr>
        <p:txBody>
          <a:bodyPr wrap="square" tIns="0" bIns="71755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重点村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739640" y="3214370"/>
            <a:ext cx="1698625" cy="487045"/>
          </a:xfrm>
          <a:prstGeom prst="rect">
            <a:avLst/>
          </a:prstGeom>
          <a:solidFill>
            <a:schemeClr val="accent5"/>
          </a:solidFill>
        </p:spPr>
        <p:txBody>
          <a:bodyPr wrap="square" tIns="0" bIns="71755" rtlCol="0">
            <a:sp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一般村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65505" y="3700780"/>
            <a:ext cx="1698625" cy="2012950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城南镇社区、</a:t>
            </a: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罗所村、河南村、</a:t>
            </a: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2802890" y="3700780"/>
            <a:ext cx="1698625" cy="2012950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周前村、新村村、杨公岭村、东南</a:t>
            </a: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村</a:t>
            </a: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4740275" y="3700780"/>
            <a:ext cx="1698625" cy="2012950"/>
          </a:xfrm>
          <a:prstGeom prst="rect">
            <a:avLst/>
          </a:prstGeom>
          <a:pattFill prst="ltUpDiag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东一村、皇沙村、胆源村、</a:t>
            </a:r>
            <a:r>
              <a:rPr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石桥头村</a:t>
            </a:r>
            <a:endParaRPr 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1730,&quot;width&quot;:8290}"/>
</p:tagLst>
</file>

<file path=ppt/tags/tag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2_1"/>
  <p:tag name="KSO_WM_UNIT_INDEX" val="1_2_1"/>
  <p:tag name="KSO_WM_DIAGRAM_GROUP_CODE" val="l1-1"/>
  <p:tag name="KSO_WM_UNIT_PRESET_TEXT" val="02"/>
  <p:tag name="KSO_WM_UNIT_USESOURCEFORMAT_APPLY" val="1"/>
</p:tagLst>
</file>

<file path=ppt/tags/tag1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3_2"/>
  <p:tag name="KSO_WM_UNIT_INDEX" val="1_3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3_1"/>
  <p:tag name="KSO_WM_UNIT_INDEX" val="1_3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VALUE" val="16"/>
  <p:tag name="KSO_WM_UNIT_ID" val="diagram20233217_1*l_h_a*1_3_1"/>
  <p:tag name="KSO_WM_UNIT_INDEX" val="1_3_1"/>
  <p:tag name="KSO_WM_DIAGRAM_GROUP_CODE" val="l1-1"/>
  <p:tag name="KSO_WM_UNIT_PRESET_TEXT" val="此处添加项标题"/>
  <p:tag name="KSO_WM_UNIT_USESOURCEFORMAT_APPLY" val="1"/>
</p:tagLst>
</file>

<file path=ppt/tags/tag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3_1"/>
  <p:tag name="KSO_WM_UNIT_INDEX" val="1_3_1"/>
  <p:tag name="KSO_WM_DIAGRAM_GROUP_CODE" val="l1-1"/>
  <p:tag name="KSO_WM_UNIT_PRESET_TEXT" val="03"/>
  <p:tag name="KSO_WM_UNIT_USESOURCEFORMAT_APPLY" val="1"/>
</p:tagLst>
</file>

<file path=ppt/tags/tag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4_2"/>
  <p:tag name="KSO_WM_UNIT_INDEX" val="1_4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4_1"/>
  <p:tag name="KSO_WM_UNIT_INDEX" val="1_4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VALUE" val="16"/>
  <p:tag name="KSO_WM_UNIT_ID" val="diagram20233217_1*l_h_a*1_4_1"/>
  <p:tag name="KSO_WM_UNIT_INDEX" val="1_4_1"/>
  <p:tag name="KSO_WM_DIAGRAM_GROUP_CODE" val="l1-1"/>
  <p:tag name="KSO_WM_UNIT_PRESET_TEXT" val="此处添加项标题"/>
  <p:tag name="KSO_WM_UNIT_USESOURCEFORMAT_APPLY" val="1"/>
</p:tagLst>
</file>

<file path=ppt/tags/tag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4_1"/>
  <p:tag name="KSO_WM_UNIT_INDEX" val="1_4_1"/>
  <p:tag name="KSO_WM_DIAGRAM_GROUP_CODE" val="l1-1"/>
  <p:tag name="KSO_WM_UNIT_PRESET_TEXT" val="04"/>
  <p:tag name="KSO_WM_UNIT_USESOURCEFORMAT_APPLY" val="1"/>
</p:tagLst>
</file>

<file path=ppt/tags/tag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5_2"/>
  <p:tag name="KSO_WM_UNIT_INDEX" val="1_5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PLACING_PICTURE_USER_VIEWPORT" val="{&quot;height&quot;:7230,&quot;width&quot;:19200}"/>
</p:tagLst>
</file>

<file path=ppt/tags/tag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5_1"/>
  <p:tag name="KSO_WM_UNIT_INDEX" val="1_5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VALUE" val="16"/>
  <p:tag name="KSO_WM_UNIT_ID" val="diagram20233217_1*l_h_a*1_5_1"/>
  <p:tag name="KSO_WM_UNIT_INDEX" val="1_5_1"/>
  <p:tag name="KSO_WM_DIAGRAM_GROUP_CODE" val="l1-1"/>
  <p:tag name="KSO_WM_UNIT_PRESET_TEXT" val="此处添加项标题"/>
  <p:tag name="KSO_WM_UNIT_USESOURCEFORMAT_APPLY" val="1"/>
</p:tagLst>
</file>

<file path=ppt/tags/tag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5_1"/>
  <p:tag name="KSO_WM_UNIT_INDEX" val="1_5_1"/>
  <p:tag name="KSO_WM_DIAGRAM_GROUP_CODE" val="l1-1"/>
  <p:tag name="KSO_WM_UNIT_PRESET_TEXT" val="05"/>
  <p:tag name="KSO_WM_UNIT_USESOURCEFORMAT_APPLY" val="1"/>
</p:tagLst>
</file>

<file path=ppt/tags/tag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6_2"/>
  <p:tag name="KSO_WM_UNIT_INDEX" val="1_6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6_1"/>
  <p:tag name="KSO_WM_UNIT_INDEX" val="1_6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VALUE" val="16"/>
  <p:tag name="KSO_WM_UNIT_ID" val="diagram20233217_1*l_h_a*1_6_1"/>
  <p:tag name="KSO_WM_UNIT_INDEX" val="1_6_1"/>
  <p:tag name="KSO_WM_DIAGRAM_GROUP_CODE" val="l1-1"/>
  <p:tag name="KSO_WM_UNIT_PRESET_TEXT" val="此处添加项标题"/>
  <p:tag name="KSO_WM_UNIT_USESOURCEFORMAT_APPLY" val="1"/>
</p:tagLst>
</file>

<file path=ppt/tags/tag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6_1"/>
  <p:tag name="KSO_WM_UNIT_INDEX" val="1_6_1"/>
  <p:tag name="KSO_WM_DIAGRAM_GROUP_CODE" val="l1-1"/>
  <p:tag name="KSO_WM_UNIT_PRESET_TEXT" val="06"/>
  <p:tag name="KSO_WM_UNIT_USESOURCEFORMAT_APPLY" val="1"/>
</p:tagLst>
</file>

<file path=ppt/tags/tag27.xml><?xml version="1.0" encoding="utf-8"?>
<p:tagLst xmlns:p="http://schemas.openxmlformats.org/presentationml/2006/main">
  <p:tag name="KSO_WM_DIAGRAM_VIRTUALLY_FRAME" val="{&quot;height&quot;:196.8,&quot;left&quot;:68.15,&quot;top&quot;:253.1,&quot;width&quot;:438.85}"/>
</p:tagLst>
</file>

<file path=ppt/tags/tag28.xml><?xml version="1.0" encoding="utf-8"?>
<p:tagLst xmlns:p="http://schemas.openxmlformats.org/presentationml/2006/main">
  <p:tag name="KSO_WM_DIAGRAM_VIRTUALLY_FRAME" val="{&quot;height&quot;:196.8,&quot;left&quot;:68.15,&quot;top&quot;:253.1,&quot;width&quot;:438.85}"/>
</p:tagLst>
</file>

<file path=ppt/tags/tag29.xml><?xml version="1.0" encoding="utf-8"?>
<p:tagLst xmlns:p="http://schemas.openxmlformats.org/presentationml/2006/main">
  <p:tag name="KSO_WM_DIAGRAM_VIRTUALLY_FRAME" val="{&quot;height&quot;:196.8,&quot;left&quot;:68.15,&quot;top&quot;:253.1,&quot;width&quot;:438.85}"/>
</p:tagLst>
</file>

<file path=ppt/tags/tag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1_2"/>
  <p:tag name="KSO_WM_UNIT_INDEX" val="1_1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KSO_WM_DIAGRAM_VIRTUALLY_FRAME" val="{&quot;height&quot;:196.8,&quot;left&quot;:68.15,&quot;top&quot;:253.1,&quot;width&quot;:438.85}"/>
</p:tagLst>
</file>

<file path=ppt/tags/tag31.xml><?xml version="1.0" encoding="utf-8"?>
<p:tagLst xmlns:p="http://schemas.openxmlformats.org/presentationml/2006/main">
  <p:tag name="KSO_WM_DIAGRAM_VIRTUALLY_FRAME" val="{&quot;height&quot;:196.8,&quot;left&quot;:68.15,&quot;top&quot;:253.1,&quot;width&quot;:438.85}"/>
</p:tagLst>
</file>

<file path=ppt/tags/tag32.xml><?xml version="1.0" encoding="utf-8"?>
<p:tagLst xmlns:p="http://schemas.openxmlformats.org/presentationml/2006/main">
  <p:tag name="KSO_WM_DIAGRAM_VIRTUALLY_FRAME" val="{&quot;height&quot;:196.8,&quot;left&quot;:68.15,&quot;top&quot;:253.1,&quot;width&quot;:438.85}"/>
</p:tagLst>
</file>

<file path=ppt/tags/tag33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34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35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36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37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38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39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1_1"/>
  <p:tag name="KSO_WM_UNIT_INDEX" val="1_1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40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41.xml><?xml version="1.0" encoding="utf-8"?>
<p:tagLst xmlns:p="http://schemas.openxmlformats.org/presentationml/2006/main">
  <p:tag name="KSO_WM_DIAGRAM_VIRTUALLY_FRAME" val="{&quot;height&quot;:269.3,&quot;left&quot;:68.15,&quot;top&quot;:253.1,&quot;width&quot;:835.7}"/>
</p:tagLst>
</file>

<file path=ppt/tags/tag42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43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44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45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46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47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48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49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TEXT_FILL_FORE_SCHEMECOLOR_INDEX" val="1"/>
  <p:tag name="KSO_WM_UNIT_TEXT_FILL_TYPE" val="1"/>
  <p:tag name="KSO_WM_UNIT_ID" val="diagram20233217_1*l_h_a*1_1_1"/>
  <p:tag name="KSO_WM_UNIT_INDEX" val="1_1_1"/>
  <p:tag name="KSO_WM_DIAGRAM_GROUP_CODE" val="l1-1"/>
  <p:tag name="KSO_WM_UNIT_PRESET_TEXT" val="此处添加项标题"/>
  <p:tag name="KSO_WM_UNIT_USESOURCEFORMAT_APPLY" val="1"/>
</p:tagLst>
</file>

<file path=ppt/tags/tag50.xml><?xml version="1.0" encoding="utf-8"?>
<p:tagLst xmlns:p="http://schemas.openxmlformats.org/presentationml/2006/main">
  <p:tag name="KSO_WM_DIAGRAM_VIRTUALLY_FRAME" val="{&quot;height&quot;:276.65,&quot;left&quot;:68.15,&quot;top&quot;:223.85,&quot;width&quot;:835.7}"/>
</p:tagLst>
</file>

<file path=ppt/tags/tag51.xml><?xml version="1.0" encoding="utf-8"?>
<p:tagLst xmlns:p="http://schemas.openxmlformats.org/presentationml/2006/main">
  <p:tag name="KSO_WM_DIAGRAM_VIRTUALLY_FRAME" val="{&quot;height&quot;:368.85,&quot;left&quot;:68.07935159354129,&quot;top&quot;:131.64999999999998,&quot;width&quot;:898.7206484064587}"/>
</p:tagLst>
</file>

<file path=ppt/tags/tag52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3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4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5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6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7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8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59.xml><?xml version="1.0" encoding="utf-8"?>
<p:tagLst xmlns:p="http://schemas.openxmlformats.org/presentationml/2006/main">
  <p:tag name="KSO_WM_DIAGRAM_VIRTUALLY_FRAME" val="{&quot;height&quot;:401.4503924480272,&quot;left&quot;:68.07935159354129,&quot;top&quot;:99.04960755197281,&quot;width&quot;:898.7206484064587}"/>
</p:tagLst>
</file>

<file path=ppt/tags/tag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d"/>
  <p:tag name="KSO_WM_UNIT_TEXT_FILL_FORE_SCHEMECOLOR_INDEX" val="1"/>
  <p:tag name="KSO_WM_UNIT_TEXT_FILL_TYPE" val="1"/>
  <p:tag name="KSO_WM_UNIT_ID" val="diagram20233217_1*l_h_i*1_1_1"/>
  <p:tag name="KSO_WM_UNIT_INDEX" val="1_1_1"/>
  <p:tag name="KSO_WM_DIAGRAM_GROUP_CODE" val="l1-1"/>
  <p:tag name="KSO_WM_UNIT_PRESET_TEXT" val="01"/>
  <p:tag name="KSO_WM_UNIT_USESOURCEFORMAT_APPLY" val="1"/>
</p:tagLst>
</file>

<file path=ppt/tags/tag60.xml><?xml version="1.0" encoding="utf-8"?>
<p:tagLst xmlns:p="http://schemas.openxmlformats.org/presentationml/2006/main">
  <p:tag name="commondata" val="eyJoZGlkIjoiMWE5MDRhZTBiMTgwZGJkMDYwN2RlMGJlMGEzMmIzY2MifQ=="/>
</p:tagLst>
</file>

<file path=ppt/tags/tag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3217"/>
  <p:tag name="KSO_WM_UNIT_LAYERLEVEL" val="1_1_1"/>
  <p:tag name="KSO_WM_TAG_VERSION" val="3.0"/>
  <p:tag name="KSO_WM_UNIT_FILL_FORE_SCHEMECOLOR_INDEX" val="14"/>
  <p:tag name="KSO_WM_UNIT_FILL_FORE_SCHEMECOLOR_INDEX_BRIGHTNESS" val="0"/>
  <p:tag name="KSO_WM_UNIT_LINE_FORE_SCHEMECOLOR_INDEX" val="5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3217_1*l_h_i*1_2_2"/>
  <p:tag name="KSO_WM_UNIT_INDEX" val="1_2_2"/>
  <p:tag name="KSO_WM_DIAGRAM_GROUP_CODE" val="l1-1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1212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6"/>
  <p:tag name="KSO_WM_UNIT_TEXT_FILL_TYPE" val="1"/>
  <p:tag name="KSO_WM_UNIT_ID" val="diagram20233217_1*l_h_f*1_2_1"/>
  <p:tag name="KSO_WM_UNIT_INDEX" val="1_2_1"/>
  <p:tag name="KSO_WM_DIAGRAM_GROUP_CODE" val="l1-1"/>
  <p:tag name="KSO_WM_UNIT_PRESET_TEXT" val="单击此处添加文本具体内容，简明扼要地阐述您的内容观点。根据需要可酌情增减正文内容文字，以便观者准确地理解您传达的思想。单击此处添加你的文本内容"/>
  <p:tag name="KSO_WM_UNIT_USESOURCEFORMAT_APPLY" val="1"/>
</p:tagLst>
</file>

<file path=ppt/tags/tag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TEMPLATE_CATEGORY" val="diagram"/>
  <p:tag name="KSO_WM_TEMPLATE_INDEX" val="20233217"/>
  <p:tag name="KSO_WM_UNIT_LAYERLEVEL" val="1_1_1"/>
  <p:tag name="KSO_WM_TAG_VERSION" val="3.0"/>
  <p:tag name="KSO_WM_DIAGRAM_MAX_ITEMCNT" val="6"/>
  <p:tag name="KSO_WM_DIAGRAM_MIN_ITEMCNT" val="6"/>
  <p:tag name="KSO_WM_DIAGRAM_VIRTUALLY_FRAME" val="{&quot;height&quot;:367.6,&quot;left&quot;:54.74998984990161,&quot;top&quot;:132.9,&quot;width&quot;:851.700010150098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TEXT_FILL_FORE_SCHEMECOLOR_INDEX" val="1"/>
  <p:tag name="KSO_WM_UNIT_TEXT_FILL_TYPE" val="1"/>
  <p:tag name="KSO_WM_UNIT_ID" val="diagram20233217_1*l_h_a*1_2_1"/>
  <p:tag name="KSO_WM_UNIT_INDEX" val="1_2_1"/>
  <p:tag name="KSO_WM_DIAGRAM_GROUP_CODE" val="l1-1"/>
  <p:tag name="KSO_WM_UNIT_PRESET_TEXT" val="此处添加项标题"/>
  <p:tag name="KSO_WM_UNIT_USESOURCEFORMAT_APPLY" val="1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indent="0" algn="ctr" fontAlgn="auto">
          <a:lnSpc>
            <a:spcPct val="150000"/>
          </a:lnSpc>
          <a:defRPr lang="zh-CN" sz="14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4181</Words>
  <Application>WPS 演示</Application>
  <PresentationFormat>自定义</PresentationFormat>
  <Paragraphs>313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方正黑体_GBK</vt:lpstr>
      <vt:lpstr>DejaVu Sans</vt:lpstr>
      <vt:lpstr>Calibri</vt:lpstr>
      <vt:lpstr>宋体</vt:lpstr>
      <vt:lpstr>Arial Unicode MS</vt:lpstr>
      <vt:lpstr>等线 Light</vt:lpstr>
      <vt:lpstr>C059</vt:lpstr>
      <vt:lpstr>方正书宋_GBK</vt:lpstr>
      <vt:lpstr>Calibri Light</vt:lpstr>
      <vt:lpstr>等线</vt:lpstr>
      <vt:lpstr>MathJax_Vector</vt:lpstr>
      <vt:lpstr>Office 2013 - 2022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Kylin</cp:lastModifiedBy>
  <cp:revision>1090</cp:revision>
  <cp:lastPrinted>2024-11-22T09:13:15Z</cp:lastPrinted>
  <dcterms:created xsi:type="dcterms:W3CDTF">2024-11-22T09:13:15Z</dcterms:created>
  <dcterms:modified xsi:type="dcterms:W3CDTF">2024-11-22T09:13:15Z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2052-11.8.2.1130</vt:lpwstr>
  </property>
  <property fmtid="{D5CDD505-2E9C-101B-9397-08002B2CF9AE}" pid="3" name="ICV">
    <vt:lpwstr>A58C7A063AFE48CB81F0A1A631723B3C_13</vt:lpwstr>
  </property>
</Properties>
</file>