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30274895" cy="4280344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 userDrawn="1">
          <p15:clr>
            <a:srgbClr val="A4A3A4"/>
          </p15:clr>
        </p15:guide>
        <p15:guide id="2" pos="327" userDrawn="1">
          <p15:clr>
            <a:srgbClr val="A4A3A4"/>
          </p15:clr>
        </p15:guide>
        <p15:guide id="3" orient="horz" pos="26307" userDrawn="1">
          <p15:clr>
            <a:srgbClr val="A4A3A4"/>
          </p15:clr>
        </p15:guide>
        <p15:guide id="4" orient="horz" pos="14462" userDrawn="1">
          <p15:clr>
            <a:srgbClr val="A4A3A4"/>
          </p15:clr>
        </p15:guide>
        <p15:guide id="5" orient="horz" pos="1137" userDrawn="1">
          <p15:clr>
            <a:srgbClr val="A4A3A4"/>
          </p15:clr>
        </p15:guide>
        <p15:guide id="6" orient="horz" pos="25863" userDrawn="1">
          <p15:clr>
            <a:srgbClr val="A4A3A4"/>
          </p15:clr>
        </p15:guide>
        <p15:guide id="7" pos="624" userDrawn="1">
          <p15:clr>
            <a:srgbClr val="A4A3A4"/>
          </p15:clr>
        </p15:guide>
        <p15:guide id="8" pos="18759" userDrawn="1">
          <p15:clr>
            <a:srgbClr val="A4A3A4"/>
          </p15:clr>
        </p15:guide>
        <p15:guide id="9" pos="7789" userDrawn="1">
          <p15:clr>
            <a:srgbClr val="A4A3A4"/>
          </p15:clr>
        </p15:guide>
        <p15:guide id="10" orient="horz" pos="4274" userDrawn="1">
          <p15:clr>
            <a:srgbClr val="A4A3A4"/>
          </p15:clr>
        </p15:guide>
        <p15:guide id="11" orient="horz" pos="15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4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1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212" y="24"/>
      </p:cViewPr>
      <p:guideLst>
        <p:guide orient="horz" pos="656"/>
        <p:guide pos="327"/>
        <p:guide orient="horz" pos="26307"/>
        <p:guide orient="horz" pos="14462"/>
        <p:guide orient="horz" pos="1137"/>
        <p:guide orient="horz" pos="25863"/>
        <p:guide pos="624"/>
        <p:guide pos="18759"/>
        <p:guide pos="7789"/>
        <p:guide orient="horz" pos="4274"/>
        <p:guide orient="horz" pos="15772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7600" y="1143000"/>
            <a:ext cx="2182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5"/>
            </a:lvl1pPr>
            <a:lvl2pPr marL="1513840" indent="0" algn="ctr">
              <a:buNone/>
              <a:defRPr sz="6620"/>
            </a:lvl2pPr>
            <a:lvl3pPr marL="3027680" indent="0" algn="ctr">
              <a:buNone/>
              <a:defRPr sz="5960"/>
            </a:lvl3pPr>
            <a:lvl4pPr marL="4541520" indent="0" algn="ctr">
              <a:buNone/>
              <a:defRPr sz="5295"/>
            </a:lvl4pPr>
            <a:lvl5pPr marL="6054725" indent="0" algn="ctr">
              <a:buNone/>
              <a:defRPr sz="5295"/>
            </a:lvl5pPr>
            <a:lvl6pPr marL="7568565" indent="0" algn="ctr">
              <a:buNone/>
              <a:defRPr sz="5295"/>
            </a:lvl6pPr>
            <a:lvl7pPr marL="9082405" indent="0" algn="ctr">
              <a:buNone/>
              <a:defRPr sz="5295"/>
            </a:lvl7pPr>
            <a:lvl8pPr marL="10596245" indent="0" algn="ctr">
              <a:buNone/>
              <a:defRPr sz="5295"/>
            </a:lvl8pPr>
            <a:lvl9pPr marL="12110085" indent="0" algn="ctr">
              <a:buNone/>
              <a:defRPr sz="529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5">
                <a:solidFill>
                  <a:schemeClr val="tx1"/>
                </a:solidFill>
              </a:defRPr>
            </a:lvl1pPr>
            <a:lvl2pPr marL="1513840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7680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520" indent="0">
              <a:buNone/>
              <a:defRPr sz="5295">
                <a:solidFill>
                  <a:schemeClr val="tx1">
                    <a:tint val="75000"/>
                  </a:schemeClr>
                </a:solidFill>
              </a:defRPr>
            </a:lvl4pPr>
            <a:lvl5pPr marL="6054725" indent="0">
              <a:buNone/>
              <a:defRPr sz="5295">
                <a:solidFill>
                  <a:schemeClr val="tx1">
                    <a:tint val="75000"/>
                  </a:schemeClr>
                </a:solidFill>
              </a:defRPr>
            </a:lvl5pPr>
            <a:lvl6pPr marL="7568565" indent="0">
              <a:buNone/>
              <a:defRPr sz="5295">
                <a:solidFill>
                  <a:schemeClr val="tx1">
                    <a:tint val="75000"/>
                  </a:schemeClr>
                </a:solidFill>
              </a:defRPr>
            </a:lvl6pPr>
            <a:lvl7pPr marL="9082405" indent="0">
              <a:buNone/>
              <a:defRPr sz="5295">
                <a:solidFill>
                  <a:schemeClr val="tx1">
                    <a:tint val="75000"/>
                  </a:schemeClr>
                </a:solidFill>
              </a:defRPr>
            </a:lvl7pPr>
            <a:lvl8pPr marL="10596245" indent="0">
              <a:buNone/>
              <a:defRPr sz="5295">
                <a:solidFill>
                  <a:schemeClr val="tx1">
                    <a:tint val="75000"/>
                  </a:schemeClr>
                </a:solidFill>
              </a:defRPr>
            </a:lvl8pPr>
            <a:lvl9pPr marL="12110085" indent="0">
              <a:buNone/>
              <a:defRPr sz="52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5" b="1"/>
            </a:lvl1pPr>
            <a:lvl2pPr marL="1513840" indent="0">
              <a:buNone/>
              <a:defRPr sz="6620" b="1"/>
            </a:lvl2pPr>
            <a:lvl3pPr marL="3027680" indent="0">
              <a:buNone/>
              <a:defRPr sz="5960" b="1"/>
            </a:lvl3pPr>
            <a:lvl4pPr marL="4541520" indent="0">
              <a:buNone/>
              <a:defRPr sz="5295" b="1"/>
            </a:lvl4pPr>
            <a:lvl5pPr marL="6054725" indent="0">
              <a:buNone/>
              <a:defRPr sz="5295" b="1"/>
            </a:lvl5pPr>
            <a:lvl6pPr marL="7568565" indent="0">
              <a:buNone/>
              <a:defRPr sz="5295" b="1"/>
            </a:lvl6pPr>
            <a:lvl7pPr marL="9082405" indent="0">
              <a:buNone/>
              <a:defRPr sz="5295" b="1"/>
            </a:lvl7pPr>
            <a:lvl8pPr marL="10596245" indent="0">
              <a:buNone/>
              <a:defRPr sz="5295" b="1"/>
            </a:lvl8pPr>
            <a:lvl9pPr marL="12110085" indent="0">
              <a:buNone/>
              <a:defRPr sz="529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5" b="1"/>
            </a:lvl1pPr>
            <a:lvl2pPr marL="1513840" indent="0">
              <a:buNone/>
              <a:defRPr sz="6620" b="1"/>
            </a:lvl2pPr>
            <a:lvl3pPr marL="3027680" indent="0">
              <a:buNone/>
              <a:defRPr sz="5960" b="1"/>
            </a:lvl3pPr>
            <a:lvl4pPr marL="4541520" indent="0">
              <a:buNone/>
              <a:defRPr sz="5295" b="1"/>
            </a:lvl4pPr>
            <a:lvl5pPr marL="6054725" indent="0">
              <a:buNone/>
              <a:defRPr sz="5295" b="1"/>
            </a:lvl5pPr>
            <a:lvl6pPr marL="7568565" indent="0">
              <a:buNone/>
              <a:defRPr sz="5295" b="1"/>
            </a:lvl6pPr>
            <a:lvl7pPr marL="9082405" indent="0">
              <a:buNone/>
              <a:defRPr sz="5295" b="1"/>
            </a:lvl7pPr>
            <a:lvl8pPr marL="10596245" indent="0">
              <a:buNone/>
              <a:defRPr sz="5295" b="1"/>
            </a:lvl8pPr>
            <a:lvl9pPr marL="12110085" indent="0">
              <a:buNone/>
              <a:defRPr sz="529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0"/>
            </a:lvl2pPr>
            <a:lvl3pPr>
              <a:defRPr sz="7945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5"/>
            </a:lvl1pPr>
            <a:lvl2pPr marL="1513840" indent="0">
              <a:buNone/>
              <a:defRPr sz="4635"/>
            </a:lvl2pPr>
            <a:lvl3pPr marL="3027680" indent="0">
              <a:buNone/>
              <a:defRPr sz="3975"/>
            </a:lvl3pPr>
            <a:lvl4pPr marL="4541520" indent="0">
              <a:buNone/>
              <a:defRPr sz="3310"/>
            </a:lvl4pPr>
            <a:lvl5pPr marL="6054725" indent="0">
              <a:buNone/>
              <a:defRPr sz="3310"/>
            </a:lvl5pPr>
            <a:lvl6pPr marL="7568565" indent="0">
              <a:buNone/>
              <a:defRPr sz="3310"/>
            </a:lvl6pPr>
            <a:lvl7pPr marL="9082405" indent="0">
              <a:buNone/>
              <a:defRPr sz="3310"/>
            </a:lvl7pPr>
            <a:lvl8pPr marL="10596245" indent="0">
              <a:buNone/>
              <a:defRPr sz="3310"/>
            </a:lvl8pPr>
            <a:lvl9pPr marL="12110085" indent="0">
              <a:buNone/>
              <a:defRPr sz="33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840" indent="0">
              <a:buNone/>
              <a:defRPr sz="9270"/>
            </a:lvl2pPr>
            <a:lvl3pPr marL="3027680" indent="0">
              <a:buNone/>
              <a:defRPr sz="7945"/>
            </a:lvl3pPr>
            <a:lvl4pPr marL="4541520" indent="0">
              <a:buNone/>
              <a:defRPr sz="6620"/>
            </a:lvl4pPr>
            <a:lvl5pPr marL="6054725" indent="0">
              <a:buNone/>
              <a:defRPr sz="6620"/>
            </a:lvl5pPr>
            <a:lvl6pPr marL="7568565" indent="0">
              <a:buNone/>
              <a:defRPr sz="6620"/>
            </a:lvl6pPr>
            <a:lvl7pPr marL="9082405" indent="0">
              <a:buNone/>
              <a:defRPr sz="6620"/>
            </a:lvl7pPr>
            <a:lvl8pPr marL="10596245" indent="0">
              <a:buNone/>
              <a:defRPr sz="6620"/>
            </a:lvl8pPr>
            <a:lvl9pPr marL="12110085" indent="0">
              <a:buNone/>
              <a:defRPr sz="662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5"/>
            </a:lvl1pPr>
            <a:lvl2pPr marL="1513840" indent="0">
              <a:buNone/>
              <a:defRPr sz="4635"/>
            </a:lvl2pPr>
            <a:lvl3pPr marL="3027680" indent="0">
              <a:buNone/>
              <a:defRPr sz="3975"/>
            </a:lvl3pPr>
            <a:lvl4pPr marL="4541520" indent="0">
              <a:buNone/>
              <a:defRPr sz="3310"/>
            </a:lvl4pPr>
            <a:lvl5pPr marL="6054725" indent="0">
              <a:buNone/>
              <a:defRPr sz="3310"/>
            </a:lvl5pPr>
            <a:lvl6pPr marL="7568565" indent="0">
              <a:buNone/>
              <a:defRPr sz="3310"/>
            </a:lvl6pPr>
            <a:lvl7pPr marL="9082405" indent="0">
              <a:buNone/>
              <a:defRPr sz="3310"/>
            </a:lvl7pPr>
            <a:lvl8pPr marL="10596245" indent="0">
              <a:buNone/>
              <a:defRPr sz="3310"/>
            </a:lvl8pPr>
            <a:lvl9pPr marL="12110085" indent="0">
              <a:buNone/>
              <a:defRPr sz="33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35501-349F-426F-AB01-8251E9426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77D98-AE13-4717-9768-E6A3DC1767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027680" rtl="0" eaLnBrk="1" latinLnBrk="0" hangingPunct="1">
        <a:lnSpc>
          <a:spcPct val="90000"/>
        </a:lnSpc>
        <a:spcBef>
          <a:spcPct val="0"/>
        </a:spcBef>
        <a:buNone/>
        <a:defRPr sz="145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920" indent="-756920" algn="l" defTabSz="3027680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70" kern="1200">
          <a:solidFill>
            <a:schemeClr val="tx1"/>
          </a:solidFill>
          <a:latin typeface="+mn-lt"/>
          <a:ea typeface="+mn-ea"/>
          <a:cs typeface="+mn-cs"/>
        </a:defRPr>
      </a:lvl1pPr>
      <a:lvl2pPr marL="2270760" indent="-756920" algn="l" defTabSz="3027680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5" kern="1200">
          <a:solidFill>
            <a:schemeClr val="tx1"/>
          </a:solidFill>
          <a:latin typeface="+mn-lt"/>
          <a:ea typeface="+mn-ea"/>
          <a:cs typeface="+mn-cs"/>
        </a:defRPr>
      </a:lvl2pPr>
      <a:lvl3pPr marL="3784600" indent="-756920" algn="l" defTabSz="3027680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7805" indent="-756920" algn="l" defTabSz="3027680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645" indent="-756920" algn="l" defTabSz="3027680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485" indent="-756920" algn="l" defTabSz="3027680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25" indent="-756920" algn="l" defTabSz="3027680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165" indent="-756920" algn="l" defTabSz="3027680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7005" indent="-756920" algn="l" defTabSz="3027680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84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68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52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725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565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05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45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10085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H]ME%)8`9A@MK`XOSDOU0R2"/>
          <p:cNvPicPr>
            <a:picLocks noChangeAspect="1"/>
          </p:cNvPicPr>
          <p:nvPr/>
        </p:nvPicPr>
        <p:blipFill>
          <a:blip r:embed="rId1"/>
          <a:srcRect l="479" t="198" r="481"/>
          <a:stretch>
            <a:fillRect/>
          </a:stretch>
        </p:blipFill>
        <p:spPr>
          <a:xfrm>
            <a:off x="14267543" y="23129195"/>
            <a:ext cx="14993257" cy="17867993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945636" y="23072317"/>
            <a:ext cx="8762691" cy="1193185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8000">
                <a:srgbClr val="DCAA88"/>
              </a:gs>
              <a:gs pos="94000">
                <a:schemeClr val="accent2">
                  <a:lumMod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8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保护范围划定</a:t>
            </a:r>
            <a:endParaRPr lang="zh-CN" altLang="en-US" sz="4800" b="1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90909" y="1812065"/>
            <a:ext cx="28318097" cy="3217465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8000">
                <a:srgbClr val="DCAA88"/>
              </a:gs>
              <a:gs pos="94000">
                <a:schemeClr val="accent2">
                  <a:lumMod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5"/>
          </a:p>
        </p:txBody>
      </p:sp>
      <p:sp>
        <p:nvSpPr>
          <p:cNvPr id="6" name="矩形 5"/>
          <p:cNvSpPr/>
          <p:nvPr/>
        </p:nvSpPr>
        <p:spPr>
          <a:xfrm>
            <a:off x="519877" y="1041400"/>
            <a:ext cx="29260162" cy="407209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5"/>
          </a:p>
        </p:txBody>
      </p:sp>
      <p:sp>
        <p:nvSpPr>
          <p:cNvPr id="8" name="文本框 7"/>
          <p:cNvSpPr txBox="1"/>
          <p:nvPr/>
        </p:nvSpPr>
        <p:spPr>
          <a:xfrm>
            <a:off x="1118026" y="1941016"/>
            <a:ext cx="25851762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韶关市始兴县隘子镇满堂村</a:t>
            </a:r>
            <a:endParaRPr lang="zh-CN" altLang="en-US" sz="10000" b="1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100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申报广东省历史文化名村申报材料</a:t>
            </a:r>
            <a:endParaRPr lang="zh-CN" altLang="en-US" sz="10000" b="1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990909" y="5025613"/>
            <a:ext cx="282794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604036" y="5414268"/>
            <a:ext cx="6225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latin typeface="黑体" panose="02010609060101010101" pitchFamily="49" charset="-122"/>
                <a:ea typeface="黑体" panose="02010609060101010101" pitchFamily="49" charset="-122"/>
              </a:rPr>
              <a:t>公示说明</a:t>
            </a:r>
            <a:endParaRPr lang="zh-CN" altLang="en-US" sz="4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55641" y="6513109"/>
            <a:ext cx="12619353" cy="416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 algn="just">
              <a:lnSpc>
                <a:spcPct val="130000"/>
              </a:lnSpc>
            </a:pP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历史文化名城名镇名村保护条例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等法规要求，先将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韶关市始兴县隘子镇满堂村申报广东省历史文化名村申报材料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向社会公示，向广大群众公开征询意见。                                                  </a:t>
            </a:r>
            <a:endParaRPr lang="en-US" altLang="zh-CN" sz="3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9270" algn="r">
              <a:lnSpc>
                <a:spcPct val="130000"/>
              </a:lnSpc>
            </a:pP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	</a:t>
            </a:r>
            <a:endParaRPr lang="en-US" altLang="zh-CN" sz="3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9270" algn="r">
              <a:lnSpc>
                <a:spcPct val="130000"/>
              </a:lnSpc>
            </a:pP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始兴县住房和城乡建设管理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</a:t>
            </a:r>
            <a:endParaRPr lang="zh-CN" altLang="en-US" sz="3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18026" y="10382488"/>
            <a:ext cx="12788474" cy="1100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公示时间：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</a:t>
            </a:r>
            <a:endParaRPr lang="en-US" altLang="zh-CN" sz="3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公示期限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2026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年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月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4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日至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2026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年</a:t>
            </a:r>
            <a:r>
              <a:rPr lang="en-US" altLang="zh-CN" sz="3400">
                <a:solidFill>
                  <a:srgbClr val="333333"/>
                </a:solidFill>
                <a:latin typeface="Times New Roman" panose="02020603050405020304" pitchFamily="18" charset="0"/>
              </a:rPr>
              <a:t>3</a:t>
            </a:r>
            <a:r>
              <a:rPr lang="zh-CN" altLang="en-US" sz="340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月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5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日</a:t>
            </a:r>
            <a:endParaRPr lang="en-US" altLang="zh-CN" sz="3400" dirty="0">
              <a:solidFill>
                <a:srgbClr val="333333"/>
              </a:solidFill>
              <a:latin typeface="宋体" panose="02010600030101010101" pitchFamily="2" charset="-122"/>
              <a:ea typeface="方正仿宋_GBK" panose="03000509000000000000" charset="-122"/>
            </a:endParaRPr>
          </a:p>
          <a:p>
            <a:pPr>
              <a:lnSpc>
                <a:spcPct val="130000"/>
              </a:lnSpc>
            </a:pPr>
            <a:endParaRPr lang="en-US" altLang="zh-CN" sz="3400" dirty="0">
              <a:solidFill>
                <a:srgbClr val="333333"/>
              </a:solidFill>
              <a:latin typeface="宋体" panose="02010600030101010101" pitchFamily="2" charset="-122"/>
              <a:ea typeface="方正仿宋_GBK" panose="03000509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400" b="1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附注：</a:t>
            </a:r>
            <a:endParaRPr lang="en-US" altLang="zh-CN" sz="3400" b="1" dirty="0">
              <a:solidFill>
                <a:srgbClr val="333333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1.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该图仅为示意图，规划成果以最后审批为准。</a:t>
            </a:r>
            <a:endParaRPr lang="en-US" altLang="zh-CN" sz="3400" dirty="0">
              <a:solidFill>
                <a:srgbClr val="333333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2.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陈述申辩意见反馈方式：</a:t>
            </a:r>
            <a:endParaRPr lang="en-US" altLang="zh-CN" sz="3400" dirty="0">
              <a:solidFill>
                <a:srgbClr val="333333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（</a:t>
            </a: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1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）信函反馈意见，请反馈至始兴县住房和城乡建设管理局；</a:t>
            </a:r>
            <a:endParaRPr lang="en-US" altLang="zh-CN" sz="3400" dirty="0">
              <a:solidFill>
                <a:srgbClr val="333333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（</a:t>
            </a: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2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）电话反馈意见，联系人杨钧麟，联系电话：</a:t>
            </a: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3334223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；</a:t>
            </a:r>
            <a:endParaRPr lang="en-US" altLang="zh-CN" sz="3400" dirty="0">
              <a:solidFill>
                <a:srgbClr val="333333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（</a:t>
            </a: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3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）电子邮箱反馈意见：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409643378@qq.com</a:t>
            </a:r>
            <a:r>
              <a:rPr lang="zh-CN" altLang="en-US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。</a:t>
            </a:r>
            <a:endParaRPr lang="en-US" altLang="zh-CN" sz="3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34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注意：所有的反馈意见须注明“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韶关市始兴县隘子镇满堂村申报广东省历史文化名村申报材料意见”。</a:t>
            </a:r>
            <a:endParaRPr lang="en-US" altLang="zh-CN" sz="3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有效反馈意见期：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2026</a:t>
            </a:r>
            <a:r>
              <a:rPr lang="zh-CN" altLang="en-US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年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月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4</a:t>
            </a:r>
            <a:r>
              <a:rPr lang="zh-CN" altLang="en-US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日至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2026</a:t>
            </a:r>
            <a:r>
              <a:rPr lang="zh-CN" altLang="en-US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年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3</a:t>
            </a:r>
            <a:r>
              <a:rPr lang="zh-CN" altLang="en-US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月</a:t>
            </a:r>
            <a:r>
              <a:rPr lang="en-US" altLang="zh-CN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5</a:t>
            </a:r>
            <a:r>
              <a:rPr lang="zh-CN" altLang="en-US" sz="3400" dirty="0">
                <a:solidFill>
                  <a:srgbClr val="333333"/>
                </a:solidFill>
                <a:latin typeface="Times New Roman" panose="02020603050405020304" pitchFamily="18" charset="0"/>
              </a:rPr>
              <a:t>日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，信函反馈意见邮箱截止日不应该超过反馈期最后一天</a:t>
            </a: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24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：</a:t>
            </a: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00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方正仿宋_GBK" panose="03000509000000000000" charset="-122"/>
              </a:rPr>
              <a:t>，逾期视为无意见。</a:t>
            </a:r>
            <a:endParaRPr lang="en-US" altLang="zh-CN" sz="3400" dirty="0">
              <a:solidFill>
                <a:srgbClr val="333333"/>
              </a:solidFill>
              <a:highlight>
                <a:srgbClr val="FFFF00"/>
              </a:highlight>
              <a:latin typeface="宋体" panose="02010600030101010101" pitchFamily="2" charset="-122"/>
              <a:ea typeface="方正仿宋_GBK" panose="03000509000000000000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4.</a:t>
            </a:r>
            <a:r>
              <a:rPr lang="zh-CN" altLang="en-US" sz="34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有效反馈意见：请在意见中注明真实联系人姓名、身份证号码、联系电话、联系地址、电子邮箱等，如反馈意见的信息不准确或者不完整，无法及时进一步核实有关情况的视为无效意见</a:t>
            </a:r>
            <a:r>
              <a:rPr lang="zh-CN" altLang="en-US" sz="3600" dirty="0">
                <a:solidFill>
                  <a:srgbClr val="333333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。</a:t>
            </a:r>
            <a:endParaRPr lang="en-US" altLang="zh-CN" sz="3600" dirty="0">
              <a:solidFill>
                <a:srgbClr val="333333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14268732" y="5093653"/>
            <a:ext cx="0" cy="358876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1106170" y="24537035"/>
            <a:ext cx="13175615" cy="416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 algn="just">
              <a:lnSpc>
                <a:spcPct val="130000"/>
              </a:lnSpc>
            </a:pPr>
            <a:r>
              <a:rPr lang="zh-CN" altLang="en-US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核心保护范围：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主要为全国重点文物保护单位满堂围、白屋以及官家老屋区域，是村落内传统格局和历史风貌较为完整的历史建筑、传统风貌建筑集中成片区域。总用地面积为：</a:t>
            </a:r>
            <a:r>
              <a:rPr lang="en-US" altLang="zh-CN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6.02</a:t>
            </a:r>
            <a:r>
              <a:rPr lang="zh-CN" altLang="en-US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720090" algn="just">
              <a:lnSpc>
                <a:spcPct val="130000"/>
              </a:lnSpc>
            </a:pPr>
            <a:r>
              <a:rPr lang="zh-CN" altLang="en-US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建设控制地带：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主要为与核心保护范围内传统风貌密切相关的，需要风貌协调控制的地带，保持建筑物用地边界及视觉景观完整性。总用地面积为：</a:t>
            </a:r>
            <a:r>
              <a:rPr lang="en-US" altLang="zh-CN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11.49</a:t>
            </a:r>
            <a:r>
              <a:rPr lang="zh-CN" altLang="en-US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952500" y="28767275"/>
            <a:ext cx="9460886" cy="1193185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8000">
                <a:srgbClr val="DCAA88"/>
              </a:gs>
              <a:gs pos="94000">
                <a:schemeClr val="accent2">
                  <a:lumMod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8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历史文化价值与特色</a:t>
            </a:r>
            <a:endParaRPr lang="zh-CN" altLang="en-US" sz="4800" b="1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05901" y="30020809"/>
            <a:ext cx="12435848" cy="348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 algn="just">
              <a:lnSpc>
                <a:spcPct val="130000"/>
              </a:lnSpc>
            </a:pPr>
            <a:r>
              <a:rPr lang="zh-CN" altLang="en-US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四大历史文化价值：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中国鸦片战争前后特殊历史的重要见证地；粤北客家建筑的典型聚集区；古代客家人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重教兴文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文化传统的杰出代表；以宰相粉制作技艺为特色的传统文化承载地。</a:t>
            </a:r>
            <a:endParaRPr lang="en-US" altLang="zh-CN" sz="3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720090" algn="just">
              <a:lnSpc>
                <a:spcPct val="130000"/>
              </a:lnSpc>
            </a:pPr>
            <a:r>
              <a:rPr lang="zh-CN" altLang="en-US" sz="3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两大历史文化特色：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山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林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田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古村</a:t>
            </a:r>
            <a:r>
              <a:rPr lang="en-US" altLang="zh-CN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围楼的客家山村山水格局；北方古代城堡＋四合院住宅的客家建筑布局。</a:t>
            </a:r>
            <a:endParaRPr lang="zh-CN" altLang="en-US" sz="3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52500" y="33567875"/>
            <a:ext cx="9460886" cy="1193185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8000">
                <a:srgbClr val="DCAA88"/>
              </a:gs>
              <a:gs pos="94000">
                <a:schemeClr val="accent2">
                  <a:lumMod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8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保存对象一览表</a:t>
            </a:r>
            <a:endParaRPr lang="zh-CN" altLang="en-US" sz="4800" b="1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14282420" y="22904768"/>
            <a:ext cx="150012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953294" y="1804988"/>
            <a:ext cx="28318097" cy="3919378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5"/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990600" y="34761714"/>
          <a:ext cx="13275310" cy="6292765"/>
        </p:xfrm>
        <a:graphic>
          <a:graphicData uri="http://schemas.openxmlformats.org/drawingml/2006/table">
            <a:tbl>
              <a:tblPr/>
              <a:tblGrid>
                <a:gridCol w="1600200"/>
                <a:gridCol w="1339215"/>
                <a:gridCol w="356235"/>
                <a:gridCol w="2145030"/>
                <a:gridCol w="1133475"/>
                <a:gridCol w="6701155"/>
              </a:tblGrid>
              <a:tr h="644711">
                <a:tc gridSpan="4">
                  <a:txBody>
                    <a:bodyPr/>
                    <a:lstStyle/>
                    <a:p>
                      <a:pPr marL="0" indent="26797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20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保护要素</a:t>
                      </a:r>
                      <a:endParaRPr lang="zh-CN" sz="20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  <a:endParaRPr lang="zh-CN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797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20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保护内容</a:t>
                      </a:r>
                      <a:endParaRPr lang="zh-CN" sz="20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06788">
                <a:tc rowSpan="8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物质文化遗产</a:t>
                      </a:r>
                      <a:endParaRPr lang="zh-CN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indent="26797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山水格局</a:t>
                      </a:r>
                      <a:endParaRPr lang="zh-CN" sz="20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山脉</a:t>
                      </a:r>
                      <a:endParaRPr lang="zh-CN" sz="20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en-US" altLang="zh-CN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观音栋</a:t>
                      </a:r>
                      <a:endParaRPr lang="zh-CN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4863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水系</a:t>
                      </a:r>
                      <a:endParaRPr lang="zh-CN" sz="20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en-US" altLang="zh-CN" sz="20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墨江河、花山河</a:t>
                      </a:r>
                      <a:endParaRPr lang="zh-CN" sz="20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392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全国</a:t>
                      </a:r>
                      <a:r>
                        <a:rPr 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重点文物保护单位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满堂客家大围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468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未定级不可移动文物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马口圳围楼、白屋村民居、尾屋围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0826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推荐历史建筑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敦本学堂、官家老屋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468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推荐传统风貌建筑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田心围、五头门围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2109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历史环境要素</a:t>
                      </a:r>
                      <a:endParaRPr lang="zh-CN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古井</a:t>
                      </a:r>
                      <a:endParaRPr 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965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gridSpan="2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古树</a:t>
                      </a:r>
                      <a:endParaRPr lang="zh-CN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古树</a:t>
                      </a:r>
                      <a:r>
                        <a:rPr lang="en-US" alt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株位于官乾荣老宅的前面，石下河水旁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94256">
                <a:tc rowSpan="3">
                  <a:txBody>
                    <a:bodyPr/>
                    <a:lstStyle/>
                    <a:p>
                      <a:pPr marL="0" indent="26797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非物质文化遗产</a:t>
                      </a:r>
                      <a:endParaRPr lang="zh-CN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非物质文化遗产项目</a:t>
                      </a:r>
                      <a:endParaRPr lang="zh-CN" sz="20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省级：宰相粉制作技艺、张九龄传说；</a:t>
                      </a:r>
                      <a:endParaRPr lang="zh-CN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市级：舞阿妹；</a:t>
                      </a:r>
                      <a:endParaRPr lang="zh-CN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县级：扛阿公、米粿糍；</a:t>
                      </a:r>
                      <a:endParaRPr lang="zh-CN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1617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民俗文化</a:t>
                      </a:r>
                      <a:endParaRPr lang="zh-CN" sz="20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白屋家风家训、特色美食（宰相粉、油糍、米果糍、托垒糍、勺哩糍）</a:t>
                      </a:r>
                      <a:endParaRPr lang="zh-CN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468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名人</a:t>
                      </a:r>
                      <a:endParaRPr lang="zh-CN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官兴祖、官乾荣、官国林、张九龄</a:t>
                      </a:r>
                      <a:endParaRPr lang="zh-CN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63" name="组合 62"/>
          <p:cNvGrpSpPr/>
          <p:nvPr/>
        </p:nvGrpSpPr>
        <p:grpSpPr>
          <a:xfrm>
            <a:off x="14265855" y="40472436"/>
            <a:ext cx="3130447" cy="584775"/>
            <a:chOff x="26123845" y="22687356"/>
            <a:chExt cx="3130447" cy="584775"/>
          </a:xfrm>
        </p:grpSpPr>
        <p:sp>
          <p:nvSpPr>
            <p:cNvPr id="64" name="矩形 63"/>
            <p:cNvSpPr/>
            <p:nvPr/>
          </p:nvSpPr>
          <p:spPr>
            <a:xfrm>
              <a:off x="26123845" y="22762558"/>
              <a:ext cx="3112169" cy="5093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26142123" y="22687356"/>
              <a:ext cx="311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保护范围划定图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4278703" y="22667002"/>
            <a:ext cx="3955160" cy="584775"/>
            <a:chOff x="26123845" y="22718039"/>
            <a:chExt cx="3130046" cy="584775"/>
          </a:xfrm>
        </p:grpSpPr>
        <p:sp>
          <p:nvSpPr>
            <p:cNvPr id="58" name="矩形 57"/>
            <p:cNvSpPr/>
            <p:nvPr/>
          </p:nvSpPr>
          <p:spPr>
            <a:xfrm>
              <a:off x="26123845" y="22762558"/>
              <a:ext cx="3112169" cy="5093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6141722" y="22718039"/>
              <a:ext cx="311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保护对象分布图</a:t>
              </a:r>
              <a:endPara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990" y="5128260"/>
            <a:ext cx="14829155" cy="175526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1045*483"/>
  <p:tag name="TABLE_ENDDRAG_RECT" val="78*2742*1045*48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1357</Words>
  <Application>WPS 演示</Application>
  <PresentationFormat>自定义</PresentationFormat>
  <Paragraphs>192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5" baseType="lpstr">
      <vt:lpstr>Arial</vt:lpstr>
      <vt:lpstr>宋体</vt:lpstr>
      <vt:lpstr>Wingdings</vt:lpstr>
      <vt:lpstr>微软雅黑</vt:lpstr>
      <vt:lpstr>华文隶书</vt:lpstr>
      <vt:lpstr>黑体</vt:lpstr>
      <vt:lpstr>Times New Roman</vt:lpstr>
      <vt:lpstr>方正仿宋_GBK</vt:lpstr>
      <vt:lpstr>Calibri</vt:lpstr>
      <vt:lpstr>等线</vt:lpstr>
      <vt:lpstr>Arial Unicode MS</vt:lpstr>
      <vt:lpstr>等线 Light</vt:lpstr>
      <vt:lpstr>Calibri Light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Administration</dc:creator>
  <cp:lastModifiedBy>弥猫深巷。</cp:lastModifiedBy>
  <cp:revision>17</cp:revision>
  <dcterms:created xsi:type="dcterms:W3CDTF">2024-10-15T01:32:00Z</dcterms:created>
  <dcterms:modified xsi:type="dcterms:W3CDTF">2026-02-04T02:15:31Z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6D6F942C454D421C9138670F09801D48_13</vt:lpwstr>
  </property>
  <property fmtid="{D5CDD505-2E9C-101B-9397-08002B2CF9AE}" pid="3" name="KSOProductBuildVer">
    <vt:lpwstr>2052-12.1.0.25225</vt:lpwstr>
  </property>
</Properties>
</file>